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9" r:id="rId2"/>
    <p:sldId id="259" r:id="rId3"/>
    <p:sldId id="283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80" r:id="rId12"/>
    <p:sldId id="268" r:id="rId13"/>
    <p:sldId id="281" r:id="rId14"/>
    <p:sldId id="282" r:id="rId15"/>
    <p:sldId id="269" r:id="rId16"/>
    <p:sldId id="270" r:id="rId17"/>
    <p:sldId id="271" r:id="rId18"/>
    <p:sldId id="284" r:id="rId19"/>
  </p:sldIdLst>
  <p:sldSz cx="9144000" cy="6858000" type="screen4x3"/>
  <p:notesSz cx="9872663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6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2798" y="0"/>
            <a:ext cx="4278154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E9753-F466-47E7-B5AF-FFAAB9907CB9}" type="datetimeFigureOut">
              <a:rPr lang="en-GB" smtClean="0"/>
              <a:t>18/05/2017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38500" y="509588"/>
            <a:ext cx="3395663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267" y="3228896"/>
            <a:ext cx="789813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219"/>
            <a:ext cx="4278154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2798" y="6456219"/>
            <a:ext cx="4278154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1888E-C38E-43C8-AA70-48E61CF6D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81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jpe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5/18/2017</a:t>
            </a:fld>
            <a:endParaRPr lang="en-US"/>
          </a:p>
        </p:txBody>
      </p:sp>
      <p:pic>
        <p:nvPicPr>
          <p:cNvPr id="7" name="Picture 7" descr="logo_VBB_RGB_POS_crop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8361"/>
            <a:ext cx="34099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Holder 6"/>
          <p:cNvSpPr>
            <a:spLocks noGrp="1"/>
          </p:cNvSpPr>
          <p:nvPr>
            <p:ph type="sldNum" sz="quarter" idx="7"/>
          </p:nvPr>
        </p:nvSpPr>
        <p:spPr>
          <a:xfrm>
            <a:off x="8229600" y="6553200"/>
            <a:ext cx="381000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defRPr>
            </a:lvl1pPr>
          </a:lstStyle>
          <a:p>
            <a:pPr marL="25400"/>
            <a:fld id="{81D60167-4931-47E6-BA6A-407CBD079E47}" type="slidenum">
              <a:rPr lang="en-GB" smtClean="0"/>
              <a:pPr marL="2540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A405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A405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5/18/2017</a:t>
            </a:fld>
            <a:endParaRPr lang="en-US"/>
          </a:p>
        </p:txBody>
      </p:sp>
      <p:pic>
        <p:nvPicPr>
          <p:cNvPr id="7" name="Picture 7" descr="logo_VBB_RGB_POS_crop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8361"/>
            <a:ext cx="34099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Holder 6"/>
          <p:cNvSpPr>
            <a:spLocks noGrp="1"/>
          </p:cNvSpPr>
          <p:nvPr>
            <p:ph type="sldNum" sz="quarter" idx="7"/>
          </p:nvPr>
        </p:nvSpPr>
        <p:spPr>
          <a:xfrm>
            <a:off x="8610600" y="6400800"/>
            <a:ext cx="272008" cy="307777"/>
          </a:xfrm>
        </p:spPr>
        <p:txBody>
          <a:bodyPr lIns="0" tIns="0" rIns="0" bIns="0"/>
          <a:lstStyle>
            <a:lvl1pPr>
              <a:defRPr sz="1000" b="0" i="0">
                <a:solidFill>
                  <a:srgbClr val="0A4054"/>
                </a:solidFill>
                <a:latin typeface="Arial"/>
                <a:cs typeface="Arial"/>
              </a:defRPr>
            </a:lvl1pPr>
          </a:lstStyle>
          <a:p>
            <a:pPr marL="25400"/>
            <a:fld id="{81D60167-4931-47E6-BA6A-407CBD079E47}" type="slidenum">
              <a:rPr lang="en-GB" smtClean="0"/>
              <a:pPr marL="2540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83275" y="4946821"/>
            <a:ext cx="626075" cy="1029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935891" y="4559643"/>
            <a:ext cx="2417805" cy="18535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679091" y="1997675"/>
            <a:ext cx="3867664" cy="21130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5848864" y="4839729"/>
            <a:ext cx="481913" cy="78259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10064" y="1124464"/>
            <a:ext cx="3991610" cy="0"/>
          </a:xfrm>
          <a:custGeom>
            <a:avLst/>
            <a:gdLst/>
            <a:ahLst/>
            <a:cxnLst/>
            <a:rect l="l" t="t" r="r" b="b"/>
            <a:pathLst>
              <a:path w="3991610">
                <a:moveTo>
                  <a:pt x="0" y="0"/>
                </a:moveTo>
                <a:lnTo>
                  <a:pt x="3991232" y="0"/>
                </a:lnTo>
              </a:path>
            </a:pathLst>
          </a:custGeom>
          <a:ln w="32951">
            <a:solidFill>
              <a:srgbClr val="4877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10064" y="2656702"/>
            <a:ext cx="3991610" cy="0"/>
          </a:xfrm>
          <a:custGeom>
            <a:avLst/>
            <a:gdLst/>
            <a:ahLst/>
            <a:cxnLst/>
            <a:rect l="l" t="t" r="r" b="b"/>
            <a:pathLst>
              <a:path w="3991610">
                <a:moveTo>
                  <a:pt x="0" y="0"/>
                </a:moveTo>
                <a:lnTo>
                  <a:pt x="3991232" y="0"/>
                </a:lnTo>
              </a:path>
            </a:pathLst>
          </a:custGeom>
          <a:ln w="32951">
            <a:solidFill>
              <a:srgbClr val="4877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97708" y="3344562"/>
            <a:ext cx="4152265" cy="0"/>
          </a:xfrm>
          <a:custGeom>
            <a:avLst/>
            <a:gdLst/>
            <a:ahLst/>
            <a:cxnLst/>
            <a:rect l="l" t="t" r="r" b="b"/>
            <a:pathLst>
              <a:path w="4152265">
                <a:moveTo>
                  <a:pt x="0" y="0"/>
                </a:moveTo>
                <a:lnTo>
                  <a:pt x="4151870" y="0"/>
                </a:lnTo>
              </a:path>
            </a:pathLst>
          </a:custGeom>
          <a:ln w="32951">
            <a:solidFill>
              <a:srgbClr val="4877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4316627" y="679621"/>
            <a:ext cx="4526915" cy="0"/>
          </a:xfrm>
          <a:custGeom>
            <a:avLst/>
            <a:gdLst/>
            <a:ahLst/>
            <a:cxnLst/>
            <a:rect l="l" t="t" r="r" b="b"/>
            <a:pathLst>
              <a:path w="4526915">
                <a:moveTo>
                  <a:pt x="0" y="0"/>
                </a:moveTo>
                <a:lnTo>
                  <a:pt x="4526691" y="0"/>
                </a:lnTo>
              </a:path>
            </a:pathLst>
          </a:custGeom>
          <a:ln w="32951">
            <a:solidFill>
              <a:srgbClr val="4877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4316627" y="4263081"/>
            <a:ext cx="4526915" cy="0"/>
          </a:xfrm>
          <a:custGeom>
            <a:avLst/>
            <a:gdLst/>
            <a:ahLst/>
            <a:cxnLst/>
            <a:rect l="l" t="t" r="r" b="b"/>
            <a:pathLst>
              <a:path w="4526915">
                <a:moveTo>
                  <a:pt x="0" y="0"/>
                </a:moveTo>
                <a:lnTo>
                  <a:pt x="4526691" y="0"/>
                </a:lnTo>
              </a:path>
            </a:pathLst>
          </a:custGeom>
          <a:ln w="32951">
            <a:solidFill>
              <a:srgbClr val="4877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97708" y="6656172"/>
            <a:ext cx="5412740" cy="0"/>
          </a:xfrm>
          <a:custGeom>
            <a:avLst/>
            <a:gdLst/>
            <a:ahLst/>
            <a:cxnLst/>
            <a:rect l="l" t="t" r="r" b="b"/>
            <a:pathLst>
              <a:path w="5412740">
                <a:moveTo>
                  <a:pt x="0" y="0"/>
                </a:moveTo>
                <a:lnTo>
                  <a:pt x="5412259" y="0"/>
                </a:lnTo>
              </a:path>
            </a:pathLst>
          </a:custGeom>
          <a:ln w="32951">
            <a:solidFill>
              <a:srgbClr val="4877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A405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5/18/2017</a:t>
            </a:fld>
            <a:endParaRPr lang="en-US"/>
          </a:p>
        </p:txBody>
      </p:sp>
      <p:pic>
        <p:nvPicPr>
          <p:cNvPr id="29" name="Picture 7" descr="logo_VBB_RGB_POS_crop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8361"/>
            <a:ext cx="34099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Holder 6"/>
          <p:cNvSpPr>
            <a:spLocks noGrp="1"/>
          </p:cNvSpPr>
          <p:nvPr>
            <p:ph type="sldNum" sz="quarter" idx="7"/>
          </p:nvPr>
        </p:nvSpPr>
        <p:spPr>
          <a:xfrm>
            <a:off x="8229600" y="6553200"/>
            <a:ext cx="381000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defRPr>
            </a:lvl1pPr>
          </a:lstStyle>
          <a:p>
            <a:pPr marL="25400"/>
            <a:fld id="{81D60167-4931-47E6-BA6A-407CBD079E47}" type="slidenum">
              <a:rPr lang="en-GB" smtClean="0"/>
              <a:pPr marL="2540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A405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5/18/2017</a:t>
            </a:fld>
            <a:endParaRPr lang="en-US"/>
          </a:p>
        </p:txBody>
      </p:sp>
      <p:pic>
        <p:nvPicPr>
          <p:cNvPr id="6" name="Picture 7" descr="logo_VBB_RGB_POS_crop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8361"/>
            <a:ext cx="34099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Holder 6"/>
          <p:cNvSpPr>
            <a:spLocks noGrp="1"/>
          </p:cNvSpPr>
          <p:nvPr>
            <p:ph type="sldNum" sz="quarter" idx="7"/>
          </p:nvPr>
        </p:nvSpPr>
        <p:spPr>
          <a:xfrm>
            <a:off x="8229600" y="6553200"/>
            <a:ext cx="381000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defRPr>
            </a:lvl1pPr>
          </a:lstStyle>
          <a:p>
            <a:pPr marL="25400"/>
            <a:fld id="{81D60167-4931-47E6-BA6A-407CBD079E47}" type="slidenum">
              <a:rPr lang="en-GB" smtClean="0"/>
              <a:pPr marL="2540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5/18/2017</a:t>
            </a:fld>
            <a:endParaRPr lang="en-US"/>
          </a:p>
        </p:txBody>
      </p:sp>
      <p:pic>
        <p:nvPicPr>
          <p:cNvPr id="5" name="Picture 7" descr="logo_VBB_RGB_POS_crop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8361"/>
            <a:ext cx="34099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Holder 6"/>
          <p:cNvSpPr>
            <a:spLocks noGrp="1"/>
          </p:cNvSpPr>
          <p:nvPr>
            <p:ph type="sldNum" sz="quarter" idx="7"/>
          </p:nvPr>
        </p:nvSpPr>
        <p:spPr>
          <a:xfrm>
            <a:off x="8229600" y="6553200"/>
            <a:ext cx="381000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defRPr>
            </a:lvl1pPr>
          </a:lstStyle>
          <a:p>
            <a:pPr marL="25400"/>
            <a:fld id="{81D60167-4931-47E6-BA6A-407CBD079E47}" type="slidenum">
              <a:rPr lang="en-GB" smtClean="0"/>
              <a:pPr marL="2540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000" y="2851200"/>
            <a:ext cx="8424000" cy="864000"/>
          </a:xfrm>
        </p:spPr>
        <p:txBody>
          <a:bodyPr/>
          <a:lstStyle>
            <a:lvl1pPr algn="l">
              <a:defRPr b="0">
                <a:solidFill>
                  <a:srgbClr val="EA79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7"/>
          </p:nvPr>
        </p:nvSpPr>
        <p:spPr>
          <a:xfrm>
            <a:off x="8229600" y="6553200"/>
            <a:ext cx="381000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defRPr>
            </a:lvl1pPr>
          </a:lstStyle>
          <a:p>
            <a:pPr marL="25400"/>
            <a:fld id="{81D60167-4931-47E6-BA6A-407CBD079E47}" type="slidenum">
              <a:rPr lang="en-GB" smtClean="0"/>
              <a:pPr marL="2540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011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61388" y="599310"/>
            <a:ext cx="5221223" cy="533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A405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9740" y="1577220"/>
            <a:ext cx="8224519" cy="1870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0A405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229600" y="6553200"/>
            <a:ext cx="381000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defRPr>
            </a:lvl1pPr>
          </a:lstStyle>
          <a:p>
            <a:pPr marL="25400"/>
            <a:fld id="{81D60167-4931-47E6-BA6A-407CBD079E47}" type="slidenum">
              <a:rPr lang="en-GB" smtClean="0"/>
              <a:pPr marL="2540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0"/>
            <a:ext cx="91614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" y="1465147"/>
            <a:ext cx="6100762" cy="3490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10000"/>
              </a:spcBef>
              <a:spcAft>
                <a:spcPct val="60000"/>
              </a:spcAft>
              <a:defRPr b="1">
                <a:solidFill>
                  <a:srgbClr val="00634F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60000"/>
              </a:spcAft>
              <a:defRPr sz="1600" b="1">
                <a:solidFill>
                  <a:srgbClr val="4C4C4C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60000"/>
              </a:spcAft>
              <a:buChar char="à"/>
              <a:defRPr sz="1600">
                <a:solidFill>
                  <a:srgbClr val="4C4C4C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</a:pPr>
            <a:endParaRPr lang="en-GB" altLang="en-US" sz="2400" dirty="0">
              <a:solidFill>
                <a:schemeClr val="bg1"/>
              </a:solidFill>
              <a:latin typeface="Century Gothic" pitchFamily="34" charset="0"/>
            </a:endParaRPr>
          </a:p>
          <a:p>
            <a:pPr eaLnBrk="1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altLang="en-US" sz="2400" dirty="0" smtClean="0">
                <a:solidFill>
                  <a:schemeClr val="bg1"/>
                </a:solidFill>
                <a:latin typeface="Century Gothic" pitchFamily="34" charset="0"/>
              </a:rPr>
              <a:t>Pharmaceutical Marketing and Digital Media</a:t>
            </a:r>
          </a:p>
          <a:p>
            <a:pPr eaLnBrk="1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</a:pPr>
            <a:endParaRPr lang="en-GB" altLang="en-US" sz="2400" dirty="0">
              <a:solidFill>
                <a:schemeClr val="bg1"/>
              </a:solidFill>
              <a:latin typeface="Century Gothic" pitchFamily="34" charset="0"/>
            </a:endParaRPr>
          </a:p>
          <a:p>
            <a:pPr eaLnBrk="1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</a:pPr>
            <a:endParaRPr lang="en-GB" altLang="en-US" sz="12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eaLnBrk="1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GB" altLang="en-US" sz="1200" dirty="0" smtClean="0">
                <a:solidFill>
                  <a:schemeClr val="bg1"/>
                </a:solidFill>
                <a:latin typeface="Century Gothic" pitchFamily="34" charset="0"/>
              </a:rPr>
              <a:t>Peter </a:t>
            </a:r>
            <a:r>
              <a:rPr lang="en-GB" altLang="en-US" sz="1200" dirty="0" err="1" smtClean="0">
                <a:solidFill>
                  <a:schemeClr val="bg1"/>
                </a:solidFill>
                <a:latin typeface="Century Gothic" pitchFamily="34" charset="0"/>
              </a:rPr>
              <a:t>L’Ecluse</a:t>
            </a:r>
            <a:r>
              <a:rPr lang="en-GB" altLang="en-US" sz="1200" dirty="0" smtClean="0">
                <a:solidFill>
                  <a:schemeClr val="bg1"/>
                </a:solidFill>
                <a:latin typeface="Century Gothic" pitchFamily="34" charset="0"/>
              </a:rPr>
              <a:t>		</a:t>
            </a:r>
            <a:r>
              <a:rPr lang="en-GB" altLang="en-US" sz="1200" dirty="0" err="1" smtClean="0">
                <a:solidFill>
                  <a:schemeClr val="bg1"/>
                </a:solidFill>
                <a:latin typeface="Century Gothic" pitchFamily="34" charset="0"/>
              </a:rPr>
              <a:t>Ilja</a:t>
            </a:r>
            <a:r>
              <a:rPr lang="en-GB" altLang="en-US" sz="12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GB" altLang="en-US" sz="1200" dirty="0" err="1" smtClean="0">
                <a:solidFill>
                  <a:schemeClr val="bg1"/>
                </a:solidFill>
                <a:latin typeface="Century Gothic" pitchFamily="34" charset="0"/>
              </a:rPr>
              <a:t>Moree</a:t>
            </a:r>
            <a:endParaRPr lang="en-GB" altLang="en-US" sz="12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eaLnBrk="1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GB" altLang="en-US" sz="1200" dirty="0" smtClean="0">
                <a:solidFill>
                  <a:schemeClr val="bg1"/>
                </a:solidFill>
                <a:latin typeface="Century Gothic" pitchFamily="34" charset="0"/>
              </a:rPr>
              <a:t>Partner		</a:t>
            </a:r>
            <a:r>
              <a:rPr lang="en-GB" altLang="en-US" sz="1200" smtClean="0">
                <a:solidFill>
                  <a:schemeClr val="bg1"/>
                </a:solidFill>
                <a:latin typeface="Century Gothic" pitchFamily="34" charset="0"/>
              </a:rPr>
              <a:t>	Sr. </a:t>
            </a:r>
            <a:r>
              <a:rPr lang="en-GB" altLang="en-US" sz="1200" dirty="0" smtClean="0">
                <a:solidFill>
                  <a:schemeClr val="bg1"/>
                </a:solidFill>
                <a:latin typeface="Century Gothic" pitchFamily="34" charset="0"/>
              </a:rPr>
              <a:t>Director, Associate General Counsel</a:t>
            </a:r>
          </a:p>
          <a:p>
            <a:pPr eaLnBrk="1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GB" altLang="en-US" sz="1200" dirty="0" smtClean="0">
                <a:solidFill>
                  <a:schemeClr val="bg1"/>
                </a:solidFill>
                <a:latin typeface="Century Gothic" pitchFamily="34" charset="0"/>
              </a:rPr>
              <a:t>Van </a:t>
            </a:r>
            <a:r>
              <a:rPr lang="en-GB" altLang="en-US" sz="1200" dirty="0" err="1" smtClean="0">
                <a:solidFill>
                  <a:schemeClr val="bg1"/>
                </a:solidFill>
                <a:latin typeface="Century Gothic" pitchFamily="34" charset="0"/>
              </a:rPr>
              <a:t>Bael</a:t>
            </a:r>
            <a:r>
              <a:rPr lang="en-GB" altLang="en-US" sz="1200" dirty="0" smtClean="0">
                <a:solidFill>
                  <a:schemeClr val="bg1"/>
                </a:solidFill>
                <a:latin typeface="Century Gothic" pitchFamily="34" charset="0"/>
              </a:rPr>
              <a:t> &amp; Bellis</a:t>
            </a:r>
            <a:r>
              <a:rPr lang="en-GB" altLang="en-US" sz="1200" dirty="0">
                <a:solidFill>
                  <a:schemeClr val="bg1"/>
                </a:solidFill>
                <a:latin typeface="Century Gothic" pitchFamily="34" charset="0"/>
              </a:rPr>
              <a:t>	</a:t>
            </a:r>
            <a:r>
              <a:rPr lang="en-GB" altLang="en-US" sz="1200" smtClean="0">
                <a:solidFill>
                  <a:schemeClr val="bg1"/>
                </a:solidFill>
                <a:latin typeface="Century Gothic" pitchFamily="34" charset="0"/>
              </a:rPr>
              <a:t>	Specialty </a:t>
            </a:r>
            <a:r>
              <a:rPr lang="en-GB" altLang="en-US" sz="1200" dirty="0" smtClean="0">
                <a:solidFill>
                  <a:schemeClr val="bg1"/>
                </a:solidFill>
                <a:latin typeface="Century Gothic" pitchFamily="34" charset="0"/>
              </a:rPr>
              <a:t>Medicines</a:t>
            </a:r>
          </a:p>
          <a:p>
            <a:pPr eaLnBrk="1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GB" altLang="en-US" sz="1200" dirty="0">
                <a:solidFill>
                  <a:schemeClr val="bg1"/>
                </a:solidFill>
                <a:latin typeface="Century Gothic" pitchFamily="34" charset="0"/>
              </a:rPr>
              <a:t>	</a:t>
            </a:r>
            <a:r>
              <a:rPr lang="en-GB" altLang="en-US" sz="1200" dirty="0" smtClean="0">
                <a:solidFill>
                  <a:schemeClr val="bg1"/>
                </a:solidFill>
                <a:latin typeface="Century Gothic" pitchFamily="34" charset="0"/>
              </a:rPr>
              <a:t>		</a:t>
            </a:r>
            <a:r>
              <a:rPr lang="en-GB" altLang="en-US" sz="1200" dirty="0" err="1" smtClean="0">
                <a:solidFill>
                  <a:schemeClr val="bg1"/>
                </a:solidFill>
                <a:latin typeface="Century Gothic" pitchFamily="34" charset="0"/>
              </a:rPr>
              <a:t>Teva</a:t>
            </a:r>
            <a:r>
              <a:rPr lang="en-GB" altLang="en-US" sz="1200" dirty="0" smtClean="0">
                <a:solidFill>
                  <a:schemeClr val="bg1"/>
                </a:solidFill>
                <a:latin typeface="Century Gothic" pitchFamily="34" charset="0"/>
              </a:rPr>
              <a:t> Pharmaceuticals Europe</a:t>
            </a:r>
            <a:endParaRPr lang="en-GB" altLang="en-US" sz="1200" dirty="0">
              <a:solidFill>
                <a:schemeClr val="bg1"/>
              </a:solidFill>
              <a:latin typeface="Century Gothic" pitchFamily="34" charset="0"/>
            </a:endParaRPr>
          </a:p>
          <a:p>
            <a:pPr eaLnBrk="1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</a:pPr>
            <a:endParaRPr lang="en-US" altLang="en-US" sz="1200" dirty="0">
              <a:solidFill>
                <a:schemeClr val="bg1"/>
              </a:solidFill>
              <a:latin typeface="Century Gothic" pitchFamily="34" charset="0"/>
            </a:endParaRPr>
          </a:p>
          <a:p>
            <a:pPr eaLnBrk="1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GB" altLang="en-US" sz="2400" dirty="0" smtClean="0">
                <a:solidFill>
                  <a:schemeClr val="bg1"/>
                </a:solidFill>
                <a:latin typeface="Century Gothic" pitchFamily="34" charset="0"/>
              </a:rPr>
              <a:t>EU Pharmaceutical Law Forum</a:t>
            </a:r>
            <a:endParaRPr lang="en-GB" altLang="en-US" sz="24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68287" y="2996952"/>
            <a:ext cx="4379913" cy="0"/>
          </a:xfrm>
          <a:prstGeom prst="line">
            <a:avLst/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888038" y="5949950"/>
            <a:ext cx="3273425" cy="2762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b="1" i="1" kern="1200">
                <a:solidFill>
                  <a:srgbClr val="01685A"/>
                </a:solidFill>
                <a:latin typeface="Times New Roman" pitchFamily="18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b="1" i="1" kern="1200">
                <a:solidFill>
                  <a:srgbClr val="01685A"/>
                </a:solidFill>
                <a:latin typeface="Times New Roman" pitchFamily="18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b="1" i="1" kern="1200">
                <a:solidFill>
                  <a:srgbClr val="01685A"/>
                </a:solidFill>
                <a:latin typeface="Times New Roman" pitchFamily="18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b="1" i="1" kern="1200">
                <a:solidFill>
                  <a:srgbClr val="01685A"/>
                </a:solidFill>
                <a:latin typeface="Times New Roman" pitchFamily="18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b="1" i="1" kern="1200">
                <a:solidFill>
                  <a:srgbClr val="01685A"/>
                </a:solidFill>
                <a:latin typeface="Times New Roman" pitchFamily="18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b="1" i="1" kern="1200">
                <a:solidFill>
                  <a:srgbClr val="01685A"/>
                </a:solidFill>
                <a:latin typeface="Times New Roman" pitchFamily="18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b="1" i="1" kern="1200">
                <a:solidFill>
                  <a:srgbClr val="01685A"/>
                </a:solidFill>
                <a:latin typeface="Times New Roman" pitchFamily="18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b="1" i="1" kern="1200">
                <a:solidFill>
                  <a:srgbClr val="01685A"/>
                </a:solidFill>
                <a:latin typeface="Times New Roman" pitchFamily="18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b="1" i="1" kern="1200">
                <a:solidFill>
                  <a:srgbClr val="01685A"/>
                </a:solidFill>
                <a:latin typeface="Times New Roman" pitchFamily="18" charset="0"/>
                <a:ea typeface="ＭＳ Ｐゴシック" pitchFamily="34" charset="-128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en-GB" sz="1200" b="0" i="0" smtClean="0">
                <a:latin typeface="Century Gothic" panose="020B0502020202020204" pitchFamily="34" charset="0"/>
                <a:ea typeface="+mn-ea"/>
              </a:rPr>
              <a:t>Brussels, 17 </a:t>
            </a:r>
            <a:r>
              <a:rPr lang="en-GB" sz="1200" b="0" i="0" dirty="0" smtClean="0">
                <a:latin typeface="Century Gothic" panose="020B0502020202020204" pitchFamily="34" charset="0"/>
                <a:ea typeface="+mn-ea"/>
              </a:rPr>
              <a:t>May 2017</a:t>
            </a:r>
            <a:endParaRPr lang="en-GB" sz="1200" b="0" i="0" dirty="0">
              <a:latin typeface="Century Gothic" panose="020B0502020202020204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7775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73100" y="1874887"/>
            <a:ext cx="5194300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10"/>
              </a:lnSpc>
            </a:pPr>
            <a:r>
              <a:rPr sz="2800" b="1" u="sng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Dise</a:t>
            </a:r>
            <a:r>
              <a:rPr sz="2800" b="1" u="sng" spc="-15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a</a:t>
            </a:r>
            <a:r>
              <a:rPr sz="2800" b="1" u="sng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se</a:t>
            </a:r>
            <a:r>
              <a:rPr sz="2800" b="1" u="sng" spc="-3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lang="fr-BE" sz="2800" b="1" u="sng" smtClean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information</a:t>
            </a:r>
            <a:endParaRPr sz="2800" u="sng">
              <a:solidFill>
                <a:srgbClr val="01685A"/>
              </a:solidFill>
              <a:latin typeface="Century Gothic" panose="020B0502020202020204" pitchFamily="34" charset="0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8423" y="3004081"/>
            <a:ext cx="7859777" cy="23391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8630" indent="-455930">
              <a:lnSpc>
                <a:spcPct val="100000"/>
              </a:lnSpc>
              <a:buClr>
                <a:srgbClr val="01685A"/>
              </a:buClr>
              <a:buFont typeface="Wingdings"/>
              <a:buChar char=""/>
              <a:tabLst>
                <a:tab pos="469265" algn="l"/>
              </a:tabLst>
            </a:pPr>
            <a:r>
              <a:rPr sz="24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General</a:t>
            </a:r>
            <a:r>
              <a:rPr sz="2400" b="1" spc="-3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4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infor</a:t>
            </a:r>
            <a:r>
              <a:rPr sz="2400" b="1" spc="-1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m</a:t>
            </a:r>
            <a:r>
              <a:rPr sz="24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ation</a:t>
            </a:r>
            <a:r>
              <a:rPr sz="2400" b="1" spc="-4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4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about</a:t>
            </a:r>
            <a:r>
              <a:rPr sz="2400" b="1" spc="-1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4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diseas</a:t>
            </a:r>
            <a:r>
              <a:rPr sz="2400" b="1" spc="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e</a:t>
            </a:r>
            <a:r>
              <a:rPr sz="24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,</a:t>
            </a:r>
            <a:r>
              <a:rPr sz="2400" b="1" spc="-3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4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pre</a:t>
            </a:r>
            <a:r>
              <a:rPr sz="2400" b="1" spc="-2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v</a:t>
            </a:r>
            <a:r>
              <a:rPr sz="24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ention</a:t>
            </a:r>
            <a:r>
              <a:rPr sz="2400" b="1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,</a:t>
            </a:r>
            <a:r>
              <a:rPr sz="2400" b="1" spc="-1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4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treatment</a:t>
            </a:r>
            <a:r>
              <a:rPr lang="fr-BE" sz="24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, societal issues</a:t>
            </a:r>
            <a:endParaRPr sz="2400">
              <a:latin typeface="Century Gothic" panose="020B0502020202020204" pitchFamily="34" charset="0"/>
              <a:cs typeface="Arial"/>
            </a:endParaRPr>
          </a:p>
          <a:p>
            <a:pPr marL="468630" indent="-455930">
              <a:lnSpc>
                <a:spcPct val="100000"/>
              </a:lnSpc>
              <a:spcBef>
                <a:spcPts val="1200"/>
              </a:spcBef>
              <a:buClr>
                <a:srgbClr val="01685A"/>
              </a:buClr>
              <a:buFont typeface="Wingdings"/>
              <a:buChar char=""/>
              <a:tabLst>
                <a:tab pos="469265" algn="l"/>
              </a:tabLst>
            </a:pPr>
            <a:r>
              <a:rPr sz="24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Recom</a:t>
            </a:r>
            <a:r>
              <a:rPr sz="2400" b="1" spc="-1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m</a:t>
            </a:r>
            <a:r>
              <a:rPr sz="24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enda</a:t>
            </a:r>
            <a:r>
              <a:rPr sz="2400" b="1" spc="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24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ion</a:t>
            </a:r>
            <a:r>
              <a:rPr sz="2400" b="1" spc="-3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4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to</a:t>
            </a:r>
            <a:r>
              <a:rPr sz="2400" b="1" spc="-1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4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consult</a:t>
            </a:r>
            <a:r>
              <a:rPr sz="2400" b="1" spc="-3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4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H</a:t>
            </a:r>
            <a:r>
              <a:rPr sz="2400" b="1" spc="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C</a:t>
            </a:r>
            <a:r>
              <a:rPr sz="24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P</a:t>
            </a:r>
            <a:endParaRPr sz="2400">
              <a:latin typeface="Century Gothic" panose="020B0502020202020204" pitchFamily="34" charset="0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Century Gothic" panose="020B0502020202020204" pitchFamily="34" charset="0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722313" algn="l"/>
              </a:tabLst>
            </a:pPr>
            <a:r>
              <a:rPr lang="fr-BE" sz="2000" smtClean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	- </a:t>
            </a:r>
            <a:r>
              <a:rPr sz="2000">
                <a:solidFill>
                  <a:srgbClr val="7D9152"/>
                </a:solidFill>
                <a:latin typeface="Century Gothic" panose="020B0502020202020204" pitchFamily="34" charset="0"/>
                <a:cs typeface="Arial"/>
              </a:rPr>
              <a:t>	</a:t>
            </a:r>
            <a:r>
              <a:rPr sz="20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N</a:t>
            </a:r>
            <a:r>
              <a:rPr lang="fr-BE" sz="20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o brands</a:t>
            </a:r>
            <a:endParaRPr sz="2000">
              <a:latin typeface="Century Gothic" panose="020B0502020202020204" pitchFamily="34" charset="0"/>
              <a:cs typeface="Arial"/>
            </a:endParaRPr>
          </a:p>
          <a:p>
            <a:pPr marL="12700" defTabSz="722313">
              <a:lnSpc>
                <a:spcPct val="100000"/>
              </a:lnSpc>
              <a:spcBef>
                <a:spcPts val="1200"/>
              </a:spcBef>
              <a:tabLst>
                <a:tab pos="468313" algn="l"/>
                <a:tab pos="722313" algn="l"/>
                <a:tab pos="895350" algn="l"/>
              </a:tabLst>
            </a:pPr>
            <a:r>
              <a:rPr lang="fr-BE" sz="2000" smtClean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		-</a:t>
            </a:r>
            <a:r>
              <a:rPr sz="2000">
                <a:solidFill>
                  <a:srgbClr val="7D9152"/>
                </a:solidFill>
                <a:latin typeface="Century Gothic" panose="020B0502020202020204" pitchFamily="34" charset="0"/>
                <a:cs typeface="Arial"/>
              </a:rPr>
              <a:t>	</a:t>
            </a:r>
            <a:r>
              <a:rPr lang="fr-BE" sz="20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In</a:t>
            </a:r>
            <a:r>
              <a:rPr sz="20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d</a:t>
            </a:r>
            <a:r>
              <a:rPr sz="2000" b="1" spc="-1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i</a:t>
            </a:r>
            <a:r>
              <a:rPr sz="20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rec</a:t>
            </a:r>
            <a:r>
              <a:rPr sz="2000" b="1" spc="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2000" b="1" spc="-5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lang="fr-BE" sz="2000" b="1" spc="-5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r</a:t>
            </a:r>
            <a:r>
              <a:rPr sz="20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eferences</a:t>
            </a:r>
            <a:r>
              <a:rPr sz="2000" b="1" spc="-3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0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to</a:t>
            </a:r>
            <a:r>
              <a:rPr sz="2000" b="1" spc="-1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0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med</a:t>
            </a:r>
            <a:r>
              <a:rPr sz="2000" b="1" spc="-1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i</a:t>
            </a:r>
            <a:r>
              <a:rPr sz="20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cines?</a:t>
            </a:r>
            <a:endParaRPr sz="2000">
              <a:latin typeface="Century Gothic" panose="020B0502020202020204" pitchFamily="34" charset="0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8426602" y="6400800"/>
            <a:ext cx="32740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latin typeface="Century Gothic" panose="020B0502020202020204" pitchFamily="34" charset="0"/>
              </a:rPr>
              <a:t>10</a:t>
            </a:fld>
            <a:endParaRPr dirty="0">
              <a:latin typeface="Century Gothic" panose="020B0502020202020204" pitchFamily="34" charset="0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3446526" y="960487"/>
            <a:ext cx="2573274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10"/>
              </a:lnSpc>
            </a:pPr>
            <a:r>
              <a:rPr sz="2400" b="1" dirty="0">
                <a:solidFill>
                  <a:schemeClr val="accent6"/>
                </a:solidFill>
                <a:latin typeface="Century Gothic" panose="020B0502020202020204" pitchFamily="34" charset="0"/>
                <a:cs typeface="Arial"/>
              </a:rPr>
              <a:t>Web</a:t>
            </a:r>
            <a:r>
              <a:rPr sz="2400" b="1" spc="-15" dirty="0">
                <a:solidFill>
                  <a:schemeClr val="accent6"/>
                </a:solidFill>
                <a:latin typeface="Century Gothic" panose="020B0502020202020204" pitchFamily="34" charset="0"/>
                <a:cs typeface="Arial"/>
              </a:rPr>
              <a:t>s</a:t>
            </a:r>
            <a:r>
              <a:rPr sz="2400" b="1" dirty="0">
                <a:solidFill>
                  <a:schemeClr val="accent6"/>
                </a:solidFill>
                <a:latin typeface="Century Gothic" panose="020B0502020202020204" pitchFamily="34" charset="0"/>
                <a:cs typeface="Arial"/>
              </a:rPr>
              <a:t>ite</a:t>
            </a:r>
            <a:r>
              <a:rPr sz="2400" b="1" spc="-25" dirty="0">
                <a:solidFill>
                  <a:schemeClr val="accent6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400" b="1" dirty="0">
                <a:solidFill>
                  <a:schemeClr val="accent6"/>
                </a:solidFill>
                <a:latin typeface="Century Gothic" panose="020B0502020202020204" pitchFamily="34" charset="0"/>
                <a:cs typeface="Arial"/>
              </a:rPr>
              <a:t>cont</a:t>
            </a:r>
            <a:r>
              <a:rPr sz="2400" b="1" spc="-15" dirty="0">
                <a:solidFill>
                  <a:schemeClr val="accent6"/>
                </a:solidFill>
                <a:latin typeface="Century Gothic" panose="020B0502020202020204" pitchFamily="34" charset="0"/>
                <a:cs typeface="Arial"/>
              </a:rPr>
              <a:t>e</a:t>
            </a:r>
            <a:r>
              <a:rPr sz="2400" b="1" dirty="0">
                <a:solidFill>
                  <a:schemeClr val="accent6"/>
                </a:solidFill>
                <a:latin typeface="Century Gothic" panose="020B0502020202020204" pitchFamily="34" charset="0"/>
                <a:cs typeface="Arial"/>
              </a:rPr>
              <a:t>nt</a:t>
            </a:r>
            <a:endParaRPr sz="2400">
              <a:solidFill>
                <a:schemeClr val="accent6"/>
              </a:solidFill>
              <a:latin typeface="Century Gothic" panose="020B0502020202020204" pitchFamily="34" charset="0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73100" y="1874887"/>
            <a:ext cx="8013700" cy="4221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10"/>
              </a:lnSpc>
              <a:tabLst>
                <a:tab pos="625475" algn="l"/>
                <a:tab pos="895350" algn="l"/>
              </a:tabLst>
            </a:pPr>
            <a:r>
              <a:rPr lang="fr-BE" sz="2000" smtClean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	-</a:t>
            </a:r>
            <a:r>
              <a:rPr lang="fr-BE" sz="20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lang="fr-BE" sz="2000" b="1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	What about anticipatory statements?</a:t>
            </a:r>
            <a:endParaRPr sz="2000" b="1">
              <a:solidFill>
                <a:srgbClr val="0A4054"/>
              </a:solidFill>
              <a:latin typeface="Century Gothic" panose="020B0502020202020204" pitchFamily="34" charset="0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4623" y="2667000"/>
            <a:ext cx="7935977" cy="25853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8630" indent="-455930">
              <a:buClr>
                <a:srgbClr val="01685A"/>
              </a:buClr>
              <a:buFont typeface="Wingdings"/>
              <a:buChar char=""/>
              <a:tabLst>
                <a:tab pos="469265" algn="l"/>
              </a:tabLst>
            </a:pPr>
            <a:r>
              <a:rPr lang="fr-BE" sz="24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Netherlands: </a:t>
            </a:r>
            <a:r>
              <a:rPr lang="fr-BE" sz="2400" b="1" i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Lilly/Pfizer</a:t>
            </a:r>
            <a:r>
              <a:rPr lang="fr-BE" sz="24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(CGR-K17-001-12 April 2017) – information about </a:t>
            </a:r>
            <a:r>
              <a:rPr lang="fr-BE" sz="2400" b="1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reumatoid </a:t>
            </a:r>
            <a:r>
              <a:rPr lang="en-GB" sz="24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arthritis</a:t>
            </a:r>
            <a:r>
              <a:rPr lang="fr-BE" sz="24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and janus kinase (JAK) pathways ahead of marketing autorisations)</a:t>
            </a:r>
          </a:p>
          <a:p>
            <a:pPr marL="452438" indent="-439738">
              <a:buClr>
                <a:srgbClr val="01685A"/>
              </a:buClr>
              <a:tabLst>
                <a:tab pos="469265" algn="l"/>
              </a:tabLst>
            </a:pPr>
            <a:r>
              <a:rPr lang="fr-BE" sz="24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	but … no mentioning of Pfizer product (Xeljanz</a:t>
            </a:r>
            <a:r>
              <a:rPr lang="en-GB" sz="2400" b="1" baseline="300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®</a:t>
            </a:r>
            <a:r>
              <a:rPr lang="en-GB" sz="24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) </a:t>
            </a:r>
            <a:r>
              <a:rPr lang="en-GB" sz="2400" b="1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or JAK-inhibitors </a:t>
            </a:r>
            <a:r>
              <a:rPr lang="en-GB" sz="24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generally – case dismissed</a:t>
            </a:r>
            <a:endParaRPr lang="en-GB" sz="2400" b="1">
              <a:solidFill>
                <a:srgbClr val="0A4054"/>
              </a:solidFill>
              <a:latin typeface="Century Gothic" panose="020B0502020202020204" pitchFamily="34" charset="0"/>
              <a:cs typeface="Arial"/>
            </a:endParaRPr>
          </a:p>
          <a:p>
            <a:pPr marL="12700">
              <a:buClr>
                <a:srgbClr val="01685A"/>
              </a:buClr>
              <a:tabLst>
                <a:tab pos="469265" algn="l"/>
              </a:tabLst>
            </a:pPr>
            <a:endParaRPr sz="2400" smtClean="0">
              <a:solidFill>
                <a:prstClr val="black"/>
              </a:solidFill>
              <a:latin typeface="Century Gothic" panose="020B0502020202020204" pitchFamily="34" charset="0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8426602" y="6400800"/>
            <a:ext cx="32740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/>
            <a:fld id="{81D60167-4931-47E6-BA6A-407CBD079E47}" type="slidenum">
              <a:rPr dirty="0">
                <a:latin typeface="Century Gothic" panose="020B0502020202020204" pitchFamily="34" charset="0"/>
              </a:rPr>
              <a:pPr marL="25400"/>
              <a:t>11</a:t>
            </a:fld>
            <a:endParaRPr dirty="0">
              <a:latin typeface="Century Gothic" panose="020B0502020202020204" pitchFamily="34" charset="0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3446526" y="960487"/>
            <a:ext cx="2573274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10"/>
              </a:lnSpc>
            </a:pPr>
            <a:r>
              <a:rPr sz="2400" b="1" dirty="0">
                <a:solidFill>
                  <a:srgbClr val="F79646"/>
                </a:solidFill>
                <a:latin typeface="Century Gothic" panose="020B0502020202020204" pitchFamily="34" charset="0"/>
                <a:cs typeface="Arial"/>
              </a:rPr>
              <a:t>Web</a:t>
            </a:r>
            <a:r>
              <a:rPr sz="2400" b="1" spc="-15" dirty="0">
                <a:solidFill>
                  <a:srgbClr val="F79646"/>
                </a:solidFill>
                <a:latin typeface="Century Gothic" panose="020B0502020202020204" pitchFamily="34" charset="0"/>
                <a:cs typeface="Arial"/>
              </a:rPr>
              <a:t>s</a:t>
            </a:r>
            <a:r>
              <a:rPr sz="2400" b="1" dirty="0">
                <a:solidFill>
                  <a:srgbClr val="F79646"/>
                </a:solidFill>
                <a:latin typeface="Century Gothic" panose="020B0502020202020204" pitchFamily="34" charset="0"/>
                <a:cs typeface="Arial"/>
              </a:rPr>
              <a:t>ite</a:t>
            </a:r>
            <a:r>
              <a:rPr sz="2400" b="1" spc="-25" dirty="0">
                <a:solidFill>
                  <a:srgbClr val="F79646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400" b="1" dirty="0">
                <a:solidFill>
                  <a:srgbClr val="F79646"/>
                </a:solidFill>
                <a:latin typeface="Century Gothic" panose="020B0502020202020204" pitchFamily="34" charset="0"/>
                <a:cs typeface="Arial"/>
              </a:rPr>
              <a:t>cont</a:t>
            </a:r>
            <a:r>
              <a:rPr sz="2400" b="1" spc="-15" dirty="0">
                <a:solidFill>
                  <a:srgbClr val="F79646"/>
                </a:solidFill>
                <a:latin typeface="Century Gothic" panose="020B0502020202020204" pitchFamily="34" charset="0"/>
                <a:cs typeface="Arial"/>
              </a:rPr>
              <a:t>e</a:t>
            </a:r>
            <a:r>
              <a:rPr sz="2400" b="1" dirty="0">
                <a:solidFill>
                  <a:srgbClr val="F79646"/>
                </a:solidFill>
                <a:latin typeface="Century Gothic" panose="020B0502020202020204" pitchFamily="34" charset="0"/>
                <a:cs typeface="Arial"/>
              </a:rPr>
              <a:t>nt</a:t>
            </a:r>
            <a:endParaRPr sz="2400">
              <a:solidFill>
                <a:srgbClr val="F79646"/>
              </a:solidFill>
              <a:latin typeface="Century Gothic" panose="020B050202020202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4833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534400" y="6477000"/>
            <a:ext cx="3810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latin typeface="Century Gothic" panose="020B0502020202020204" pitchFamily="34" charset="0"/>
              </a:rPr>
              <a:t>12</a:t>
            </a:fld>
            <a:endParaRPr dirty="0">
              <a:latin typeface="Century Gothic" panose="020B0502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100" y="1936457"/>
            <a:ext cx="7937500" cy="3218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u="sng" spc="-20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F</a:t>
            </a:r>
            <a:r>
              <a:rPr sz="2800" b="1" u="sng" spc="-30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o</a:t>
            </a:r>
            <a:r>
              <a:rPr sz="2800" b="1" u="sng" spc="-20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rums</a:t>
            </a:r>
            <a:r>
              <a:rPr sz="2800" b="1" u="sng" spc="20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800" b="1" u="sng" spc="-15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or </a:t>
            </a:r>
            <a:r>
              <a:rPr sz="2800" b="1" u="sng" spc="-15" smtClean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blogs</a:t>
            </a:r>
            <a:endParaRPr lang="fr-BE" sz="2800" b="1" u="sng" spc="-15" smtClean="0">
              <a:solidFill>
                <a:srgbClr val="01685A"/>
              </a:solidFill>
              <a:latin typeface="Century Gothic" panose="020B0502020202020204" pitchFamily="34" charset="0"/>
              <a:cs typeface="Arial"/>
            </a:endParaRPr>
          </a:p>
          <a:p>
            <a:pPr marL="12700">
              <a:lnSpc>
                <a:spcPct val="100000"/>
              </a:lnSpc>
            </a:pPr>
            <a:endParaRPr sz="2800" u="sng">
              <a:solidFill>
                <a:srgbClr val="01685A"/>
              </a:solidFill>
              <a:latin typeface="Century Gothic" panose="020B0502020202020204" pitchFamily="34" charset="0"/>
              <a:cs typeface="Arial"/>
            </a:endParaRPr>
          </a:p>
          <a:p>
            <a:pPr marL="356870" indent="-342900">
              <a:lnSpc>
                <a:spcPct val="100000"/>
              </a:lnSpc>
              <a:spcBef>
                <a:spcPts val="1455"/>
              </a:spcBef>
              <a:buClr>
                <a:srgbClr val="01685A"/>
              </a:buClr>
              <a:buFont typeface="Wingdings"/>
              <a:buChar char=""/>
              <a:tabLst>
                <a:tab pos="357505" algn="l"/>
              </a:tabLst>
            </a:pPr>
            <a:r>
              <a:rPr sz="24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Moni</a:t>
            </a:r>
            <a:r>
              <a:rPr sz="2400" b="1" spc="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24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oring</a:t>
            </a:r>
            <a:r>
              <a:rPr sz="2400" b="1" spc="-4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4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of thir</a:t>
            </a:r>
            <a:r>
              <a:rPr sz="2400" b="1" spc="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d</a:t>
            </a:r>
            <a:r>
              <a:rPr sz="24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-party</a:t>
            </a:r>
            <a:r>
              <a:rPr sz="2400" b="1" spc="-2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4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content</a:t>
            </a:r>
            <a:endParaRPr sz="2400">
              <a:latin typeface="Century Gothic" panose="020B0502020202020204" pitchFamily="34" charset="0"/>
              <a:cs typeface="Arial"/>
            </a:endParaRPr>
          </a:p>
          <a:p>
            <a:pPr marL="850900" lvl="1" indent="-170815">
              <a:lnSpc>
                <a:spcPct val="100000"/>
              </a:lnSpc>
              <a:spcBef>
                <a:spcPts val="484"/>
              </a:spcBef>
              <a:buClr>
                <a:srgbClr val="01685A"/>
              </a:buClr>
              <a:buFont typeface="Arial"/>
              <a:buChar char="•"/>
              <a:tabLst>
                <a:tab pos="851535" algn="l"/>
              </a:tabLst>
            </a:pPr>
            <a:r>
              <a:rPr sz="200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May</a:t>
            </a:r>
            <a:r>
              <a:rPr sz="2000" spc="-3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00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con</a:t>
            </a:r>
            <a:r>
              <a:rPr sz="2000" spc="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s</a:t>
            </a:r>
            <a:r>
              <a:rPr sz="200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2000" spc="-1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i</a:t>
            </a:r>
            <a:r>
              <a:rPr sz="200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tu</a:t>
            </a:r>
            <a:r>
              <a:rPr sz="2000" spc="-1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200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e</a:t>
            </a:r>
            <a:r>
              <a:rPr sz="2000" spc="-2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00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prohibited</a:t>
            </a:r>
            <a:r>
              <a:rPr sz="2000" spc="-35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0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ad</a:t>
            </a:r>
            <a:r>
              <a:rPr sz="2000" spc="-1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v</a:t>
            </a:r>
            <a:r>
              <a:rPr sz="20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ertising</a:t>
            </a:r>
            <a:r>
              <a:rPr lang="fr-BE" sz="20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(ECJ </a:t>
            </a:r>
            <a:r>
              <a:rPr lang="fr-BE" sz="2000" i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Damgaard </a:t>
            </a:r>
            <a:r>
              <a:rPr lang="fr-BE" sz="20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(2009))</a:t>
            </a:r>
            <a:endParaRPr sz="2000">
              <a:latin typeface="Century Gothic" panose="020B0502020202020204" pitchFamily="34" charset="0"/>
              <a:cs typeface="Arial"/>
            </a:endParaRPr>
          </a:p>
          <a:p>
            <a:pPr marL="850900" lvl="1" indent="-170815">
              <a:lnSpc>
                <a:spcPct val="100000"/>
              </a:lnSpc>
              <a:spcBef>
                <a:spcPts val="480"/>
              </a:spcBef>
              <a:buClr>
                <a:srgbClr val="01685A"/>
              </a:buClr>
              <a:buFont typeface="Arial"/>
              <a:buChar char="•"/>
              <a:tabLst>
                <a:tab pos="851535" algn="l"/>
              </a:tabLst>
            </a:pPr>
            <a:r>
              <a:rPr sz="200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Po</a:t>
            </a:r>
            <a:r>
              <a:rPr sz="2000" spc="-1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200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ential</a:t>
            </a:r>
            <a:r>
              <a:rPr sz="2000" spc="-1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00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liability</a:t>
            </a:r>
            <a:endParaRPr sz="2000">
              <a:latin typeface="Century Gothic" panose="020B0502020202020204" pitchFamily="34" charset="0"/>
              <a:cs typeface="Arial"/>
            </a:endParaRPr>
          </a:p>
          <a:p>
            <a:pPr marL="850900" lvl="1" indent="-170815">
              <a:lnSpc>
                <a:spcPct val="100000"/>
              </a:lnSpc>
              <a:spcBef>
                <a:spcPts val="480"/>
              </a:spcBef>
              <a:buClr>
                <a:srgbClr val="01685A"/>
              </a:buClr>
              <a:buFont typeface="Arial"/>
              <a:buChar char="•"/>
              <a:tabLst>
                <a:tab pos="851535" algn="l"/>
              </a:tabLst>
            </a:pPr>
            <a:r>
              <a:rPr sz="200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What</a:t>
            </a:r>
            <a:r>
              <a:rPr sz="2000" spc="-3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00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if r</a:t>
            </a:r>
            <a:r>
              <a:rPr sz="2000" spc="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a</a:t>
            </a:r>
            <a:r>
              <a:rPr sz="200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n</a:t>
            </a:r>
            <a:r>
              <a:rPr sz="2000" spc="-3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00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by</a:t>
            </a:r>
            <a:r>
              <a:rPr sz="2000" spc="-1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00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s</a:t>
            </a:r>
            <a:r>
              <a:rPr sz="2000" spc="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p</a:t>
            </a:r>
            <a:r>
              <a:rPr sz="200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on</a:t>
            </a:r>
            <a:r>
              <a:rPr sz="2000" spc="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s</a:t>
            </a:r>
            <a:r>
              <a:rPr sz="200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or</a:t>
            </a:r>
            <a:r>
              <a:rPr sz="2000" spc="-1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e</a:t>
            </a:r>
            <a:r>
              <a:rPr sz="200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d</a:t>
            </a:r>
            <a:r>
              <a:rPr sz="2000" spc="-4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00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thir</a:t>
            </a:r>
            <a:r>
              <a:rPr sz="2000" spc="1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d</a:t>
            </a:r>
            <a:r>
              <a:rPr sz="200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-pa</a:t>
            </a:r>
            <a:r>
              <a:rPr sz="2000" spc="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r</a:t>
            </a:r>
            <a:r>
              <a:rPr sz="2000" spc="-2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200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y?</a:t>
            </a:r>
            <a:endParaRPr sz="2000">
              <a:latin typeface="Century Gothic" panose="020B0502020202020204" pitchFamily="34" charset="0"/>
              <a:cs typeface="Arial"/>
            </a:endParaRPr>
          </a:p>
          <a:p>
            <a:pPr marL="850900" lvl="1" indent="-170815">
              <a:lnSpc>
                <a:spcPct val="100000"/>
              </a:lnSpc>
              <a:spcBef>
                <a:spcPts val="480"/>
              </a:spcBef>
              <a:buClr>
                <a:srgbClr val="01685A"/>
              </a:buClr>
              <a:buFont typeface="Arial"/>
              <a:buChar char="•"/>
              <a:tabLst>
                <a:tab pos="851535" algn="l"/>
              </a:tabLst>
            </a:pPr>
            <a:r>
              <a:rPr lang="fr-BE" sz="20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Duty </a:t>
            </a:r>
            <a:r>
              <a:rPr sz="2000" spc="-1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20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o</a:t>
            </a:r>
            <a:r>
              <a:rPr sz="2000" spc="-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00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remove</a:t>
            </a:r>
            <a:r>
              <a:rPr sz="2000" spc="-3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00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non-c</a:t>
            </a:r>
            <a:r>
              <a:rPr sz="2000" spc="5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o</a:t>
            </a:r>
            <a:r>
              <a:rPr sz="200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mpliant</a:t>
            </a:r>
            <a:r>
              <a:rPr sz="2000" spc="-45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0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c</a:t>
            </a:r>
            <a:r>
              <a:rPr sz="2000" spc="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o</a:t>
            </a:r>
            <a:r>
              <a:rPr sz="20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ntent</a:t>
            </a:r>
            <a:endParaRPr sz="2000">
              <a:latin typeface="Century Gothic" panose="020B0502020202020204" pitchFamily="34" charset="0"/>
              <a:cs typeface="Arial"/>
            </a:endParaRPr>
          </a:p>
        </p:txBody>
      </p:sp>
      <p:sp>
        <p:nvSpPr>
          <p:cNvPr id="6" name="object 2"/>
          <p:cNvSpPr txBox="1"/>
          <p:nvPr/>
        </p:nvSpPr>
        <p:spPr>
          <a:xfrm>
            <a:off x="3446526" y="884287"/>
            <a:ext cx="2573274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10"/>
              </a:lnSpc>
            </a:pPr>
            <a:r>
              <a:rPr sz="2400" b="1" dirty="0">
                <a:solidFill>
                  <a:schemeClr val="accent6"/>
                </a:solidFill>
                <a:latin typeface="Century Gothic" panose="020B0502020202020204" pitchFamily="34" charset="0"/>
                <a:cs typeface="Arial"/>
              </a:rPr>
              <a:t>Web</a:t>
            </a:r>
            <a:r>
              <a:rPr sz="2400" b="1" spc="-15" dirty="0">
                <a:solidFill>
                  <a:schemeClr val="accent6"/>
                </a:solidFill>
                <a:latin typeface="Century Gothic" panose="020B0502020202020204" pitchFamily="34" charset="0"/>
                <a:cs typeface="Arial"/>
              </a:rPr>
              <a:t>s</a:t>
            </a:r>
            <a:r>
              <a:rPr sz="2400" b="1" dirty="0">
                <a:solidFill>
                  <a:schemeClr val="accent6"/>
                </a:solidFill>
                <a:latin typeface="Century Gothic" panose="020B0502020202020204" pitchFamily="34" charset="0"/>
                <a:cs typeface="Arial"/>
              </a:rPr>
              <a:t>ite</a:t>
            </a:r>
            <a:r>
              <a:rPr sz="2400" b="1" spc="-25" dirty="0">
                <a:solidFill>
                  <a:schemeClr val="accent6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400" b="1" dirty="0">
                <a:solidFill>
                  <a:schemeClr val="accent6"/>
                </a:solidFill>
                <a:latin typeface="Century Gothic" panose="020B0502020202020204" pitchFamily="34" charset="0"/>
                <a:cs typeface="Arial"/>
              </a:rPr>
              <a:t>cont</a:t>
            </a:r>
            <a:r>
              <a:rPr sz="2400" b="1" spc="-15" dirty="0">
                <a:solidFill>
                  <a:schemeClr val="accent6"/>
                </a:solidFill>
                <a:latin typeface="Century Gothic" panose="020B0502020202020204" pitchFamily="34" charset="0"/>
                <a:cs typeface="Arial"/>
              </a:rPr>
              <a:t>e</a:t>
            </a:r>
            <a:r>
              <a:rPr sz="2400" b="1" dirty="0">
                <a:solidFill>
                  <a:schemeClr val="accent6"/>
                </a:solidFill>
                <a:latin typeface="Century Gothic" panose="020B0502020202020204" pitchFamily="34" charset="0"/>
                <a:cs typeface="Arial"/>
              </a:rPr>
              <a:t>nt</a:t>
            </a:r>
            <a:endParaRPr sz="2400">
              <a:solidFill>
                <a:schemeClr val="accent6"/>
              </a:solidFill>
              <a:latin typeface="Century Gothic" panose="020B0502020202020204" pitchFamily="34" charset="0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534400" y="6477000"/>
            <a:ext cx="3810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/>
            <a:fld id="{81D60167-4931-47E6-BA6A-407CBD079E47}" type="slidenum">
              <a:rPr dirty="0">
                <a:latin typeface="Century Gothic" panose="020B0502020202020204" pitchFamily="34" charset="0"/>
              </a:rPr>
              <a:pPr marL="25400"/>
              <a:t>13</a:t>
            </a:fld>
            <a:endParaRPr dirty="0">
              <a:latin typeface="Century Gothic" panose="020B0502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100" y="1399331"/>
            <a:ext cx="8013700" cy="4950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800" b="1" u="sng" spc="-20" smtClean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F</a:t>
            </a:r>
            <a:r>
              <a:rPr sz="2800" b="1" u="sng" spc="-30" smtClean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o</a:t>
            </a:r>
            <a:r>
              <a:rPr sz="2800" b="1" u="sng" spc="-20" smtClean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rums</a:t>
            </a:r>
            <a:r>
              <a:rPr sz="2800" b="1" u="sng" spc="20" smtClean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800" b="1" u="sng" spc="-15" smtClean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or blogs</a:t>
            </a:r>
            <a:endParaRPr lang="fr-BE" sz="2800" b="1" u="sng" spc="-15" smtClean="0">
              <a:solidFill>
                <a:srgbClr val="01685A"/>
              </a:solidFill>
              <a:latin typeface="Century Gothic" panose="020B0502020202020204" pitchFamily="34" charset="0"/>
              <a:cs typeface="Arial"/>
            </a:endParaRPr>
          </a:p>
          <a:p>
            <a:pPr marL="12700"/>
            <a:endParaRPr sz="2800" u="sng" smtClean="0">
              <a:solidFill>
                <a:srgbClr val="01685A"/>
              </a:solidFill>
              <a:latin typeface="Century Gothic" panose="020B0502020202020204" pitchFamily="34" charset="0"/>
              <a:cs typeface="Arial"/>
            </a:endParaRPr>
          </a:p>
          <a:p>
            <a:pPr marL="356870" indent="-342900">
              <a:spcBef>
                <a:spcPts val="1455"/>
              </a:spcBef>
              <a:buClr>
                <a:srgbClr val="01685A"/>
              </a:buClr>
              <a:buFont typeface="Wingdings"/>
              <a:buChar char=""/>
              <a:tabLst>
                <a:tab pos="357505" algn="l"/>
              </a:tabLst>
            </a:pPr>
            <a:r>
              <a:rPr lang="en-GB" sz="2400" b="1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P</a:t>
            </a:r>
            <a:r>
              <a:rPr lang="en-GB" sz="2400" b="1" spc="-1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h</a:t>
            </a:r>
            <a:r>
              <a:rPr lang="en-GB" sz="2400" b="1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armac</a:t>
            </a:r>
            <a:r>
              <a:rPr lang="en-GB" sz="2400" b="1" spc="-15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o</a:t>
            </a:r>
            <a:r>
              <a:rPr lang="en-GB" sz="2400" b="1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vigilance</a:t>
            </a:r>
            <a:endParaRPr sz="2400" smtClean="0">
              <a:solidFill>
                <a:prstClr val="black"/>
              </a:solidFill>
              <a:latin typeface="Century Gothic" panose="020B0502020202020204" pitchFamily="34" charset="0"/>
              <a:cs typeface="Arial"/>
            </a:endParaRPr>
          </a:p>
          <a:p>
            <a:pPr marL="850900" lvl="1" indent="-170815">
              <a:spcBef>
                <a:spcPts val="484"/>
              </a:spcBef>
              <a:buClr>
                <a:srgbClr val="01685A"/>
              </a:buClr>
              <a:buFont typeface="Arial"/>
              <a:buChar char="•"/>
              <a:tabLst>
                <a:tab pos="851535" algn="l"/>
              </a:tabLst>
            </a:pPr>
            <a:r>
              <a:rPr lang="fr-BE" sz="20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Data sources: Facebook; Twitter; patient forums; Reddit and other online communities</a:t>
            </a:r>
            <a:endParaRPr sz="2000" smtClean="0">
              <a:solidFill>
                <a:prstClr val="black"/>
              </a:solidFill>
              <a:latin typeface="Century Gothic" panose="020B0502020202020204" pitchFamily="34" charset="0"/>
              <a:cs typeface="Arial"/>
            </a:endParaRPr>
          </a:p>
          <a:p>
            <a:pPr marL="850900" lvl="1" indent="-170815">
              <a:spcBef>
                <a:spcPts val="480"/>
              </a:spcBef>
              <a:buClr>
                <a:srgbClr val="01685A"/>
              </a:buClr>
              <a:buFont typeface="Arial"/>
              <a:buChar char="•"/>
              <a:tabLst>
                <a:tab pos="851535" algn="l"/>
              </a:tabLst>
            </a:pPr>
            <a:r>
              <a:rPr lang="fr-BE" sz="20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WEB-RADR Workshop: Mobile technologies and social media as new tools in pharmacovigilance (EMA, October 2016 – published: February 2017)</a:t>
            </a:r>
          </a:p>
          <a:p>
            <a:pPr marL="1250950" lvl="1" indent="-358775">
              <a:spcBef>
                <a:spcPts val="480"/>
              </a:spcBef>
              <a:buClr>
                <a:srgbClr val="01685A"/>
              </a:buClr>
              <a:tabLst>
                <a:tab pos="1250950" algn="l"/>
              </a:tabLst>
            </a:pPr>
            <a:r>
              <a:rPr lang="fr-BE" sz="20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+:	- more insight into usage of medicines in real life</a:t>
            </a:r>
          </a:p>
          <a:p>
            <a:pPr marL="1250950" lvl="1" indent="-358775">
              <a:spcBef>
                <a:spcPts val="480"/>
              </a:spcBef>
              <a:buClr>
                <a:srgbClr val="01685A"/>
              </a:buClr>
              <a:tabLst>
                <a:tab pos="1250950" algn="l"/>
              </a:tabLst>
            </a:pPr>
            <a:r>
              <a:rPr lang="fr-BE" sz="200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	</a:t>
            </a:r>
            <a:r>
              <a:rPr lang="fr-BE" sz="20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- identification of new or underreported risks </a:t>
            </a:r>
          </a:p>
          <a:p>
            <a:pPr marL="1250950" lvl="1" indent="-358775">
              <a:spcBef>
                <a:spcPts val="480"/>
              </a:spcBef>
              <a:buClr>
                <a:srgbClr val="01685A"/>
              </a:buClr>
              <a:tabLst>
                <a:tab pos="1250950" algn="l"/>
              </a:tabLst>
            </a:pPr>
            <a:r>
              <a:rPr lang="fr-BE" sz="20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	- video and image analysis</a:t>
            </a:r>
            <a:endParaRPr sz="2000">
              <a:solidFill>
                <a:prstClr val="black"/>
              </a:solidFill>
              <a:latin typeface="Century Gothic" panose="020B0502020202020204" pitchFamily="34" charset="0"/>
              <a:cs typeface="Arial"/>
            </a:endParaRPr>
          </a:p>
          <a:p>
            <a:pPr marL="892175" lvl="1">
              <a:spcBef>
                <a:spcPts val="480"/>
              </a:spcBef>
              <a:buClr>
                <a:srgbClr val="01685A"/>
              </a:buClr>
              <a:tabLst>
                <a:tab pos="850900" algn="l"/>
                <a:tab pos="1250950" algn="l"/>
              </a:tabLst>
            </a:pPr>
            <a:r>
              <a:rPr lang="en-GB" sz="20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-:	- volatility of social media sources</a:t>
            </a:r>
          </a:p>
          <a:p>
            <a:pPr marL="892175" lvl="1">
              <a:spcBef>
                <a:spcPts val="480"/>
              </a:spcBef>
              <a:buClr>
                <a:srgbClr val="01685A"/>
              </a:buClr>
              <a:tabLst>
                <a:tab pos="850900" algn="l"/>
                <a:tab pos="1250950" algn="l"/>
              </a:tabLst>
            </a:pPr>
            <a:r>
              <a:rPr lang="fr-BE" sz="200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	</a:t>
            </a:r>
            <a:r>
              <a:rPr lang="fr-BE" sz="20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- large volumes of irrelevant data</a:t>
            </a:r>
            <a:endParaRPr lang="en-GB" sz="2000">
              <a:solidFill>
                <a:prstClr val="black"/>
              </a:solidFill>
              <a:latin typeface="Century Gothic" panose="020B0502020202020204" pitchFamily="34" charset="0"/>
              <a:cs typeface="Arial"/>
            </a:endParaRPr>
          </a:p>
        </p:txBody>
      </p:sp>
      <p:sp>
        <p:nvSpPr>
          <p:cNvPr id="6" name="object 2"/>
          <p:cNvSpPr txBox="1"/>
          <p:nvPr/>
        </p:nvSpPr>
        <p:spPr>
          <a:xfrm>
            <a:off x="3446526" y="808087"/>
            <a:ext cx="2573274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10"/>
              </a:lnSpc>
            </a:pPr>
            <a:r>
              <a:rPr sz="2400" b="1" dirty="0">
                <a:solidFill>
                  <a:srgbClr val="F79646"/>
                </a:solidFill>
                <a:latin typeface="Century Gothic" panose="020B0502020202020204" pitchFamily="34" charset="0"/>
                <a:cs typeface="Arial"/>
              </a:rPr>
              <a:t>Web</a:t>
            </a:r>
            <a:r>
              <a:rPr sz="2400" b="1" spc="-15" dirty="0">
                <a:solidFill>
                  <a:srgbClr val="F79646"/>
                </a:solidFill>
                <a:latin typeface="Century Gothic" panose="020B0502020202020204" pitchFamily="34" charset="0"/>
                <a:cs typeface="Arial"/>
              </a:rPr>
              <a:t>s</a:t>
            </a:r>
            <a:r>
              <a:rPr sz="2400" b="1" dirty="0">
                <a:solidFill>
                  <a:srgbClr val="F79646"/>
                </a:solidFill>
                <a:latin typeface="Century Gothic" panose="020B0502020202020204" pitchFamily="34" charset="0"/>
                <a:cs typeface="Arial"/>
              </a:rPr>
              <a:t>ite</a:t>
            </a:r>
            <a:r>
              <a:rPr sz="2400" b="1" spc="-25" dirty="0">
                <a:solidFill>
                  <a:srgbClr val="F79646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400" b="1" dirty="0">
                <a:solidFill>
                  <a:srgbClr val="F79646"/>
                </a:solidFill>
                <a:latin typeface="Century Gothic" panose="020B0502020202020204" pitchFamily="34" charset="0"/>
                <a:cs typeface="Arial"/>
              </a:rPr>
              <a:t>cont</a:t>
            </a:r>
            <a:r>
              <a:rPr sz="2400" b="1" spc="-15" dirty="0">
                <a:solidFill>
                  <a:srgbClr val="F79646"/>
                </a:solidFill>
                <a:latin typeface="Century Gothic" panose="020B0502020202020204" pitchFamily="34" charset="0"/>
                <a:cs typeface="Arial"/>
              </a:rPr>
              <a:t>e</a:t>
            </a:r>
            <a:r>
              <a:rPr sz="2400" b="1" dirty="0">
                <a:solidFill>
                  <a:srgbClr val="F79646"/>
                </a:solidFill>
                <a:latin typeface="Century Gothic" panose="020B0502020202020204" pitchFamily="34" charset="0"/>
                <a:cs typeface="Arial"/>
              </a:rPr>
              <a:t>nt</a:t>
            </a:r>
            <a:endParaRPr sz="2400">
              <a:solidFill>
                <a:srgbClr val="F79646"/>
              </a:solidFill>
              <a:latin typeface="Century Gothic" panose="020B050202020202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9299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534400" y="6477000"/>
            <a:ext cx="3810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/>
            <a:fld id="{81D60167-4931-47E6-BA6A-407CBD079E47}" type="slidenum">
              <a:rPr dirty="0">
                <a:latin typeface="Century Gothic" panose="020B0502020202020204" pitchFamily="34" charset="0"/>
              </a:rPr>
              <a:pPr marL="25400"/>
              <a:t>14</a:t>
            </a:fld>
            <a:endParaRPr dirty="0">
              <a:latin typeface="Century Gothic" panose="020B0502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100" y="1399331"/>
            <a:ext cx="8166100" cy="5129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50900" lvl="1" indent="-170815">
              <a:spcBef>
                <a:spcPts val="484"/>
              </a:spcBef>
              <a:buClr>
                <a:srgbClr val="01685A"/>
              </a:buClr>
              <a:buFont typeface="Arial"/>
              <a:buChar char="•"/>
              <a:tabLst>
                <a:tab pos="851535" algn="l"/>
              </a:tabLst>
            </a:pPr>
            <a:r>
              <a:rPr lang="fr-BE" sz="20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Regulatory challenges:</a:t>
            </a:r>
            <a:endParaRPr sz="2000" smtClean="0">
              <a:solidFill>
                <a:prstClr val="black"/>
              </a:solidFill>
              <a:latin typeface="Century Gothic" panose="020B0502020202020204" pitchFamily="34" charset="0"/>
              <a:cs typeface="Arial"/>
            </a:endParaRPr>
          </a:p>
          <a:p>
            <a:pPr marL="680085" lvl="1">
              <a:spcBef>
                <a:spcPts val="480"/>
              </a:spcBef>
              <a:buClr>
                <a:srgbClr val="01685A"/>
              </a:buClr>
              <a:tabLst>
                <a:tab pos="850900" algn="l"/>
                <a:tab pos="1077913" algn="l"/>
              </a:tabLst>
            </a:pPr>
            <a:r>
              <a:rPr lang="en-GB" sz="20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	-	what is “sponsorship” or “under MAH control”?</a:t>
            </a:r>
          </a:p>
          <a:p>
            <a:pPr marL="1077913" lvl="1" indent="-398463">
              <a:spcBef>
                <a:spcPts val="480"/>
              </a:spcBef>
              <a:buClr>
                <a:srgbClr val="01685A"/>
              </a:buClr>
              <a:tabLst>
                <a:tab pos="850900" algn="l"/>
                <a:tab pos="1077913" algn="l"/>
              </a:tabLst>
            </a:pPr>
            <a:r>
              <a:rPr lang="fr-BE" sz="200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	</a:t>
            </a:r>
            <a:r>
              <a:rPr lang="fr-BE" sz="20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-	what obligations for MAHs to screen social media sites for individual case safety reports?</a:t>
            </a:r>
          </a:p>
          <a:p>
            <a:pPr marL="1077913" lvl="1" indent="-398463">
              <a:spcBef>
                <a:spcPts val="480"/>
              </a:spcBef>
              <a:buClr>
                <a:srgbClr val="01685A"/>
              </a:buClr>
              <a:tabLst>
                <a:tab pos="850900" algn="l"/>
                <a:tab pos="1077913" algn="l"/>
              </a:tabLst>
            </a:pPr>
            <a:r>
              <a:rPr lang="fr-BE" sz="20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	-	what obligations for MAHs to screen social media sites for signal detection purposes?</a:t>
            </a:r>
          </a:p>
          <a:p>
            <a:pPr marL="1077913" lvl="1" indent="-398463">
              <a:spcBef>
                <a:spcPts val="480"/>
              </a:spcBef>
              <a:buClr>
                <a:srgbClr val="01685A"/>
              </a:buClr>
              <a:tabLst>
                <a:tab pos="850900" algn="l"/>
                <a:tab pos="1077913" algn="l"/>
              </a:tabLst>
            </a:pPr>
            <a:r>
              <a:rPr lang="fr-BE" sz="200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	</a:t>
            </a:r>
            <a:r>
              <a:rPr lang="fr-BE" sz="20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-	should receipt of </a:t>
            </a:r>
            <a:r>
              <a:rPr lang="en-GB" sz="20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“</a:t>
            </a:r>
            <a:r>
              <a:rPr lang="fr-BE" sz="20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de-identified data</a:t>
            </a:r>
            <a:r>
              <a:rPr lang="en-GB" sz="20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”</a:t>
            </a:r>
            <a:r>
              <a:rPr lang="fr-BE" sz="20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remove obligations to follow-up?</a:t>
            </a:r>
          </a:p>
          <a:p>
            <a:pPr marL="1077913" lvl="1" indent="-398463">
              <a:spcBef>
                <a:spcPts val="480"/>
              </a:spcBef>
              <a:buClr>
                <a:srgbClr val="01685A"/>
              </a:buClr>
              <a:tabLst>
                <a:tab pos="850900" algn="l"/>
                <a:tab pos="1077913" algn="l"/>
              </a:tabLst>
            </a:pPr>
            <a:r>
              <a:rPr lang="fr-BE" sz="200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	</a:t>
            </a:r>
            <a:r>
              <a:rPr lang="fr-BE" sz="20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-	what obligations should MAHs have for screening of social media posts in languages other than English (or other EU languages)?</a:t>
            </a:r>
          </a:p>
          <a:p>
            <a:pPr marL="1077913" lvl="1" indent="-398463">
              <a:spcBef>
                <a:spcPts val="480"/>
              </a:spcBef>
              <a:buClr>
                <a:srgbClr val="01685A"/>
              </a:buClr>
              <a:tabLst>
                <a:tab pos="850900" algn="l"/>
                <a:tab pos="1077913" algn="l"/>
              </a:tabLst>
            </a:pPr>
            <a:r>
              <a:rPr lang="fr-BE" sz="200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	</a:t>
            </a:r>
            <a:r>
              <a:rPr lang="fr-BE" sz="20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-	should purpose for looking at social media make difference (market research </a:t>
            </a:r>
            <a:r>
              <a:rPr lang="en-GB" sz="20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  <a:sym typeface="Symbol"/>
              </a:rPr>
              <a:t>versus </a:t>
            </a:r>
            <a:r>
              <a:rPr lang="fr-BE" sz="200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pharmacovigilance</a:t>
            </a:r>
            <a:r>
              <a:rPr lang="fr-BE" sz="20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)?</a:t>
            </a:r>
          </a:p>
          <a:p>
            <a:pPr marL="680085" lvl="1">
              <a:spcBef>
                <a:spcPts val="480"/>
              </a:spcBef>
              <a:buClr>
                <a:srgbClr val="01685A"/>
              </a:buClr>
              <a:tabLst>
                <a:tab pos="851535" algn="l"/>
              </a:tabLst>
            </a:pPr>
            <a:endParaRPr lang="fr-BE" sz="2000">
              <a:solidFill>
                <a:srgbClr val="0A4054"/>
              </a:solidFill>
              <a:latin typeface="Century Gothic" panose="020B0502020202020204" pitchFamily="34" charset="0"/>
              <a:cs typeface="Arial"/>
            </a:endParaRPr>
          </a:p>
          <a:p>
            <a:pPr marL="680085" lvl="1">
              <a:spcBef>
                <a:spcPts val="480"/>
              </a:spcBef>
              <a:buClr>
                <a:srgbClr val="01685A"/>
              </a:buClr>
              <a:tabLst>
                <a:tab pos="851535" algn="l"/>
              </a:tabLst>
            </a:pPr>
            <a:r>
              <a:rPr lang="fr-BE" sz="20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(but see Good Pharmacovigilance Practice modules)</a:t>
            </a:r>
            <a:endParaRPr lang="en-GB" sz="2000">
              <a:solidFill>
                <a:prstClr val="black"/>
              </a:solidFill>
              <a:latin typeface="Century Gothic" panose="020B0502020202020204" pitchFamily="34" charset="0"/>
              <a:cs typeface="Arial"/>
            </a:endParaRPr>
          </a:p>
        </p:txBody>
      </p:sp>
      <p:sp>
        <p:nvSpPr>
          <p:cNvPr id="6" name="object 2"/>
          <p:cNvSpPr txBox="1"/>
          <p:nvPr/>
        </p:nvSpPr>
        <p:spPr>
          <a:xfrm>
            <a:off x="3446526" y="731887"/>
            <a:ext cx="2573274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10"/>
              </a:lnSpc>
            </a:pPr>
            <a:r>
              <a:rPr sz="2400" b="1" dirty="0">
                <a:solidFill>
                  <a:srgbClr val="F79646"/>
                </a:solidFill>
                <a:latin typeface="Century Gothic" panose="020B0502020202020204" pitchFamily="34" charset="0"/>
                <a:cs typeface="Arial"/>
              </a:rPr>
              <a:t>Web</a:t>
            </a:r>
            <a:r>
              <a:rPr sz="2400" b="1" spc="-15" dirty="0">
                <a:solidFill>
                  <a:srgbClr val="F79646"/>
                </a:solidFill>
                <a:latin typeface="Century Gothic" panose="020B0502020202020204" pitchFamily="34" charset="0"/>
                <a:cs typeface="Arial"/>
              </a:rPr>
              <a:t>s</a:t>
            </a:r>
            <a:r>
              <a:rPr sz="2400" b="1" dirty="0">
                <a:solidFill>
                  <a:srgbClr val="F79646"/>
                </a:solidFill>
                <a:latin typeface="Century Gothic" panose="020B0502020202020204" pitchFamily="34" charset="0"/>
                <a:cs typeface="Arial"/>
              </a:rPr>
              <a:t>ite</a:t>
            </a:r>
            <a:r>
              <a:rPr sz="2400" b="1" spc="-25" dirty="0">
                <a:solidFill>
                  <a:srgbClr val="F79646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400" b="1" dirty="0">
                <a:solidFill>
                  <a:srgbClr val="F79646"/>
                </a:solidFill>
                <a:latin typeface="Century Gothic" panose="020B0502020202020204" pitchFamily="34" charset="0"/>
                <a:cs typeface="Arial"/>
              </a:rPr>
              <a:t>cont</a:t>
            </a:r>
            <a:r>
              <a:rPr sz="2400" b="1" spc="-15" dirty="0">
                <a:solidFill>
                  <a:srgbClr val="F79646"/>
                </a:solidFill>
                <a:latin typeface="Century Gothic" panose="020B0502020202020204" pitchFamily="34" charset="0"/>
                <a:cs typeface="Arial"/>
              </a:rPr>
              <a:t>e</a:t>
            </a:r>
            <a:r>
              <a:rPr sz="2400" b="1" dirty="0">
                <a:solidFill>
                  <a:srgbClr val="F79646"/>
                </a:solidFill>
                <a:latin typeface="Century Gothic" panose="020B0502020202020204" pitchFamily="34" charset="0"/>
                <a:cs typeface="Arial"/>
              </a:rPr>
              <a:t>nt</a:t>
            </a:r>
            <a:endParaRPr sz="2400">
              <a:solidFill>
                <a:srgbClr val="F79646"/>
              </a:solidFill>
              <a:latin typeface="Century Gothic" panose="020B050202020202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9152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71645" y="2754868"/>
            <a:ext cx="224815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chemeClr val="accent6"/>
                </a:solidFill>
                <a:latin typeface="Century Gothic" panose="020B0502020202020204" pitchFamily="34" charset="0"/>
                <a:cs typeface="Arial"/>
              </a:rPr>
              <a:t>Social</a:t>
            </a:r>
            <a:r>
              <a:rPr sz="2400" b="1" spc="25" dirty="0">
                <a:solidFill>
                  <a:schemeClr val="accent6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400" b="1" dirty="0">
                <a:solidFill>
                  <a:schemeClr val="accent6"/>
                </a:solidFill>
                <a:latin typeface="Century Gothic" panose="020B0502020202020204" pitchFamily="34" charset="0"/>
                <a:cs typeface="Arial"/>
              </a:rPr>
              <a:t>Media</a:t>
            </a:r>
            <a:endParaRPr sz="2400">
              <a:solidFill>
                <a:schemeClr val="accent6"/>
              </a:solidFill>
              <a:latin typeface="Century Gothic" panose="020B0502020202020204" pitchFamily="34" charset="0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xfrm>
            <a:off x="8534400" y="6477000"/>
            <a:ext cx="3048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latin typeface="Century Gothic" panose="020B0502020202020204" pitchFamily="34" charset="0"/>
              </a:rPr>
              <a:t>15</a:t>
            </a:fld>
            <a:endParaRPr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1177" y="738556"/>
            <a:ext cx="5221223" cy="4806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33195">
              <a:lnSpc>
                <a:spcPts val="4285"/>
              </a:lnSpc>
            </a:pPr>
            <a:r>
              <a:rPr sz="2400" dirty="0">
                <a:solidFill>
                  <a:schemeClr val="accent6"/>
                </a:solidFill>
                <a:latin typeface="Century Gothic" panose="020B0502020202020204" pitchFamily="34" charset="0"/>
              </a:rPr>
              <a:t>Key</a:t>
            </a:r>
            <a:r>
              <a:rPr sz="2400" spc="-10" dirty="0">
                <a:solidFill>
                  <a:schemeClr val="accent6"/>
                </a:solidFill>
                <a:latin typeface="Century Gothic" panose="020B0502020202020204" pitchFamily="34" charset="0"/>
              </a:rPr>
              <a:t> </a:t>
            </a:r>
            <a:r>
              <a:rPr sz="2400" dirty="0">
                <a:solidFill>
                  <a:schemeClr val="accent6"/>
                </a:solidFill>
                <a:latin typeface="Century Gothic" panose="020B0502020202020204" pitchFamily="34" charset="0"/>
              </a:rPr>
              <a:t>issues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0175" y="1477994"/>
            <a:ext cx="7558025" cy="3295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8"/>
              </a:spcBef>
              <a:buClr>
                <a:srgbClr val="484136"/>
              </a:buClr>
            </a:pPr>
            <a:endParaRPr sz="3300">
              <a:latin typeface="Century Gothic" panose="020B0502020202020204" pitchFamily="34" charset="0"/>
              <a:cs typeface="Times New Roman"/>
            </a:endParaRPr>
          </a:p>
          <a:p>
            <a:pPr marL="469900" indent="-457200">
              <a:lnSpc>
                <a:spcPct val="100000"/>
              </a:lnSpc>
              <a:buClr>
                <a:srgbClr val="484136"/>
              </a:buClr>
              <a:buFont typeface="Wingdings"/>
              <a:buChar char=""/>
              <a:tabLst>
                <a:tab pos="470534" algn="l"/>
              </a:tabLst>
            </a:pPr>
            <a:r>
              <a:rPr sz="2800" b="1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Risk</a:t>
            </a:r>
            <a:r>
              <a:rPr sz="2800" b="1" spc="-35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800" b="1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fa</a:t>
            </a:r>
            <a:r>
              <a:rPr sz="2800" b="1" spc="-15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c</a:t>
            </a:r>
            <a:r>
              <a:rPr sz="2800" b="1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tors</a:t>
            </a:r>
            <a:endParaRPr sz="2800">
              <a:solidFill>
                <a:srgbClr val="01685A"/>
              </a:solidFill>
              <a:latin typeface="Century Gothic" panose="020B0502020202020204" pitchFamily="34" charset="0"/>
              <a:cs typeface="Arial"/>
            </a:endParaRPr>
          </a:p>
          <a:p>
            <a:pPr marL="736600" lvl="1" indent="-342900">
              <a:lnSpc>
                <a:spcPct val="100000"/>
              </a:lnSpc>
              <a:spcBef>
                <a:spcPts val="685"/>
              </a:spcBef>
              <a:buClr>
                <a:srgbClr val="01685A"/>
              </a:buClr>
              <a:buFont typeface="Courier New"/>
              <a:buChar char="o"/>
              <a:tabLst>
                <a:tab pos="737235" algn="l"/>
              </a:tabLst>
            </a:pPr>
            <a:endParaRPr lang="fr-BE" sz="2800" spc="-15" smtClean="0">
              <a:solidFill>
                <a:srgbClr val="0A4054"/>
              </a:solidFill>
              <a:latin typeface="Century Gothic" panose="020B0502020202020204" pitchFamily="34" charset="0"/>
              <a:cs typeface="Arial"/>
            </a:endParaRPr>
          </a:p>
          <a:p>
            <a:pPr marL="736600" lvl="1" indent="-342900">
              <a:lnSpc>
                <a:spcPct val="100000"/>
              </a:lnSpc>
              <a:spcBef>
                <a:spcPts val="685"/>
              </a:spcBef>
              <a:buClr>
                <a:srgbClr val="01685A"/>
              </a:buClr>
              <a:buFont typeface="Courier New"/>
              <a:buChar char="o"/>
              <a:tabLst>
                <a:tab pos="737235" algn="l"/>
              </a:tabLst>
            </a:pPr>
            <a:r>
              <a:rPr sz="2400" spc="-1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Ju</a:t>
            </a:r>
            <a:r>
              <a:rPr sz="2400" spc="-1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ri</a:t>
            </a:r>
            <a:r>
              <a:rPr sz="2400" spc="-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s</a:t>
            </a:r>
            <a:r>
              <a:rPr sz="2400" spc="-2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d</a:t>
            </a:r>
            <a:r>
              <a:rPr sz="2400" spc="-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i</a:t>
            </a:r>
            <a:r>
              <a:rPr sz="2400" spc="-1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c</a:t>
            </a:r>
            <a:r>
              <a:rPr sz="2400" spc="-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2400" spc="-1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i</a:t>
            </a:r>
            <a:r>
              <a:rPr sz="2400" spc="-1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o</a:t>
            </a:r>
            <a:r>
              <a:rPr sz="24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n</a:t>
            </a:r>
            <a:r>
              <a:rPr sz="2400" spc="-2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?</a:t>
            </a:r>
            <a:endParaRPr sz="2400">
              <a:latin typeface="Century Gothic" panose="020B0502020202020204" pitchFamily="34" charset="0"/>
              <a:cs typeface="Arial"/>
            </a:endParaRPr>
          </a:p>
          <a:p>
            <a:pPr marL="736600" lvl="1" indent="-342900">
              <a:lnSpc>
                <a:spcPct val="100000"/>
              </a:lnSpc>
              <a:spcBef>
                <a:spcPts val="670"/>
              </a:spcBef>
              <a:buClr>
                <a:srgbClr val="01685A"/>
              </a:buClr>
              <a:buFont typeface="Courier New"/>
              <a:buChar char="o"/>
              <a:tabLst>
                <a:tab pos="737235" algn="l"/>
              </a:tabLst>
            </a:pPr>
            <a:r>
              <a:rPr sz="2400" spc="-1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Shar</a:t>
            </a:r>
            <a:r>
              <a:rPr sz="2400" spc="-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i</a:t>
            </a:r>
            <a:r>
              <a:rPr sz="2400" spc="-2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ng</a:t>
            </a:r>
            <a:r>
              <a:rPr sz="2400" spc="2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400" spc="-1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funct</a:t>
            </a:r>
            <a:r>
              <a:rPr sz="2400" spc="-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i</a:t>
            </a:r>
            <a:r>
              <a:rPr sz="2400" spc="-1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ons</a:t>
            </a:r>
            <a:endParaRPr sz="2400">
              <a:latin typeface="Century Gothic" panose="020B0502020202020204" pitchFamily="34" charset="0"/>
              <a:cs typeface="Arial"/>
            </a:endParaRPr>
          </a:p>
          <a:p>
            <a:pPr marL="736600" lvl="1" indent="-342900">
              <a:lnSpc>
                <a:spcPct val="100000"/>
              </a:lnSpc>
              <a:spcBef>
                <a:spcPts val="670"/>
              </a:spcBef>
              <a:buClr>
                <a:srgbClr val="01685A"/>
              </a:buClr>
              <a:buFont typeface="Courier New"/>
              <a:buChar char="o"/>
              <a:tabLst>
                <a:tab pos="737235" algn="l"/>
              </a:tabLst>
            </a:pPr>
            <a:r>
              <a:rPr sz="2400" spc="-1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In</a:t>
            </a:r>
            <a:r>
              <a:rPr sz="2400" spc="-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2400" spc="-2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e</a:t>
            </a:r>
            <a:r>
              <a:rPr sz="2400" spc="-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r</a:t>
            </a:r>
            <a:r>
              <a:rPr sz="2400" spc="-2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a</a:t>
            </a:r>
            <a:r>
              <a:rPr sz="2400" spc="-1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ctiv</a:t>
            </a:r>
            <a:r>
              <a:rPr sz="2400" spc="-2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e</a:t>
            </a:r>
            <a:r>
              <a:rPr sz="2400" spc="-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400" spc="-1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featu</a:t>
            </a:r>
            <a:r>
              <a:rPr sz="240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r</a:t>
            </a:r>
            <a:r>
              <a:rPr sz="2400" spc="-1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es</a:t>
            </a:r>
            <a:endParaRPr sz="2400">
              <a:latin typeface="Century Gothic" panose="020B0502020202020204" pitchFamily="34" charset="0"/>
              <a:cs typeface="Arial"/>
            </a:endParaRPr>
          </a:p>
          <a:p>
            <a:pPr marL="736600" lvl="1" indent="-342900">
              <a:lnSpc>
                <a:spcPct val="100000"/>
              </a:lnSpc>
              <a:spcBef>
                <a:spcPts val="670"/>
              </a:spcBef>
              <a:buClr>
                <a:srgbClr val="01685A"/>
              </a:buClr>
              <a:buFont typeface="Courier New"/>
              <a:buChar char="o"/>
              <a:tabLst>
                <a:tab pos="737235" algn="l"/>
              </a:tabLst>
            </a:pPr>
            <a:r>
              <a:rPr sz="2400" spc="-2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Mo</a:t>
            </a:r>
            <a:r>
              <a:rPr sz="2400" spc="-15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n</a:t>
            </a:r>
            <a:r>
              <a:rPr sz="2400" spc="-1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it</a:t>
            </a:r>
            <a:r>
              <a:rPr sz="2400" spc="-15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o</a:t>
            </a:r>
            <a:r>
              <a:rPr sz="2400" spc="-1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rin</a:t>
            </a:r>
            <a:r>
              <a:rPr sz="2400" spc="-2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g</a:t>
            </a:r>
            <a:r>
              <a:rPr sz="2400" spc="3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400" spc="-2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o</a:t>
            </a:r>
            <a:r>
              <a:rPr sz="2400" spc="-1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b</a:t>
            </a:r>
            <a:r>
              <a:rPr sz="2400" spc="-1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li</a:t>
            </a:r>
            <a:r>
              <a:rPr sz="2400" spc="-1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gat</a:t>
            </a:r>
            <a:r>
              <a:rPr sz="2400" spc="-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i</a:t>
            </a:r>
            <a:r>
              <a:rPr sz="2400" spc="-2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o</a:t>
            </a:r>
            <a:r>
              <a:rPr sz="2400" spc="-1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ns</a:t>
            </a:r>
            <a:endParaRPr sz="2400">
              <a:latin typeface="Century Gothic" panose="020B0502020202020204" pitchFamily="34" charset="0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305800" y="6477000"/>
            <a:ext cx="41584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latin typeface="Century Gothic" panose="020B0502020202020204" pitchFamily="34" charset="0"/>
              </a:rPr>
              <a:t>16</a:t>
            </a:fld>
            <a:endParaRPr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4863" y="796007"/>
            <a:ext cx="8231937" cy="4231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329"/>
              </a:lnSpc>
            </a:pPr>
            <a:r>
              <a:rPr sz="2800" b="1" spc="-20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Fac</a:t>
            </a:r>
            <a:r>
              <a:rPr sz="2800" b="1" spc="-15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e</a:t>
            </a:r>
            <a:r>
              <a:rPr sz="2800" b="1" spc="-20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b</a:t>
            </a:r>
            <a:r>
              <a:rPr sz="2800" b="1" spc="-30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o</a:t>
            </a:r>
            <a:r>
              <a:rPr sz="2800" b="1" spc="-20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o</a:t>
            </a:r>
            <a:r>
              <a:rPr sz="2800" b="1" spc="-15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k</a:t>
            </a:r>
            <a:r>
              <a:rPr sz="2800" b="1" spc="-10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,</a:t>
            </a:r>
            <a:r>
              <a:rPr sz="2800" b="1" spc="40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800" b="1" spc="-15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Twitt</a:t>
            </a:r>
            <a:r>
              <a:rPr sz="2800" b="1" spc="-10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er</a:t>
            </a:r>
            <a:r>
              <a:rPr sz="2800" b="1" spc="-1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,</a:t>
            </a:r>
            <a:r>
              <a:rPr sz="2800" b="1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lang="fr-BE" sz="2800" b="1" smtClean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Youtube, </a:t>
            </a:r>
            <a:r>
              <a:rPr sz="2800" b="1" spc="-15" smtClean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LinkedIn</a:t>
            </a:r>
            <a:r>
              <a:rPr sz="2800" b="1" spc="-15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,</a:t>
            </a:r>
            <a:r>
              <a:rPr sz="2800" b="1" spc="10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800" b="1" spc="-20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Wi</a:t>
            </a:r>
            <a:r>
              <a:rPr sz="2800" b="1" spc="-15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kipedia</a:t>
            </a:r>
            <a:endParaRPr sz="2800">
              <a:solidFill>
                <a:srgbClr val="01685A"/>
              </a:solidFill>
              <a:latin typeface="Century Gothic" panose="020B0502020202020204" pitchFamily="34" charset="0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8593" y="1524000"/>
            <a:ext cx="7569607" cy="4139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81075" indent="-722313">
              <a:lnSpc>
                <a:spcPct val="100000"/>
              </a:lnSpc>
            </a:pPr>
            <a:r>
              <a:rPr lang="fr-BE" sz="2400" b="1" spc="-2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-</a:t>
            </a:r>
            <a:r>
              <a:rPr lang="fr-BE" sz="2800" b="1" spc="-2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	</a:t>
            </a:r>
            <a:r>
              <a:rPr sz="2400" b="1" spc="-2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P</a:t>
            </a:r>
            <a:r>
              <a:rPr lang="fr-BE" sz="2400" b="1" spc="-2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rescription-only medicines</a:t>
            </a:r>
            <a:r>
              <a:rPr sz="2400" b="1" spc="1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400" b="1" spc="-1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pro</a:t>
            </a:r>
            <a:r>
              <a:rPr sz="2400" b="1" spc="-3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d</a:t>
            </a:r>
            <a:r>
              <a:rPr sz="2400" b="1" spc="-1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uct</a:t>
            </a:r>
            <a:r>
              <a:rPr sz="2400" b="1" spc="2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400" b="1" spc="-2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page</a:t>
            </a:r>
            <a:endParaRPr sz="2400">
              <a:latin typeface="Century Gothic" panose="020B0502020202020204" pitchFamily="34" charset="0"/>
              <a:cs typeface="Arial"/>
            </a:endParaRPr>
          </a:p>
          <a:p>
            <a:pPr marL="985838">
              <a:lnSpc>
                <a:spcPct val="100000"/>
              </a:lnSpc>
              <a:spcBef>
                <a:spcPts val="540"/>
              </a:spcBef>
            </a:pPr>
            <a:r>
              <a:rPr lang="fr-BE" sz="2000" spc="-15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(eg: Netherlands: </a:t>
            </a:r>
            <a:r>
              <a:rPr lang="fr-BE" sz="2000" i="1" spc="-15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Galderma/Bipharma</a:t>
            </a:r>
            <a:r>
              <a:rPr lang="fr-BE" sz="2000" spc="-15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(CGR-K15-011) Facebook pictures of booth of prescription-only medicine)</a:t>
            </a:r>
            <a:endParaRPr sz="2000" spc="-15">
              <a:solidFill>
                <a:srgbClr val="0A4054"/>
              </a:solidFill>
              <a:latin typeface="Century Gothic" panose="020B0502020202020204" pitchFamily="34" charset="0"/>
              <a:cs typeface="Arial"/>
            </a:endParaRPr>
          </a:p>
          <a:p>
            <a:pPr marL="208915">
              <a:lnSpc>
                <a:spcPct val="100000"/>
              </a:lnSpc>
              <a:spcBef>
                <a:spcPts val="1670"/>
              </a:spcBef>
            </a:pPr>
            <a:r>
              <a:rPr lang="fr-BE" sz="2400" b="1" spc="-2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+	</a:t>
            </a:r>
            <a:r>
              <a:rPr sz="2400" b="1" spc="-2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C</a:t>
            </a:r>
            <a:r>
              <a:rPr sz="2400" b="1" spc="-3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o</a:t>
            </a:r>
            <a:r>
              <a:rPr sz="2400" b="1" spc="-1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rporate</a:t>
            </a:r>
            <a:r>
              <a:rPr sz="2400" b="1" spc="3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400" b="1" spc="-2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page</a:t>
            </a:r>
            <a:endParaRPr sz="2400">
              <a:latin typeface="Century Gothic" panose="020B0502020202020204" pitchFamily="34" charset="0"/>
              <a:cs typeface="Arial"/>
            </a:endParaRPr>
          </a:p>
          <a:p>
            <a:pPr marL="208915">
              <a:lnSpc>
                <a:spcPct val="100000"/>
              </a:lnSpc>
              <a:spcBef>
                <a:spcPts val="1680"/>
              </a:spcBef>
            </a:pPr>
            <a:r>
              <a:rPr lang="fr-BE" sz="2400" b="1" spc="-1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+	</a:t>
            </a:r>
            <a:r>
              <a:rPr sz="2400" b="1" spc="-1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Dise</a:t>
            </a:r>
            <a:r>
              <a:rPr sz="2400" b="1" spc="-2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a</a:t>
            </a:r>
            <a:r>
              <a:rPr sz="2400" b="1" spc="-1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s</a:t>
            </a:r>
            <a:r>
              <a:rPr sz="2400" b="1" spc="-2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e</a:t>
            </a:r>
            <a:r>
              <a:rPr sz="2400" b="1" spc="2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lang="fr-BE" sz="2400" b="1" spc="-2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information</a:t>
            </a:r>
            <a:endParaRPr sz="2400">
              <a:latin typeface="Century Gothic" panose="020B0502020202020204" pitchFamily="34" charset="0"/>
              <a:cs typeface="Arial"/>
            </a:endParaRPr>
          </a:p>
          <a:p>
            <a:pPr marL="985838">
              <a:lnSpc>
                <a:spcPct val="100000"/>
              </a:lnSpc>
              <a:spcBef>
                <a:spcPts val="540"/>
              </a:spcBef>
              <a:buClr>
                <a:srgbClr val="01685A"/>
              </a:buClr>
            </a:pPr>
            <a:r>
              <a:rPr lang="fr-BE" sz="2000" spc="-1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-</a:t>
            </a:r>
            <a:r>
              <a:rPr sz="2000" spc="120" smtClean="0">
                <a:solidFill>
                  <a:srgbClr val="497992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000" spc="-1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Balan</a:t>
            </a:r>
            <a:r>
              <a:rPr sz="2000" spc="-1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c</a:t>
            </a:r>
            <a:r>
              <a:rPr sz="2000" spc="-1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ed</a:t>
            </a:r>
            <a:endParaRPr lang="fr-BE" sz="2000" spc="-15" smtClean="0">
              <a:solidFill>
                <a:srgbClr val="0A4054"/>
              </a:solidFill>
              <a:latin typeface="Century Gothic" panose="020B0502020202020204" pitchFamily="34" charset="0"/>
              <a:cs typeface="Arial"/>
            </a:endParaRPr>
          </a:p>
          <a:p>
            <a:pPr marL="985838">
              <a:spcBef>
                <a:spcPts val="540"/>
              </a:spcBef>
              <a:buClr>
                <a:srgbClr val="01685A"/>
              </a:buClr>
            </a:pPr>
            <a:r>
              <a:rPr lang="en-GB" sz="2000" spc="-1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-</a:t>
            </a:r>
            <a:r>
              <a:rPr lang="en-GB" sz="2000" spc="120" smtClean="0">
                <a:solidFill>
                  <a:srgbClr val="497992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lang="en-GB" sz="2000" spc="-1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No reference to products</a:t>
            </a:r>
            <a:endParaRPr lang="en-GB" sz="2000" spc="-15">
              <a:solidFill>
                <a:srgbClr val="0A4054"/>
              </a:solidFill>
              <a:latin typeface="Century Gothic" panose="020B0502020202020204" pitchFamily="34" charset="0"/>
              <a:cs typeface="Arial"/>
            </a:endParaRPr>
          </a:p>
          <a:p>
            <a:pPr marL="985838">
              <a:lnSpc>
                <a:spcPct val="100000"/>
              </a:lnSpc>
              <a:spcBef>
                <a:spcPts val="530"/>
              </a:spcBef>
            </a:pPr>
            <a:r>
              <a:rPr lang="fr-BE" sz="2000" spc="-10" smtClean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-</a:t>
            </a:r>
            <a:r>
              <a:rPr sz="2000" spc="120" smtClean="0">
                <a:solidFill>
                  <a:srgbClr val="497992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000" spc="-2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Com</a:t>
            </a:r>
            <a:r>
              <a:rPr sz="2000" spc="-3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m</a:t>
            </a:r>
            <a:r>
              <a:rPr sz="2000" spc="-15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ents</a:t>
            </a:r>
            <a:r>
              <a:rPr sz="2000" spc="45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000" spc="-1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monitor</a:t>
            </a:r>
            <a:r>
              <a:rPr sz="20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i</a:t>
            </a:r>
            <a:r>
              <a:rPr sz="2000" spc="-1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ng</a:t>
            </a:r>
            <a:endParaRPr sz="2000">
              <a:latin typeface="Century Gothic" panose="020B0502020202020204" pitchFamily="34" charset="0"/>
              <a:cs typeface="Times New Roman"/>
            </a:endParaRPr>
          </a:p>
          <a:p>
            <a:pPr>
              <a:lnSpc>
                <a:spcPct val="100000"/>
              </a:lnSpc>
            </a:pPr>
            <a:endParaRPr sz="2200">
              <a:latin typeface="Century Gothic" panose="020B0502020202020204" pitchFamily="34" charset="0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xfrm>
            <a:off x="8326475" y="6477000"/>
            <a:ext cx="41584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latin typeface="Century Gothic" panose="020B0502020202020204" pitchFamily="34" charset="0"/>
              </a:rPr>
              <a:t>17</a:t>
            </a:fld>
            <a:endParaRPr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9740" y="1371600"/>
            <a:ext cx="8224519" cy="1292662"/>
          </a:xfrm>
        </p:spPr>
        <p:txBody>
          <a:bodyPr/>
          <a:lstStyle/>
          <a:p>
            <a:pPr algn="ctr"/>
            <a:r>
              <a:rPr lang="en-US" sz="2800" b="1">
                <a:solidFill>
                  <a:srgbClr val="01685A"/>
                </a:solidFill>
                <a:latin typeface="Century Gothic" panose="020B0502020202020204" pitchFamily="34" charset="0"/>
              </a:rPr>
              <a:t>Thank you for your attention</a:t>
            </a:r>
            <a:br>
              <a:rPr lang="en-US" sz="2800" b="1">
                <a:solidFill>
                  <a:srgbClr val="01685A"/>
                </a:solidFill>
                <a:latin typeface="Century Gothic" panose="020B0502020202020204" pitchFamily="34" charset="0"/>
              </a:rPr>
            </a:br>
            <a:endParaRPr lang="en-US" sz="2800" b="1" smtClean="0">
              <a:solidFill>
                <a:srgbClr val="01685A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2800" b="1" smtClean="0">
                <a:solidFill>
                  <a:srgbClr val="01685A"/>
                </a:solidFill>
                <a:latin typeface="Century Gothic" panose="020B0502020202020204" pitchFamily="34" charset="0"/>
              </a:rPr>
              <a:t>Questions</a:t>
            </a:r>
            <a:r>
              <a:rPr lang="en-US" sz="2800" b="1">
                <a:solidFill>
                  <a:srgbClr val="01685A"/>
                </a:solidFill>
                <a:latin typeface="Century Gothic" panose="020B0502020202020204" pitchFamily="34" charset="0"/>
              </a:rPr>
              <a:t>?</a:t>
            </a:r>
            <a:endParaRPr lang="en-GB" sz="2800" b="1">
              <a:solidFill>
                <a:srgbClr val="01685A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886200" y="3124200"/>
            <a:ext cx="4800599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>
                <a:solidFill>
                  <a:srgbClr val="00634F"/>
                </a:solidFill>
                <a:latin typeface="Arial" charset="0"/>
              </a:defRPr>
            </a:lvl1pPr>
            <a:lvl2pPr>
              <a:defRPr sz="1600" b="1">
                <a:solidFill>
                  <a:srgbClr val="4C4C4C"/>
                </a:solidFill>
                <a:latin typeface="Arial" charset="0"/>
              </a:defRPr>
            </a:lvl2pPr>
            <a:lvl3pPr>
              <a:defRPr sz="1600">
                <a:solidFill>
                  <a:srgbClr val="4C4C4C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buNone/>
            </a:pPr>
            <a:r>
              <a:rPr lang="fr-BE" altLang="en-US" sz="1600" smtClean="0">
                <a:solidFill>
                  <a:srgbClr val="EA7900"/>
                </a:solidFill>
                <a:latin typeface="Century Gothic" panose="020B0502020202020204" pitchFamily="34" charset="0"/>
              </a:rPr>
              <a:t>Peter L’Ecluse</a:t>
            </a:r>
          </a:p>
          <a:p>
            <a:pPr eaLnBrk="0" hangingPunct="0">
              <a:buNone/>
            </a:pPr>
            <a:r>
              <a:rPr lang="fr-BE" altLang="en-US" sz="1600" smtClean="0">
                <a:solidFill>
                  <a:srgbClr val="EA7900"/>
                </a:solidFill>
                <a:latin typeface="Century Gothic" panose="020B0502020202020204" pitchFamily="34" charset="0"/>
              </a:rPr>
              <a:t>Van Bael &amp; Bellis</a:t>
            </a:r>
          </a:p>
          <a:p>
            <a:pPr eaLnBrk="0" hangingPunct="0">
              <a:buNone/>
            </a:pPr>
            <a:r>
              <a:rPr lang="fr-BE" altLang="en-US" sz="1600" smtClean="0">
                <a:solidFill>
                  <a:srgbClr val="EA7900"/>
                </a:solidFill>
                <a:latin typeface="Century Gothic" panose="020B0502020202020204" pitchFamily="34" charset="0"/>
              </a:rPr>
              <a:t>Glaverbel Building</a:t>
            </a:r>
          </a:p>
          <a:p>
            <a:pPr eaLnBrk="0" hangingPunct="0">
              <a:buNone/>
            </a:pPr>
            <a:r>
              <a:rPr lang="fr-BE" altLang="en-US" sz="1600" smtClean="0">
                <a:solidFill>
                  <a:srgbClr val="EA7900"/>
                </a:solidFill>
                <a:latin typeface="Century Gothic" panose="020B0502020202020204" pitchFamily="34" charset="0"/>
              </a:rPr>
              <a:t>Chaussée de la Hulpe 166 Terhulpsesteenweg</a:t>
            </a:r>
          </a:p>
          <a:p>
            <a:pPr eaLnBrk="0" hangingPunct="0">
              <a:buNone/>
            </a:pPr>
            <a:r>
              <a:rPr lang="fr-BE" altLang="en-US" sz="1600" smtClean="0">
                <a:solidFill>
                  <a:srgbClr val="EA7900"/>
                </a:solidFill>
                <a:latin typeface="Century Gothic" panose="020B0502020202020204" pitchFamily="34" charset="0"/>
              </a:rPr>
              <a:t>B-1170 Brussels</a:t>
            </a:r>
          </a:p>
          <a:p>
            <a:pPr eaLnBrk="0" hangingPunct="0">
              <a:buNone/>
            </a:pPr>
            <a:r>
              <a:rPr lang="fr-BE" altLang="en-US" sz="1600" smtClean="0">
                <a:solidFill>
                  <a:srgbClr val="EA7900"/>
                </a:solidFill>
                <a:latin typeface="Century Gothic" panose="020B0502020202020204" pitchFamily="34" charset="0"/>
              </a:rPr>
              <a:t>Belgium</a:t>
            </a:r>
          </a:p>
          <a:p>
            <a:pPr eaLnBrk="0" hangingPunct="0">
              <a:buNone/>
            </a:pPr>
            <a:endParaRPr lang="fr-BE" altLang="en-US" sz="1600" dirty="0" smtClean="0">
              <a:solidFill>
                <a:srgbClr val="EA7900"/>
              </a:solidFill>
              <a:latin typeface="Century Gothic" panose="020B0502020202020204" pitchFamily="34" charset="0"/>
            </a:endParaRPr>
          </a:p>
          <a:p>
            <a:pPr eaLnBrk="0" hangingPunct="0">
              <a:buNone/>
            </a:pPr>
            <a:r>
              <a:rPr lang="en-GB" altLang="en-US" sz="1600" dirty="0" smtClean="0">
                <a:solidFill>
                  <a:srgbClr val="EA7900"/>
                </a:solidFill>
                <a:latin typeface="Century Gothic" panose="020B0502020202020204" pitchFamily="34" charset="0"/>
              </a:rPr>
              <a:t>T   </a:t>
            </a:r>
            <a:r>
              <a:rPr lang="en-GB" altLang="en-US" sz="1600" dirty="0">
                <a:solidFill>
                  <a:srgbClr val="EA7900"/>
                </a:solidFill>
                <a:latin typeface="Century Gothic" panose="020B0502020202020204" pitchFamily="34" charset="0"/>
              </a:rPr>
              <a:t>+ 32 2 647 73 50</a:t>
            </a:r>
            <a:br>
              <a:rPr lang="en-GB" altLang="en-US" sz="1600" dirty="0">
                <a:solidFill>
                  <a:srgbClr val="EA7900"/>
                </a:solidFill>
                <a:latin typeface="Century Gothic" panose="020B0502020202020204" pitchFamily="34" charset="0"/>
              </a:rPr>
            </a:br>
            <a:r>
              <a:rPr lang="en-GB" altLang="en-US" sz="1600" dirty="0" smtClean="0">
                <a:solidFill>
                  <a:srgbClr val="EA7900"/>
                </a:solidFill>
                <a:latin typeface="Century Gothic" panose="020B0502020202020204" pitchFamily="34" charset="0"/>
              </a:rPr>
              <a:t>F   </a:t>
            </a:r>
            <a:r>
              <a:rPr lang="en-GB" altLang="en-US" sz="1600" dirty="0">
                <a:solidFill>
                  <a:srgbClr val="EA7900"/>
                </a:solidFill>
                <a:latin typeface="Century Gothic" panose="020B0502020202020204" pitchFamily="34" charset="0"/>
              </a:rPr>
              <a:t>+ 32 </a:t>
            </a:r>
            <a:r>
              <a:rPr lang="en-GB" altLang="en-US" sz="1600" dirty="0" smtClean="0">
                <a:solidFill>
                  <a:srgbClr val="EA7900"/>
                </a:solidFill>
                <a:latin typeface="Century Gothic" panose="020B0502020202020204" pitchFamily="34" charset="0"/>
              </a:rPr>
              <a:t>2 640 </a:t>
            </a:r>
            <a:r>
              <a:rPr lang="en-GB" altLang="en-US" sz="1600" dirty="0">
                <a:solidFill>
                  <a:srgbClr val="EA7900"/>
                </a:solidFill>
                <a:latin typeface="Century Gothic" panose="020B0502020202020204" pitchFamily="34" charset="0"/>
              </a:rPr>
              <a:t>64 99</a:t>
            </a:r>
            <a:br>
              <a:rPr lang="en-GB" altLang="en-US" sz="1600" dirty="0">
                <a:solidFill>
                  <a:srgbClr val="EA7900"/>
                </a:solidFill>
                <a:latin typeface="Century Gothic" panose="020B0502020202020204" pitchFamily="34" charset="0"/>
              </a:rPr>
            </a:br>
            <a:r>
              <a:rPr lang="en-GB" altLang="en-US" sz="1600">
                <a:solidFill>
                  <a:srgbClr val="EA7900"/>
                </a:solidFill>
                <a:latin typeface="Century Gothic" panose="020B0502020202020204" pitchFamily="34" charset="0"/>
              </a:rPr>
              <a:t>E   </a:t>
            </a:r>
            <a:r>
              <a:rPr lang="en-GB" altLang="en-US" sz="1600" smtClean="0">
                <a:solidFill>
                  <a:srgbClr val="EA7900"/>
                </a:solidFill>
                <a:latin typeface="Century Gothic" panose="020B0502020202020204" pitchFamily="34" charset="0"/>
              </a:rPr>
              <a:t>plecluse@vbb.com</a:t>
            </a:r>
          </a:p>
          <a:p>
            <a:pPr eaLnBrk="0" hangingPunct="0">
              <a:buNone/>
            </a:pPr>
            <a:r>
              <a:rPr lang="en-GB" altLang="en-US" sz="1600" smtClean="0">
                <a:solidFill>
                  <a:srgbClr val="EA7900"/>
                </a:solidFill>
                <a:latin typeface="Century Gothic" panose="020B0502020202020204" pitchFamily="34" charset="0"/>
              </a:rPr>
              <a:t>W www.vbb.com</a:t>
            </a:r>
            <a:r>
              <a:rPr lang="fr-BE" altLang="en-US" dirty="0">
                <a:solidFill>
                  <a:schemeClr val="bg1"/>
                </a:solidFill>
              </a:rPr>
              <a:t/>
            </a:r>
            <a:br>
              <a:rPr lang="fr-BE" altLang="en-US" dirty="0">
                <a:solidFill>
                  <a:schemeClr val="bg1"/>
                </a:solidFill>
              </a:rPr>
            </a:br>
            <a:r>
              <a:rPr lang="fr-BE" altLang="en-US" dirty="0">
                <a:solidFill>
                  <a:schemeClr val="bg1"/>
                </a:solidFill>
              </a:rPr>
              <a:t/>
            </a:r>
            <a:br>
              <a:rPr lang="fr-BE" altLang="en-US" dirty="0">
                <a:solidFill>
                  <a:schemeClr val="bg1"/>
                </a:solidFill>
              </a:rPr>
            </a:br>
            <a:r>
              <a:rPr lang="fr-BE" altLang="en-US" dirty="0">
                <a:solidFill>
                  <a:schemeClr val="bg1"/>
                </a:solidFill>
              </a:rPr>
              <a:t/>
            </a:r>
            <a:br>
              <a:rPr lang="fr-BE" altLang="en-US" dirty="0">
                <a:solidFill>
                  <a:schemeClr val="bg1"/>
                </a:solidFill>
              </a:rPr>
            </a:br>
            <a:r>
              <a:rPr lang="fr-BE" altLang="en-US" dirty="0">
                <a:solidFill>
                  <a:schemeClr val="bg1"/>
                </a:solidFill>
              </a:rPr>
              <a:t>			</a:t>
            </a:r>
            <a:br>
              <a:rPr lang="fr-BE" altLang="en-US" dirty="0">
                <a:solidFill>
                  <a:schemeClr val="bg1"/>
                </a:solidFill>
              </a:rPr>
            </a:br>
            <a:r>
              <a:rPr lang="fr-BE" altLang="en-US" dirty="0">
                <a:solidFill>
                  <a:schemeClr val="bg1"/>
                </a:solidFill>
              </a:rPr>
              <a:t>			</a:t>
            </a:r>
            <a:br>
              <a:rPr lang="fr-BE" altLang="en-US" dirty="0">
                <a:solidFill>
                  <a:schemeClr val="bg1"/>
                </a:solidFill>
              </a:rPr>
            </a:br>
            <a:r>
              <a:rPr lang="fr-BE" altLang="en-US" dirty="0">
                <a:solidFill>
                  <a:schemeClr val="bg1"/>
                </a:solidFill>
              </a:rPr>
              <a:t>			</a:t>
            </a:r>
            <a:r>
              <a:rPr lang="fr-BE" altLang="en-US" dirty="0">
                <a:solidFill>
                  <a:srgbClr val="A6A6A6"/>
                </a:solidFill>
              </a:rPr>
              <a:t/>
            </a:r>
            <a:br>
              <a:rPr lang="fr-BE" altLang="en-US" dirty="0">
                <a:solidFill>
                  <a:srgbClr val="A6A6A6"/>
                </a:solidFill>
              </a:rPr>
            </a:br>
            <a:endParaRPr lang="en-US" dirty="0">
              <a:solidFill>
                <a:srgbClr val="A6A6A6"/>
              </a:solidFill>
            </a:endParaRPr>
          </a:p>
        </p:txBody>
      </p:sp>
      <p:pic>
        <p:nvPicPr>
          <p:cNvPr id="1026" name="Picture 2" descr="V:\DOCUMENTS\MARKETING\Lawyers - Profile Images\2017\00-JPEG\peter-l-eclus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733800"/>
            <a:ext cx="1859016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1341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58542" y="2487793"/>
            <a:ext cx="4223258" cy="1577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7325"/>
              </a:lnSpc>
            </a:pPr>
            <a:r>
              <a:rPr sz="2400" b="1" smtClean="0">
                <a:solidFill>
                  <a:schemeClr val="accent6"/>
                </a:solidFill>
                <a:latin typeface="Century Gothic" panose="020B0502020202020204" pitchFamily="34" charset="0"/>
                <a:cs typeface="Arial"/>
              </a:rPr>
              <a:t>Medicines</a:t>
            </a:r>
            <a:endParaRPr lang="fr-BE" sz="2400" b="1" smtClean="0">
              <a:solidFill>
                <a:schemeClr val="accent6"/>
              </a:solidFill>
              <a:latin typeface="Century Gothic" panose="020B0502020202020204" pitchFamily="34" charset="0"/>
              <a:cs typeface="Arial"/>
            </a:endParaRPr>
          </a:p>
          <a:p>
            <a:pPr algn="ctr">
              <a:lnSpc>
                <a:spcPts val="5000"/>
              </a:lnSpc>
            </a:pPr>
            <a:r>
              <a:rPr sz="2400" b="1" smtClean="0">
                <a:solidFill>
                  <a:schemeClr val="accent6"/>
                </a:solidFill>
                <a:latin typeface="Century Gothic" panose="020B0502020202020204" pitchFamily="34" charset="0"/>
                <a:cs typeface="Arial"/>
              </a:rPr>
              <a:t>Advertising</a:t>
            </a:r>
            <a:endParaRPr sz="2400">
              <a:solidFill>
                <a:schemeClr val="accent6"/>
              </a:solidFill>
              <a:latin typeface="Century Gothic" panose="020B0502020202020204" pitchFamily="34" charset="0"/>
              <a:cs typeface="Arial"/>
            </a:endParaRPr>
          </a:p>
        </p:txBody>
      </p:sp>
      <p:sp>
        <p:nvSpPr>
          <p:cNvPr id="4" name="object 16"/>
          <p:cNvSpPr txBox="1">
            <a:spLocks noGrp="1"/>
          </p:cNvSpPr>
          <p:nvPr>
            <p:ph type="sldNum" sz="quarter" idx="7"/>
          </p:nvPr>
        </p:nvSpPr>
        <p:spPr>
          <a:xfrm>
            <a:off x="8305800" y="6400800"/>
            <a:ext cx="16382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latin typeface="Century Gothic" panose="020B0502020202020204" pitchFamily="34" charset="0"/>
              </a:rPr>
              <a:t>2</a:t>
            </a:fld>
            <a:endParaRPr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56435" y="849868"/>
            <a:ext cx="329196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25" dirty="0">
                <a:solidFill>
                  <a:schemeClr val="accent6"/>
                </a:solidFill>
                <a:latin typeface="Century Gothic" panose="020B0502020202020204" pitchFamily="34" charset="0"/>
              </a:rPr>
              <a:t>Key</a:t>
            </a:r>
            <a:r>
              <a:rPr sz="2400" spc="-5" dirty="0">
                <a:solidFill>
                  <a:schemeClr val="accent6"/>
                </a:solidFill>
                <a:latin typeface="Century Gothic" panose="020B0502020202020204" pitchFamily="34" charset="0"/>
              </a:rPr>
              <a:t> </a:t>
            </a:r>
            <a:r>
              <a:rPr sz="2400" spc="-25" dirty="0">
                <a:solidFill>
                  <a:schemeClr val="accent6"/>
                </a:solidFill>
                <a:latin typeface="Century Gothic" panose="020B0502020202020204" pitchFamily="34" charset="0"/>
              </a:rPr>
              <a:t>Decis</a:t>
            </a:r>
            <a:r>
              <a:rPr sz="2400" spc="-10" dirty="0">
                <a:solidFill>
                  <a:schemeClr val="accent6"/>
                </a:solidFill>
                <a:latin typeface="Century Gothic" panose="020B0502020202020204" pitchFamily="34" charset="0"/>
              </a:rPr>
              <a:t>i</a:t>
            </a:r>
            <a:r>
              <a:rPr sz="2400" spc="-25" dirty="0">
                <a:solidFill>
                  <a:schemeClr val="accent6"/>
                </a:solidFill>
                <a:latin typeface="Century Gothic" panose="020B0502020202020204" pitchFamily="34" charset="0"/>
              </a:rPr>
              <a:t>on</a:t>
            </a:r>
            <a:r>
              <a:rPr sz="2400" spc="-5" dirty="0">
                <a:solidFill>
                  <a:schemeClr val="accent6"/>
                </a:solidFill>
                <a:latin typeface="Century Gothic" panose="020B0502020202020204" pitchFamily="34" charset="0"/>
              </a:rPr>
              <a:t> </a:t>
            </a:r>
            <a:r>
              <a:rPr sz="2400" spc="-25" dirty="0">
                <a:solidFill>
                  <a:schemeClr val="accent6"/>
                </a:solidFill>
                <a:latin typeface="Century Gothic" panose="020B0502020202020204" pitchFamily="34" charset="0"/>
              </a:rPr>
              <a:t>Factors</a:t>
            </a:r>
            <a:endParaRPr sz="2400">
              <a:solidFill>
                <a:schemeClr val="accent6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74897" y="4753437"/>
            <a:ext cx="2011045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10" dirty="0">
                <a:solidFill>
                  <a:srgbClr val="FFFFFF"/>
                </a:solidFill>
                <a:latin typeface="Arial"/>
                <a:cs typeface="Arial"/>
              </a:rPr>
              <a:t>Inten</a:t>
            </a:r>
            <a:r>
              <a:rPr sz="1900" spc="-1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9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900" spc="-1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900" spc="-10" dirty="0">
                <a:solidFill>
                  <a:srgbClr val="FFFFFF"/>
                </a:solidFill>
                <a:latin typeface="Arial"/>
                <a:cs typeface="Arial"/>
              </a:rPr>
              <a:t>udie</a:t>
            </a:r>
            <a:r>
              <a:rPr sz="1900" spc="-15" dirty="0">
                <a:solidFill>
                  <a:srgbClr val="FFFFFF"/>
                </a:solidFill>
                <a:latin typeface="Arial"/>
                <a:cs typeface="Arial"/>
              </a:rPr>
              <a:t>nce</a:t>
            </a:r>
            <a:endParaRPr sz="1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35955" y="5255614"/>
            <a:ext cx="133540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25" dirty="0">
                <a:solidFill>
                  <a:schemeClr val="bg1"/>
                </a:solidFill>
                <a:latin typeface="Arial"/>
                <a:cs typeface="Arial"/>
              </a:rPr>
              <a:t>G</a:t>
            </a:r>
            <a:r>
              <a:rPr sz="1600" spc="-10" dirty="0">
                <a:solidFill>
                  <a:schemeClr val="bg1"/>
                </a:solidFill>
                <a:latin typeface="Arial"/>
                <a:cs typeface="Arial"/>
              </a:rPr>
              <a:t>ene</a:t>
            </a:r>
            <a:r>
              <a:rPr sz="1600" spc="-20" dirty="0">
                <a:solidFill>
                  <a:schemeClr val="bg1"/>
                </a:solidFill>
                <a:latin typeface="Arial"/>
                <a:cs typeface="Arial"/>
              </a:rPr>
              <a:t>r</a:t>
            </a:r>
            <a:r>
              <a:rPr sz="1600" spc="-10" dirty="0">
                <a:solidFill>
                  <a:schemeClr val="bg1"/>
                </a:solidFill>
                <a:latin typeface="Arial"/>
                <a:cs typeface="Arial"/>
              </a:rPr>
              <a:t>al</a:t>
            </a:r>
            <a:r>
              <a:rPr sz="1600" spc="1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chemeClr val="bg1"/>
                </a:solidFill>
                <a:latin typeface="Arial"/>
                <a:cs typeface="Arial"/>
              </a:rPr>
              <a:t>publ</a:t>
            </a:r>
            <a:r>
              <a:rPr sz="1600" dirty="0">
                <a:solidFill>
                  <a:schemeClr val="bg1"/>
                </a:solidFill>
                <a:latin typeface="Arial"/>
                <a:cs typeface="Arial"/>
              </a:rPr>
              <a:t>i</a:t>
            </a:r>
            <a:r>
              <a:rPr sz="1600" spc="-10" dirty="0">
                <a:solidFill>
                  <a:schemeClr val="bg1"/>
                </a:solidFill>
                <a:latin typeface="Arial"/>
                <a:cs typeface="Arial"/>
              </a:rPr>
              <a:t>c</a:t>
            </a:r>
            <a:endParaRPr sz="16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87445" y="3217880"/>
            <a:ext cx="245237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10" dirty="0">
                <a:solidFill>
                  <a:srgbClr val="FFFFFF"/>
                </a:solidFill>
                <a:latin typeface="Arial"/>
                <a:cs typeface="Arial"/>
              </a:rPr>
              <a:t>Natu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9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sz="19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-15"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1900" spc="-10" dirty="0">
                <a:solidFill>
                  <a:srgbClr val="FFFFFF"/>
                </a:solidFill>
                <a:latin typeface="Arial"/>
                <a:cs typeface="Arial"/>
              </a:rPr>
              <a:t>dicine</a:t>
            </a:r>
            <a:endParaRPr sz="19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36770" y="3640675"/>
            <a:ext cx="2533015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789"/>
              </a:lnSpc>
            </a:pPr>
            <a:r>
              <a:rPr sz="1600" spc="-25" dirty="0">
                <a:solidFill>
                  <a:schemeClr val="bg1"/>
                </a:solidFill>
                <a:latin typeface="Arial"/>
                <a:cs typeface="Arial"/>
              </a:rPr>
              <a:t>O</a:t>
            </a:r>
            <a:r>
              <a:rPr sz="1600" spc="-10" dirty="0">
                <a:solidFill>
                  <a:schemeClr val="bg1"/>
                </a:solidFill>
                <a:latin typeface="Arial"/>
                <a:cs typeface="Arial"/>
              </a:rPr>
              <a:t>ver</a:t>
            </a:r>
            <a:r>
              <a:rPr sz="1600" spc="-15" dirty="0">
                <a:solidFill>
                  <a:schemeClr val="bg1"/>
                </a:solidFill>
                <a:latin typeface="Arial"/>
                <a:cs typeface="Arial"/>
              </a:rPr>
              <a:t>-</a:t>
            </a:r>
            <a:r>
              <a:rPr sz="1600" spc="-10" dirty="0">
                <a:solidFill>
                  <a:schemeClr val="bg1"/>
                </a:solidFill>
                <a:latin typeface="Arial"/>
                <a:cs typeface="Arial"/>
              </a:rPr>
              <a:t>the</a:t>
            </a:r>
            <a:r>
              <a:rPr sz="1600" spc="-15" dirty="0">
                <a:solidFill>
                  <a:schemeClr val="bg1"/>
                </a:solidFill>
                <a:latin typeface="Arial"/>
                <a:cs typeface="Arial"/>
              </a:rPr>
              <a:t>-</a:t>
            </a:r>
            <a:r>
              <a:rPr sz="1600" spc="-10" dirty="0">
                <a:solidFill>
                  <a:schemeClr val="bg1"/>
                </a:solidFill>
                <a:latin typeface="Arial"/>
                <a:cs typeface="Arial"/>
              </a:rPr>
              <a:t>counter</a:t>
            </a:r>
            <a:r>
              <a:rPr sz="1600" spc="3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600" spc="-15" dirty="0">
                <a:solidFill>
                  <a:schemeClr val="bg1"/>
                </a:solidFill>
                <a:latin typeface="Arial"/>
                <a:cs typeface="Arial"/>
              </a:rPr>
              <a:t>med</a:t>
            </a:r>
            <a:r>
              <a:rPr sz="1600" dirty="0">
                <a:solidFill>
                  <a:schemeClr val="bg1"/>
                </a:solidFill>
                <a:latin typeface="Arial"/>
                <a:cs typeface="Arial"/>
              </a:rPr>
              <a:t>i</a:t>
            </a:r>
            <a:r>
              <a:rPr sz="1600" spc="-10" dirty="0">
                <a:solidFill>
                  <a:schemeClr val="bg1"/>
                </a:solidFill>
                <a:latin typeface="Arial"/>
                <a:cs typeface="Arial"/>
              </a:rPr>
              <a:t>cines</a:t>
            </a:r>
            <a:endParaRPr sz="1600">
              <a:solidFill>
                <a:schemeClr val="bg1"/>
              </a:solidFill>
              <a:latin typeface="Arial"/>
              <a:cs typeface="Arial"/>
            </a:endParaRPr>
          </a:p>
          <a:p>
            <a:pPr marL="1905" algn="ctr">
              <a:lnSpc>
                <a:spcPts val="1789"/>
              </a:lnSpc>
            </a:pPr>
            <a:r>
              <a:rPr sz="1600" spc="-15" dirty="0">
                <a:solidFill>
                  <a:schemeClr val="bg1"/>
                </a:solidFill>
                <a:latin typeface="Arial"/>
                <a:cs typeface="Arial"/>
              </a:rPr>
              <a:t>(</a:t>
            </a:r>
            <a:r>
              <a:rPr sz="1600" spc="-25" dirty="0">
                <a:solidFill>
                  <a:schemeClr val="bg1"/>
                </a:solidFill>
                <a:latin typeface="Arial"/>
                <a:cs typeface="Arial"/>
              </a:rPr>
              <a:t>O</a:t>
            </a:r>
            <a:r>
              <a:rPr sz="1600" spc="-10" dirty="0">
                <a:solidFill>
                  <a:schemeClr val="bg1"/>
                </a:solidFill>
                <a:latin typeface="Arial"/>
                <a:cs typeface="Arial"/>
              </a:rPr>
              <a:t>T</a:t>
            </a:r>
            <a:r>
              <a:rPr sz="1600" spc="-25" dirty="0">
                <a:solidFill>
                  <a:schemeClr val="bg1"/>
                </a:solidFill>
                <a:latin typeface="Arial"/>
                <a:cs typeface="Arial"/>
              </a:rPr>
              <a:t>C</a:t>
            </a:r>
            <a:r>
              <a:rPr sz="1600" spc="-10" dirty="0">
                <a:solidFill>
                  <a:schemeClr val="bg1"/>
                </a:solidFill>
                <a:latin typeface="Arial"/>
                <a:cs typeface="Arial"/>
              </a:rPr>
              <a:t>)</a:t>
            </a:r>
            <a:endParaRPr sz="16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xfrm>
            <a:off x="8305800" y="6400800"/>
            <a:ext cx="16382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latin typeface="Century Gothic" panose="020B0502020202020204" pitchFamily="34" charset="0"/>
              </a:rPr>
              <a:t>3</a:t>
            </a:fld>
            <a:endParaRPr dirty="0">
              <a:latin typeface="Century Gothic" panose="020B0502020202020204" pitchFamily="34" charset="0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418195"/>
              </p:ext>
            </p:extLst>
          </p:nvPr>
        </p:nvGraphicFramePr>
        <p:xfrm>
          <a:off x="1524000" y="177292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BE" smtClean="0">
                          <a:latin typeface="Century Gothic" panose="020B0502020202020204" pitchFamily="34" charset="0"/>
                        </a:rPr>
                        <a:t>Nature of the communication</a:t>
                      </a:r>
                      <a:endParaRPr lang="en-GB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168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01685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BE" sz="160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Information</a:t>
                      </a:r>
                      <a:endParaRPr lang="en-GB" sz="160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1685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Advertising</a:t>
                      </a:r>
                      <a:endParaRPr lang="en-GB" sz="160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1685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639538"/>
              </p:ext>
            </p:extLst>
          </p:nvPr>
        </p:nvGraphicFramePr>
        <p:xfrm>
          <a:off x="1524000" y="3042920"/>
          <a:ext cx="6096000" cy="91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BE" smtClean="0">
                          <a:latin typeface="Century Gothic" panose="020B0502020202020204" pitchFamily="34" charset="0"/>
                        </a:rPr>
                        <a:t>Nature of the medicine</a:t>
                      </a:r>
                      <a:endParaRPr lang="en-GB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168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01685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BE" sz="160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Prescription</a:t>
                      </a:r>
                      <a:r>
                        <a:rPr lang="fr-BE" sz="1600" baseline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-only medicine</a:t>
                      </a:r>
                      <a:endParaRPr lang="en-GB" sz="160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1685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78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-25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Arial"/>
                        </a:rPr>
                        <a:t>O</a:t>
                      </a:r>
                      <a:r>
                        <a:rPr kumimoji="0" lang="en-GB" sz="1600" b="0" i="0" u="none" strike="noStrike" kern="1200" cap="none" spc="-1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Arial"/>
                        </a:rPr>
                        <a:t>ver</a:t>
                      </a:r>
                      <a:r>
                        <a:rPr kumimoji="0" lang="en-GB" sz="1600" b="0" i="0" u="none" strike="noStrike" kern="1200" cap="none" spc="-15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Arial"/>
                        </a:rPr>
                        <a:t>-</a:t>
                      </a:r>
                      <a:r>
                        <a:rPr kumimoji="0" lang="en-GB" sz="1600" b="0" i="0" u="none" strike="noStrike" kern="1200" cap="none" spc="-1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Arial"/>
                        </a:rPr>
                        <a:t>the</a:t>
                      </a:r>
                      <a:r>
                        <a:rPr kumimoji="0" lang="en-GB" sz="1600" b="0" i="0" u="none" strike="noStrike" kern="1200" cap="none" spc="-15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Arial"/>
                        </a:rPr>
                        <a:t>-</a:t>
                      </a:r>
                      <a:r>
                        <a:rPr kumimoji="0" lang="en-GB" sz="1600" b="0" i="0" u="none" strike="noStrike" kern="1200" cap="none" spc="-1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Arial"/>
                        </a:rPr>
                        <a:t>counter</a:t>
                      </a:r>
                      <a:r>
                        <a:rPr kumimoji="0" lang="en-GB" sz="1600" b="0" i="0" u="none" strike="noStrike" kern="1200" cap="none" spc="35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en-GB" sz="1600" b="0" i="0" u="none" strike="noStrike" kern="1200" cap="none" spc="-15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Arial"/>
                        </a:rPr>
                        <a:t>med</a:t>
                      </a:r>
                      <a:r>
                        <a:rPr kumimoji="0" lang="en-GB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Arial"/>
                        </a:rPr>
                        <a:t>i</a:t>
                      </a:r>
                      <a:r>
                        <a:rPr kumimoji="0" lang="en-GB" sz="1600" b="0" i="0" u="none" strike="noStrike" kern="1200" cap="none" spc="-1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Arial"/>
                        </a:rPr>
                        <a:t>cine</a:t>
                      </a:r>
                      <a:endParaRPr kumimoji="0" lang="en-GB" sz="16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Arial"/>
                      </a:endParaRPr>
                    </a:p>
                    <a:p>
                      <a:pPr marL="1905" marR="0" lvl="0" indent="0" algn="ctr" defTabSz="914400" rtl="0" eaLnBrk="1" fontAlgn="auto" latinLnBrk="0" hangingPunct="1">
                        <a:lnSpc>
                          <a:spcPts val="178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-15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Arial"/>
                        </a:rPr>
                        <a:t>(</a:t>
                      </a:r>
                      <a:r>
                        <a:rPr kumimoji="0" lang="en-GB" sz="1600" b="0" i="0" u="none" strike="noStrike" kern="1200" cap="none" spc="-25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Arial"/>
                        </a:rPr>
                        <a:t>O</a:t>
                      </a:r>
                      <a:r>
                        <a:rPr kumimoji="0" lang="en-GB" sz="1600" b="0" i="0" u="none" strike="noStrike" kern="1200" cap="none" spc="-1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Arial"/>
                        </a:rPr>
                        <a:t>T</a:t>
                      </a:r>
                      <a:r>
                        <a:rPr kumimoji="0" lang="en-GB" sz="1600" b="0" i="0" u="none" strike="noStrike" kern="1200" cap="none" spc="-25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Arial"/>
                        </a:rPr>
                        <a:t>C</a:t>
                      </a:r>
                      <a:r>
                        <a:rPr kumimoji="0" lang="en-GB" sz="1600" b="0" i="0" u="none" strike="noStrike" kern="1200" cap="none" spc="-1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Arial"/>
                        </a:rPr>
                        <a:t>)</a:t>
                      </a:r>
                      <a:endParaRPr kumimoji="0" lang="en-GB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rgbClr val="01685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989933"/>
              </p:ext>
            </p:extLst>
          </p:nvPr>
        </p:nvGraphicFramePr>
        <p:xfrm>
          <a:off x="1524000" y="443992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BE" smtClean="0">
                          <a:latin typeface="Century Gothic" panose="020B0502020202020204" pitchFamily="34" charset="0"/>
                        </a:rPr>
                        <a:t>Targeted audience</a:t>
                      </a:r>
                      <a:endParaRPr lang="en-GB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168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01685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BE" sz="160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Healthcare professionals</a:t>
                      </a:r>
                      <a:endParaRPr lang="en-GB" sz="160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1685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General public</a:t>
                      </a:r>
                      <a:endParaRPr lang="en-GB" sz="160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1685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9367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65271" y="773668"/>
            <a:ext cx="3106929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mtClean="0">
                <a:solidFill>
                  <a:schemeClr val="accent6"/>
                </a:solidFill>
                <a:latin typeface="Century Gothic" panose="020B0502020202020204" pitchFamily="34" charset="0"/>
                <a:cs typeface="Arial"/>
              </a:rPr>
              <a:t>Lawful</a:t>
            </a:r>
            <a:r>
              <a:rPr sz="2400" b="1" spc="-60" smtClean="0">
                <a:solidFill>
                  <a:schemeClr val="accent6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400" b="1" smtClean="0">
                <a:solidFill>
                  <a:schemeClr val="accent6"/>
                </a:solidFill>
                <a:latin typeface="Century Gothic" panose="020B0502020202020204" pitchFamily="34" charset="0"/>
                <a:cs typeface="Arial"/>
              </a:rPr>
              <a:t>Adv</a:t>
            </a:r>
            <a:r>
              <a:rPr sz="2400" b="1" spc="-10" smtClean="0">
                <a:solidFill>
                  <a:schemeClr val="accent6"/>
                </a:solidFill>
                <a:latin typeface="Century Gothic" panose="020B0502020202020204" pitchFamily="34" charset="0"/>
                <a:cs typeface="Arial"/>
              </a:rPr>
              <a:t>e</a:t>
            </a:r>
            <a:r>
              <a:rPr sz="2400" b="1" smtClean="0">
                <a:solidFill>
                  <a:schemeClr val="accent6"/>
                </a:solidFill>
                <a:latin typeface="Century Gothic" panose="020B0502020202020204" pitchFamily="34" charset="0"/>
                <a:cs typeface="Arial"/>
              </a:rPr>
              <a:t>rtis</a:t>
            </a:r>
            <a:r>
              <a:rPr sz="2400" b="1" spc="-15" smtClean="0">
                <a:solidFill>
                  <a:schemeClr val="accent6"/>
                </a:solidFill>
                <a:latin typeface="Century Gothic" panose="020B0502020202020204" pitchFamily="34" charset="0"/>
                <a:cs typeface="Arial"/>
              </a:rPr>
              <a:t>i</a:t>
            </a:r>
            <a:r>
              <a:rPr sz="2400" b="1" smtClean="0">
                <a:solidFill>
                  <a:schemeClr val="accent6"/>
                </a:solidFill>
                <a:latin typeface="Century Gothic" panose="020B0502020202020204" pitchFamily="34" charset="0"/>
                <a:cs typeface="Arial"/>
              </a:rPr>
              <a:t>ng</a:t>
            </a:r>
            <a:endParaRPr sz="2400">
              <a:solidFill>
                <a:schemeClr val="accent6"/>
              </a:solidFill>
              <a:latin typeface="Century Gothic" panose="020B0502020202020204" pitchFamily="34" charset="0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100" y="1256134"/>
            <a:ext cx="5499100" cy="53732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Proh</a:t>
            </a:r>
            <a:r>
              <a:rPr sz="2400" spc="-10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i</a:t>
            </a:r>
            <a:r>
              <a:rPr sz="2400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bited</a:t>
            </a:r>
            <a:endParaRPr sz="2400">
              <a:solidFill>
                <a:srgbClr val="01685A"/>
              </a:solidFill>
              <a:latin typeface="Century Gothic" panose="020B0502020202020204" pitchFamily="34" charset="0"/>
              <a:cs typeface="Arial"/>
            </a:endParaRPr>
          </a:p>
          <a:p>
            <a:pPr marL="300990" indent="-287020">
              <a:lnSpc>
                <a:spcPct val="100000"/>
              </a:lnSpc>
              <a:spcBef>
                <a:spcPts val="1095"/>
              </a:spcBef>
              <a:buClr>
                <a:srgbClr val="01685A"/>
              </a:buClr>
              <a:buFont typeface="Wingdings"/>
              <a:buChar char=""/>
              <a:tabLst>
                <a:tab pos="301625" algn="l"/>
              </a:tabLst>
            </a:pPr>
            <a:r>
              <a:rPr sz="1800" b="1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Non-appro</a:t>
            </a:r>
            <a:r>
              <a:rPr sz="1800" b="1" spc="-4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v</a:t>
            </a:r>
            <a:r>
              <a:rPr sz="1800" b="1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ed</a:t>
            </a:r>
            <a:r>
              <a:rPr sz="1800" b="1" spc="25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lang="fr-BE" sz="18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medicine</a:t>
            </a:r>
            <a:endParaRPr sz="1800">
              <a:latin typeface="Century Gothic" panose="020B0502020202020204" pitchFamily="34" charset="0"/>
              <a:cs typeface="Arial"/>
            </a:endParaRPr>
          </a:p>
          <a:p>
            <a:pPr marL="300990" indent="-287020">
              <a:lnSpc>
                <a:spcPct val="100000"/>
              </a:lnSpc>
              <a:spcBef>
                <a:spcPts val="1080"/>
              </a:spcBef>
              <a:buClr>
                <a:srgbClr val="01685A"/>
              </a:buClr>
              <a:buFont typeface="Wingdings"/>
              <a:buChar char=""/>
              <a:tabLst>
                <a:tab pos="301625" algn="l"/>
              </a:tabLst>
            </a:pPr>
            <a:r>
              <a:rPr sz="18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Off-label</a:t>
            </a:r>
            <a:r>
              <a:rPr lang="fr-BE" sz="18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use</a:t>
            </a:r>
            <a:endParaRPr sz="1800">
              <a:latin typeface="Century Gothic" panose="020B0502020202020204" pitchFamily="34" charset="0"/>
              <a:cs typeface="Arial"/>
            </a:endParaRPr>
          </a:p>
          <a:p>
            <a:pPr marL="300990" indent="-287020">
              <a:lnSpc>
                <a:spcPct val="100000"/>
              </a:lnSpc>
              <a:spcBef>
                <a:spcPts val="1080"/>
              </a:spcBef>
              <a:buClr>
                <a:srgbClr val="01685A"/>
              </a:buClr>
              <a:buFont typeface="Wingdings"/>
              <a:buChar char=""/>
              <a:tabLst>
                <a:tab pos="301625" algn="l"/>
              </a:tabLst>
            </a:pPr>
            <a:r>
              <a:rPr sz="18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P</a:t>
            </a:r>
            <a:r>
              <a:rPr lang="fr-BE" sz="18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rescription-only medicines</a:t>
            </a:r>
            <a:r>
              <a:rPr sz="18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1800" b="1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to</a:t>
            </a:r>
            <a:r>
              <a:rPr sz="1800" b="1" spc="3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w</a:t>
            </a:r>
            <a:r>
              <a:rPr sz="1800" b="1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a</a:t>
            </a:r>
            <a:r>
              <a:rPr sz="1800" b="1" spc="-1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r</a:t>
            </a:r>
            <a:r>
              <a:rPr sz="1800" b="1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ds</a:t>
            </a:r>
            <a:r>
              <a:rPr sz="1800" b="1" spc="-35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1800" b="1" spc="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g</a:t>
            </a:r>
            <a:r>
              <a:rPr sz="18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en</a:t>
            </a:r>
            <a:r>
              <a:rPr sz="1800" b="1" spc="-1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e</a:t>
            </a:r>
            <a:r>
              <a:rPr sz="18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r</a:t>
            </a:r>
            <a:r>
              <a:rPr sz="1800" b="1" spc="-1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a</a:t>
            </a:r>
            <a:r>
              <a:rPr sz="18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l</a:t>
            </a:r>
            <a:r>
              <a:rPr sz="1800" b="1" spc="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18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p</a:t>
            </a:r>
            <a:r>
              <a:rPr sz="1800" b="1" spc="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u</a:t>
            </a:r>
            <a:r>
              <a:rPr sz="18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b</a:t>
            </a:r>
            <a:r>
              <a:rPr sz="1800" b="1" spc="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l</a:t>
            </a:r>
            <a:r>
              <a:rPr sz="18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ic</a:t>
            </a:r>
            <a:endParaRPr sz="1800">
              <a:latin typeface="Century Gothic" panose="020B0502020202020204" pitchFamily="34" charset="0"/>
              <a:cs typeface="Arial"/>
            </a:endParaRPr>
          </a:p>
          <a:p>
            <a:pPr>
              <a:lnSpc>
                <a:spcPct val="100000"/>
              </a:lnSpc>
              <a:buClr>
                <a:srgbClr val="7D9152"/>
              </a:buClr>
              <a:buFont typeface="Wingdings"/>
              <a:buChar char=""/>
            </a:pPr>
            <a:endParaRPr sz="1800">
              <a:latin typeface="Century Gothic" panose="020B0502020202020204" pitchFamily="34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7D9152"/>
              </a:buClr>
              <a:buFont typeface="Wingdings"/>
              <a:buChar char=""/>
            </a:pPr>
            <a:endParaRPr sz="2100">
              <a:latin typeface="Century Gothic" panose="020B0502020202020204" pitchFamily="34" charset="0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A</a:t>
            </a:r>
            <a:r>
              <a:rPr sz="2400" spc="-10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u</a:t>
            </a:r>
            <a:r>
              <a:rPr sz="2400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thorised</a:t>
            </a:r>
            <a:endParaRPr sz="2400">
              <a:solidFill>
                <a:srgbClr val="01685A"/>
              </a:solidFill>
              <a:latin typeface="Century Gothic" panose="020B0502020202020204" pitchFamily="34" charset="0"/>
              <a:cs typeface="Arial"/>
            </a:endParaRPr>
          </a:p>
          <a:p>
            <a:pPr marL="300990" indent="-287020">
              <a:lnSpc>
                <a:spcPct val="100000"/>
              </a:lnSpc>
              <a:spcBef>
                <a:spcPts val="1090"/>
              </a:spcBef>
              <a:buClr>
                <a:srgbClr val="01685A"/>
              </a:buClr>
              <a:buFont typeface="Wingdings"/>
              <a:buChar char=""/>
              <a:tabLst>
                <a:tab pos="301625" algn="l"/>
              </a:tabLst>
            </a:pPr>
            <a:r>
              <a:rPr sz="18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O</a:t>
            </a:r>
            <a:r>
              <a:rPr sz="1800" b="1" spc="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18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Cs</a:t>
            </a:r>
            <a:endParaRPr sz="1800">
              <a:latin typeface="Century Gothic" panose="020B0502020202020204" pitchFamily="34" charset="0"/>
              <a:cs typeface="Arial"/>
            </a:endParaRPr>
          </a:p>
          <a:p>
            <a:pPr marL="300990" indent="-287020">
              <a:lnSpc>
                <a:spcPct val="100000"/>
              </a:lnSpc>
              <a:spcBef>
                <a:spcPts val="1080"/>
              </a:spcBef>
              <a:buClr>
                <a:srgbClr val="01685A"/>
              </a:buClr>
              <a:buFont typeface="Wingdings"/>
              <a:buChar char=""/>
              <a:tabLst>
                <a:tab pos="301625" algn="l"/>
              </a:tabLst>
            </a:pPr>
            <a:r>
              <a:rPr lang="en-GB" b="1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Prescription-only medicines</a:t>
            </a:r>
            <a:r>
              <a:rPr sz="18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18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to</a:t>
            </a:r>
            <a:r>
              <a:rPr sz="1800" b="1" spc="3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w</a:t>
            </a:r>
            <a:r>
              <a:rPr sz="18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a</a:t>
            </a:r>
            <a:r>
              <a:rPr sz="1800" b="1" spc="-1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r</a:t>
            </a:r>
            <a:r>
              <a:rPr sz="18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ds</a:t>
            </a:r>
            <a:r>
              <a:rPr sz="1800" b="1" spc="-3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18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H</a:t>
            </a:r>
            <a:r>
              <a:rPr sz="1800" b="1" spc="-1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C</a:t>
            </a:r>
            <a:r>
              <a:rPr sz="18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Ps</a:t>
            </a:r>
            <a:endParaRPr sz="1800">
              <a:latin typeface="Century Gothic" panose="020B0502020202020204" pitchFamily="34" charset="0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080"/>
              </a:spcBef>
              <a:buClr>
                <a:srgbClr val="01685A"/>
              </a:buClr>
              <a:buFont typeface="Wingdings"/>
              <a:buChar char=""/>
              <a:tabLst>
                <a:tab pos="470534" algn="l"/>
              </a:tabLst>
            </a:pPr>
            <a:r>
              <a:rPr sz="1800" b="1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If</a:t>
            </a:r>
            <a:r>
              <a:rPr sz="1800" b="1" spc="-15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lang="fr-BE" sz="1800" b="1" spc="-1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in </a:t>
            </a:r>
            <a:r>
              <a:rPr sz="18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compl</a:t>
            </a:r>
            <a:r>
              <a:rPr lang="fr-BE" sz="18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iance</a:t>
            </a:r>
            <a:r>
              <a:rPr sz="1800" b="1" spc="-1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1800" b="1" spc="5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w</a:t>
            </a:r>
            <a:r>
              <a:rPr sz="1800" b="1" spc="-1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i</a:t>
            </a:r>
            <a:r>
              <a:rPr sz="1800" b="1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th</a:t>
            </a:r>
            <a:r>
              <a:rPr sz="1800" b="1" spc="-25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18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Sm</a:t>
            </a:r>
            <a:r>
              <a:rPr sz="1800" b="1" spc="-1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P</a:t>
            </a:r>
            <a:r>
              <a:rPr sz="18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C</a:t>
            </a:r>
            <a:endParaRPr lang="fr-BE" sz="1800" b="1" smtClean="0">
              <a:solidFill>
                <a:srgbClr val="0A4054"/>
              </a:solidFill>
              <a:latin typeface="Century Gothic" panose="020B0502020202020204" pitchFamily="34" charset="0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080"/>
              </a:spcBef>
              <a:buClr>
                <a:srgbClr val="01685A"/>
              </a:buClr>
              <a:buFont typeface="Wingdings"/>
              <a:buChar char=""/>
              <a:tabLst>
                <a:tab pos="470534" algn="l"/>
              </a:tabLst>
            </a:pPr>
            <a:r>
              <a:rPr lang="fr-BE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ECJ: </a:t>
            </a:r>
            <a:r>
              <a:rPr lang="fr-BE" b="1" i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Novo Nordisk v. Ravimiamet </a:t>
            </a:r>
            <a:r>
              <a:rPr lang="fr-BE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(2011): supplementary claims are acceptable if they confirm, clarify and are compatible with SmPC</a:t>
            </a:r>
            <a:endParaRPr sz="1800">
              <a:latin typeface="Century Gothic" panose="020B0502020202020204" pitchFamily="34" charset="0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8458200" y="6400800"/>
            <a:ext cx="16382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latin typeface="Century Gothic" panose="020B0502020202020204" pitchFamily="34" charset="0"/>
              </a:rPr>
              <a:t>4</a:t>
            </a:fld>
            <a:endParaRPr dirty="0">
              <a:latin typeface="Century Gothic" panose="020B0502020202020204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159042"/>
            <a:ext cx="825083" cy="18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245" y="4114800"/>
            <a:ext cx="783238" cy="18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14788" y="3059668"/>
            <a:ext cx="1852612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chemeClr val="accent6"/>
                </a:solidFill>
                <a:latin typeface="Century Gothic" panose="020B0502020202020204" pitchFamily="34" charset="0"/>
                <a:cs typeface="Arial"/>
              </a:rPr>
              <a:t>Websites</a:t>
            </a:r>
            <a:endParaRPr sz="2400">
              <a:solidFill>
                <a:schemeClr val="accent6"/>
              </a:solidFill>
              <a:latin typeface="Century Gothic" panose="020B0502020202020204" pitchFamily="34" charset="0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xfrm>
            <a:off x="8534400" y="6400800"/>
            <a:ext cx="16382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latin typeface="Century Gothic" panose="020B0502020202020204" pitchFamily="34" charset="0"/>
              </a:rPr>
              <a:t>5</a:t>
            </a:fld>
            <a:endParaRPr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22577" y="786646"/>
            <a:ext cx="5221223" cy="432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75740">
              <a:lnSpc>
                <a:spcPts val="3810"/>
              </a:lnSpc>
            </a:pPr>
            <a:r>
              <a:rPr sz="2400" dirty="0">
                <a:solidFill>
                  <a:schemeClr val="accent6"/>
                </a:solidFill>
                <a:latin typeface="Century Gothic" panose="020B0502020202020204" pitchFamily="34" charset="0"/>
              </a:rPr>
              <a:t>Juri</a:t>
            </a:r>
            <a:r>
              <a:rPr sz="2400" spc="-15" dirty="0">
                <a:solidFill>
                  <a:schemeClr val="accent6"/>
                </a:solidFill>
                <a:latin typeface="Century Gothic" panose="020B0502020202020204" pitchFamily="34" charset="0"/>
              </a:rPr>
              <a:t>s</a:t>
            </a:r>
            <a:r>
              <a:rPr sz="2400" dirty="0">
                <a:solidFill>
                  <a:schemeClr val="accent6"/>
                </a:solidFill>
                <a:latin typeface="Century Gothic" panose="020B0502020202020204" pitchFamily="34" charset="0"/>
              </a:rPr>
              <a:t>di</a:t>
            </a:r>
            <a:r>
              <a:rPr sz="2400" spc="-10" dirty="0">
                <a:solidFill>
                  <a:schemeClr val="accent6"/>
                </a:solidFill>
                <a:latin typeface="Century Gothic" panose="020B0502020202020204" pitchFamily="34" charset="0"/>
              </a:rPr>
              <a:t>c</a:t>
            </a:r>
            <a:r>
              <a:rPr sz="2400" dirty="0">
                <a:solidFill>
                  <a:schemeClr val="accent6"/>
                </a:solidFill>
                <a:latin typeface="Century Gothic" panose="020B0502020202020204" pitchFamily="34" charset="0"/>
              </a:rPr>
              <a:t>tion</a:t>
            </a:r>
            <a:endParaRPr sz="2400">
              <a:solidFill>
                <a:schemeClr val="accent6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9500" y="1605439"/>
            <a:ext cx="7550100" cy="4401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K</a:t>
            </a:r>
            <a:r>
              <a:rPr sz="2400" spc="-10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e</a:t>
            </a:r>
            <a:r>
              <a:rPr sz="2400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y iss</a:t>
            </a:r>
            <a:r>
              <a:rPr sz="2400" spc="-10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u</a:t>
            </a:r>
            <a:r>
              <a:rPr sz="2400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e:</a:t>
            </a:r>
            <a:r>
              <a:rPr sz="2400" spc="5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40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w</a:t>
            </a:r>
            <a:r>
              <a:rPr sz="2400" spc="-1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h</a:t>
            </a:r>
            <a:r>
              <a:rPr sz="240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ich</a:t>
            </a:r>
            <a:r>
              <a:rPr sz="2400" spc="2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400" smtClean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l</a:t>
            </a:r>
            <a:r>
              <a:rPr sz="2400" spc="-10" smtClean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a</a:t>
            </a:r>
            <a:r>
              <a:rPr sz="2400" spc="-5" smtClean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w</a:t>
            </a:r>
            <a:r>
              <a:rPr lang="fr-BE" sz="2400" spc="-5" smtClean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?</a:t>
            </a:r>
            <a:endParaRPr sz="2400">
              <a:solidFill>
                <a:srgbClr val="01685A"/>
              </a:solidFill>
              <a:latin typeface="Century Gothic" panose="020B0502020202020204" pitchFamily="34" charset="0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500">
              <a:latin typeface="Century Gothic" panose="020B0502020202020204" pitchFamily="34" charset="0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Wh</a:t>
            </a:r>
            <a:r>
              <a:rPr sz="2400" spc="-5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y</a:t>
            </a:r>
            <a:r>
              <a:rPr sz="2400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? </a:t>
            </a:r>
            <a:r>
              <a:rPr sz="2400" spc="-10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D</a:t>
            </a:r>
            <a:r>
              <a:rPr sz="2400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ifferent</a:t>
            </a:r>
            <a:r>
              <a:rPr sz="2400" spc="-10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40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su</a:t>
            </a:r>
            <a:r>
              <a:rPr sz="2400" spc="-1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b</a:t>
            </a:r>
            <a:r>
              <a:rPr sz="240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stantive</a:t>
            </a:r>
            <a:r>
              <a:rPr sz="2400" spc="5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400" smtClean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requ</a:t>
            </a:r>
            <a:r>
              <a:rPr sz="2400" spc="-15" smtClean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i</a:t>
            </a:r>
            <a:r>
              <a:rPr sz="2400" smtClean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rements</a:t>
            </a:r>
            <a:r>
              <a:rPr lang="fr-BE" sz="2400" smtClean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 </a:t>
            </a:r>
          </a:p>
          <a:p>
            <a:pPr marL="12700">
              <a:lnSpc>
                <a:spcPct val="100000"/>
              </a:lnSpc>
            </a:pPr>
            <a:r>
              <a:rPr lang="fr-BE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(</a:t>
            </a:r>
            <a:r>
              <a:rPr lang="fr-BE" b="1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e.g.: OTC v. prescription-only)</a:t>
            </a:r>
            <a:endParaRPr b="1">
              <a:solidFill>
                <a:srgbClr val="0A4054"/>
              </a:solidFill>
              <a:latin typeface="Century Gothic" panose="020B0502020202020204" pitchFamily="34" charset="0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Century Gothic" panose="020B0502020202020204" pitchFamily="34" charset="0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Factors:</a:t>
            </a:r>
            <a:endParaRPr sz="2400">
              <a:solidFill>
                <a:srgbClr val="01685A"/>
              </a:solidFill>
              <a:latin typeface="Century Gothic" panose="020B0502020202020204" pitchFamily="34" charset="0"/>
              <a:cs typeface="Arial"/>
            </a:endParaRPr>
          </a:p>
          <a:p>
            <a:pPr marL="356870" indent="-342900">
              <a:lnSpc>
                <a:spcPct val="100000"/>
              </a:lnSpc>
              <a:spcBef>
                <a:spcPts val="1205"/>
              </a:spcBef>
              <a:buClr>
                <a:srgbClr val="01685A"/>
              </a:buClr>
              <a:buFont typeface="Wingdings"/>
              <a:buChar char=""/>
              <a:tabLst>
                <a:tab pos="357505" algn="l"/>
              </a:tabLst>
            </a:pPr>
            <a:r>
              <a:rPr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Establ</a:t>
            </a:r>
            <a:r>
              <a:rPr b="1" spc="-1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i</a:t>
            </a:r>
            <a:r>
              <a:rPr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shment</a:t>
            </a:r>
            <a:r>
              <a:rPr b="1" spc="-4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of</a:t>
            </a:r>
            <a:r>
              <a:rPr b="1" spc="-1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b="1" spc="3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w</a:t>
            </a:r>
            <a:r>
              <a:rPr b="1" spc="-1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e</a:t>
            </a:r>
            <a:r>
              <a:rPr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bsi</a:t>
            </a:r>
            <a:r>
              <a:rPr b="1" spc="-1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e</a:t>
            </a:r>
            <a:r>
              <a:rPr b="1" spc="-4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opera</a:t>
            </a:r>
            <a:r>
              <a:rPr b="1" spc="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or</a:t>
            </a:r>
            <a:endParaRPr>
              <a:latin typeface="Century Gothic" panose="020B0502020202020204" pitchFamily="34" charset="0"/>
              <a:cs typeface="Arial"/>
            </a:endParaRPr>
          </a:p>
          <a:p>
            <a:pPr marL="356870" indent="-342900">
              <a:lnSpc>
                <a:spcPct val="100000"/>
              </a:lnSpc>
              <a:spcBef>
                <a:spcPts val="1200"/>
              </a:spcBef>
              <a:buClr>
                <a:srgbClr val="01685A"/>
              </a:buClr>
              <a:buFont typeface="Wingdings"/>
              <a:buChar char=""/>
              <a:tabLst>
                <a:tab pos="357505" algn="l"/>
              </a:tabLst>
            </a:pPr>
            <a:r>
              <a:rPr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Domain</a:t>
            </a:r>
            <a:r>
              <a:rPr b="1" spc="-2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name</a:t>
            </a:r>
            <a:r>
              <a:rPr b="1" spc="-1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b="1" spc="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(</a:t>
            </a:r>
            <a:r>
              <a:rPr b="1" i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e.g</a:t>
            </a:r>
            <a:r>
              <a:rPr b="1" i="1" spc="-1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.</a:t>
            </a:r>
            <a:r>
              <a:rPr b="1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,</a:t>
            </a:r>
            <a:r>
              <a:rPr b="1" spc="-35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‘</a:t>
            </a:r>
            <a:r>
              <a:rPr b="1" spc="-1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.</a:t>
            </a:r>
            <a:r>
              <a:rPr lang="fr-BE" b="1" spc="-1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es</a:t>
            </a:r>
            <a:r>
              <a:rPr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’)</a:t>
            </a:r>
            <a:r>
              <a:rPr b="1" spc="-4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?</a:t>
            </a:r>
            <a:endParaRPr>
              <a:latin typeface="Century Gothic" panose="020B0502020202020204" pitchFamily="34" charset="0"/>
              <a:cs typeface="Arial"/>
            </a:endParaRPr>
          </a:p>
          <a:p>
            <a:pPr marL="356870" indent="-342900">
              <a:lnSpc>
                <a:spcPct val="100000"/>
              </a:lnSpc>
              <a:spcBef>
                <a:spcPts val="1200"/>
              </a:spcBef>
              <a:buClr>
                <a:srgbClr val="01685A"/>
              </a:buClr>
              <a:buFont typeface="Wingdings"/>
              <a:buChar char=""/>
              <a:tabLst>
                <a:tab pos="357505" algn="l"/>
              </a:tabLst>
            </a:pPr>
            <a:r>
              <a:rPr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Company</a:t>
            </a:r>
            <a:r>
              <a:rPr b="1" spc="-1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locatio</a:t>
            </a:r>
            <a:r>
              <a:rPr b="1" spc="-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n</a:t>
            </a:r>
            <a:r>
              <a:rPr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?</a:t>
            </a:r>
            <a:endParaRPr>
              <a:latin typeface="Century Gothic" panose="020B0502020202020204" pitchFamily="34" charset="0"/>
              <a:cs typeface="Arial"/>
            </a:endParaRPr>
          </a:p>
          <a:p>
            <a:pPr marL="356870" indent="-342900">
              <a:lnSpc>
                <a:spcPct val="100000"/>
              </a:lnSpc>
              <a:spcBef>
                <a:spcPts val="1200"/>
              </a:spcBef>
              <a:buClr>
                <a:srgbClr val="01685A"/>
              </a:buClr>
              <a:buFont typeface="Wingdings"/>
              <a:buChar char=""/>
              <a:tabLst>
                <a:tab pos="357505" algn="l"/>
              </a:tabLst>
            </a:pPr>
            <a:r>
              <a:rPr lang="fr-BE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Target</a:t>
            </a:r>
            <a:r>
              <a:rPr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ed</a:t>
            </a:r>
            <a:r>
              <a:rPr b="1" spc="-1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b="1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audience</a:t>
            </a:r>
            <a:r>
              <a:rPr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?</a:t>
            </a:r>
            <a:endParaRPr lang="fr-BE" b="1" smtClean="0">
              <a:solidFill>
                <a:srgbClr val="0A4054"/>
              </a:solidFill>
              <a:latin typeface="Century Gothic" panose="020B0502020202020204" pitchFamily="34" charset="0"/>
              <a:cs typeface="Arial"/>
            </a:endParaRPr>
          </a:p>
          <a:p>
            <a:pPr marL="356870" indent="-342900">
              <a:lnSpc>
                <a:spcPct val="100000"/>
              </a:lnSpc>
              <a:spcBef>
                <a:spcPts val="1200"/>
              </a:spcBef>
              <a:buClr>
                <a:srgbClr val="01685A"/>
              </a:buClr>
              <a:buFont typeface="Wingdings"/>
              <a:buChar char=""/>
              <a:tabLst>
                <a:tab pos="357505" algn="l"/>
              </a:tabLst>
            </a:pPr>
            <a:r>
              <a:rPr lang="fr-BE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Language?</a:t>
            </a:r>
            <a:endParaRPr>
              <a:latin typeface="Century Gothic" panose="020B0502020202020204" pitchFamily="34" charset="0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534400" y="6477000"/>
            <a:ext cx="16382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latin typeface="Century Gothic" panose="020B0502020202020204" pitchFamily="34" charset="0"/>
              </a:rPr>
              <a:t>6</a:t>
            </a:fld>
            <a:endParaRPr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1177" y="926068"/>
            <a:ext cx="4002023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4190">
              <a:lnSpc>
                <a:spcPct val="100000"/>
              </a:lnSpc>
            </a:pPr>
            <a:r>
              <a:rPr sz="2400" dirty="0">
                <a:solidFill>
                  <a:schemeClr val="accent6"/>
                </a:solidFill>
                <a:latin typeface="Century Gothic" panose="020B0502020202020204" pitchFamily="34" charset="0"/>
              </a:rPr>
              <a:t>Webs</a:t>
            </a:r>
            <a:r>
              <a:rPr sz="2400" spc="-10" dirty="0">
                <a:solidFill>
                  <a:schemeClr val="accent6"/>
                </a:solidFill>
                <a:latin typeface="Century Gothic" panose="020B0502020202020204" pitchFamily="34" charset="0"/>
              </a:rPr>
              <a:t>i</a:t>
            </a:r>
            <a:r>
              <a:rPr sz="2400" dirty="0">
                <a:solidFill>
                  <a:schemeClr val="accent6"/>
                </a:solidFill>
                <a:latin typeface="Century Gothic" panose="020B0502020202020204" pitchFamily="34" charset="0"/>
              </a:rPr>
              <a:t>te</a:t>
            </a:r>
            <a:r>
              <a:rPr sz="2400" spc="-25" dirty="0">
                <a:solidFill>
                  <a:schemeClr val="accent6"/>
                </a:solidFill>
                <a:latin typeface="Century Gothic" panose="020B0502020202020204" pitchFamily="34" charset="0"/>
              </a:rPr>
              <a:t> </a:t>
            </a:r>
            <a:r>
              <a:rPr sz="2400" dirty="0">
                <a:solidFill>
                  <a:schemeClr val="accent6"/>
                </a:solidFill>
                <a:latin typeface="Century Gothic" panose="020B0502020202020204" pitchFamily="34" charset="0"/>
              </a:rPr>
              <a:t>require</a:t>
            </a:r>
            <a:r>
              <a:rPr sz="2400" spc="-10" dirty="0">
                <a:solidFill>
                  <a:schemeClr val="accent6"/>
                </a:solidFill>
                <a:latin typeface="Century Gothic" panose="020B0502020202020204" pitchFamily="34" charset="0"/>
              </a:rPr>
              <a:t>m</a:t>
            </a:r>
            <a:r>
              <a:rPr sz="2400" dirty="0">
                <a:solidFill>
                  <a:schemeClr val="accent6"/>
                </a:solidFill>
                <a:latin typeface="Century Gothic" panose="020B0502020202020204" pitchFamily="34" charset="0"/>
              </a:rPr>
              <a:t>ents</a:t>
            </a:r>
            <a:endParaRPr sz="2400">
              <a:solidFill>
                <a:schemeClr val="accent6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0174" y="1606927"/>
            <a:ext cx="7177025" cy="40318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Clr>
                <a:srgbClr val="484136"/>
              </a:buClr>
              <a:buFont typeface="Wingdings"/>
              <a:buChar char=""/>
              <a:tabLst>
                <a:tab pos="470534" algn="l"/>
              </a:tabLst>
            </a:pPr>
            <a:r>
              <a:rPr sz="2800" spc="-15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Transp</a:t>
            </a:r>
            <a:r>
              <a:rPr sz="2800" spc="-20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a</a:t>
            </a:r>
            <a:r>
              <a:rPr sz="2800" spc="-5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r</a:t>
            </a:r>
            <a:r>
              <a:rPr sz="2800" spc="-20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e</a:t>
            </a:r>
            <a:r>
              <a:rPr sz="2800" spc="-15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ncy</a:t>
            </a:r>
            <a:endParaRPr sz="2800">
              <a:solidFill>
                <a:srgbClr val="01685A"/>
              </a:solidFill>
              <a:latin typeface="Century Gothic" panose="020B0502020202020204" pitchFamily="34" charset="0"/>
              <a:cs typeface="Arial"/>
            </a:endParaRPr>
          </a:p>
          <a:p>
            <a:pPr marL="537210" lvl="1" indent="-343535">
              <a:lnSpc>
                <a:spcPct val="100000"/>
              </a:lnSpc>
              <a:spcBef>
                <a:spcPts val="1220"/>
              </a:spcBef>
              <a:buClr>
                <a:srgbClr val="01685A"/>
              </a:buClr>
              <a:buFont typeface="Wingdings"/>
              <a:buChar char=""/>
              <a:tabLst>
                <a:tab pos="537210" algn="l"/>
              </a:tabLst>
            </a:pPr>
            <a:r>
              <a:rPr sz="20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Identity</a:t>
            </a:r>
            <a:r>
              <a:rPr sz="2000" b="1" spc="-3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000" b="1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of </a:t>
            </a:r>
            <a:r>
              <a:rPr sz="20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sponsor</a:t>
            </a:r>
            <a:endParaRPr sz="2000">
              <a:latin typeface="Century Gothic" panose="020B0502020202020204" pitchFamily="34" charset="0"/>
              <a:cs typeface="Arial"/>
            </a:endParaRPr>
          </a:p>
          <a:p>
            <a:pPr marL="537210" lvl="1" indent="-343535">
              <a:lnSpc>
                <a:spcPct val="100000"/>
              </a:lnSpc>
              <a:spcBef>
                <a:spcPts val="1200"/>
              </a:spcBef>
              <a:buClr>
                <a:srgbClr val="01685A"/>
              </a:buClr>
              <a:buFont typeface="Wingdings"/>
              <a:buChar char=""/>
              <a:tabLst>
                <a:tab pos="537210" algn="l"/>
              </a:tabLst>
            </a:pPr>
            <a:r>
              <a:rPr sz="20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Sources</a:t>
            </a:r>
            <a:r>
              <a:rPr sz="2000" b="1" spc="-2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0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and</a:t>
            </a:r>
            <a:r>
              <a:rPr sz="2000" b="1" spc="-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0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dat</a:t>
            </a:r>
            <a:r>
              <a:rPr sz="2000" b="1" spc="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e</a:t>
            </a:r>
            <a:r>
              <a:rPr sz="20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s</a:t>
            </a:r>
            <a:endParaRPr sz="2000">
              <a:latin typeface="Century Gothic" panose="020B0502020202020204" pitchFamily="34" charset="0"/>
              <a:cs typeface="Arial"/>
            </a:endParaRPr>
          </a:p>
          <a:p>
            <a:pPr marL="537210" lvl="1" indent="-343535">
              <a:lnSpc>
                <a:spcPct val="100000"/>
              </a:lnSpc>
              <a:spcBef>
                <a:spcPts val="1200"/>
              </a:spcBef>
              <a:buClr>
                <a:srgbClr val="01685A"/>
              </a:buClr>
              <a:buFont typeface="Wingdings"/>
              <a:buChar char=""/>
              <a:tabLst>
                <a:tab pos="537210" algn="l"/>
              </a:tabLst>
            </a:pPr>
            <a:r>
              <a:rPr lang="fr-BE" sz="20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Targeted </a:t>
            </a:r>
            <a:r>
              <a:rPr sz="20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audience</a:t>
            </a:r>
            <a:endParaRPr sz="2000">
              <a:latin typeface="Century Gothic" panose="020B0502020202020204" pitchFamily="34" charset="0"/>
              <a:cs typeface="Arial"/>
            </a:endParaRPr>
          </a:p>
          <a:p>
            <a:pPr marL="537210" lvl="1" indent="-343535">
              <a:lnSpc>
                <a:spcPct val="100000"/>
              </a:lnSpc>
              <a:spcBef>
                <a:spcPts val="1200"/>
              </a:spcBef>
              <a:buClr>
                <a:srgbClr val="01685A"/>
              </a:buClr>
              <a:buFont typeface="Wingdings"/>
              <a:buChar char=""/>
              <a:tabLst>
                <a:tab pos="537210" algn="l"/>
              </a:tabLst>
            </a:pPr>
            <a:r>
              <a:rPr sz="20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Purpose</a:t>
            </a:r>
            <a:endParaRPr sz="2000">
              <a:latin typeface="Century Gothic" panose="020B0502020202020204" pitchFamily="34" charset="0"/>
              <a:cs typeface="Arial"/>
            </a:endParaRPr>
          </a:p>
          <a:p>
            <a:pPr lvl="1">
              <a:lnSpc>
                <a:spcPct val="100000"/>
              </a:lnSpc>
              <a:spcBef>
                <a:spcPts val="7"/>
              </a:spcBef>
              <a:buClr>
                <a:srgbClr val="497992"/>
              </a:buClr>
              <a:buFont typeface="Wingdings"/>
              <a:buChar char=""/>
            </a:pPr>
            <a:endParaRPr sz="2900">
              <a:latin typeface="Century Gothic" panose="020B0502020202020204" pitchFamily="34" charset="0"/>
              <a:cs typeface="Times New Roman"/>
            </a:endParaRPr>
          </a:p>
          <a:p>
            <a:pPr marL="469900" indent="-457200">
              <a:lnSpc>
                <a:spcPct val="100000"/>
              </a:lnSpc>
              <a:buClr>
                <a:srgbClr val="484136"/>
              </a:buClr>
              <a:buFont typeface="Wingdings"/>
              <a:buChar char=""/>
              <a:tabLst>
                <a:tab pos="470534" algn="l"/>
              </a:tabLst>
            </a:pPr>
            <a:r>
              <a:rPr sz="2800" spc="-20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Reg</a:t>
            </a:r>
            <a:r>
              <a:rPr sz="2800" spc="-10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ul</a:t>
            </a:r>
            <a:r>
              <a:rPr sz="2800" spc="-15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a</a:t>
            </a:r>
            <a:r>
              <a:rPr sz="2800" spc="-10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r</a:t>
            </a:r>
            <a:r>
              <a:rPr sz="2800" spc="20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800" spc="-20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u</a:t>
            </a:r>
            <a:r>
              <a:rPr sz="2800" spc="-15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p</a:t>
            </a:r>
            <a:r>
              <a:rPr sz="2800" spc="-20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d</a:t>
            </a:r>
            <a:r>
              <a:rPr sz="2800" spc="-15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ates</a:t>
            </a:r>
            <a:endParaRPr sz="2800">
              <a:solidFill>
                <a:srgbClr val="01685A"/>
              </a:solidFill>
              <a:latin typeface="Century Gothic" panose="020B0502020202020204" pitchFamily="34" charset="0"/>
              <a:cs typeface="Arial"/>
            </a:endParaRPr>
          </a:p>
          <a:p>
            <a:pPr>
              <a:lnSpc>
                <a:spcPct val="100000"/>
              </a:lnSpc>
              <a:spcBef>
                <a:spcPts val="28"/>
              </a:spcBef>
              <a:buClr>
                <a:srgbClr val="484136"/>
              </a:buClr>
              <a:buFont typeface="Wingdings"/>
              <a:buChar char=""/>
            </a:pPr>
            <a:endParaRPr sz="2900">
              <a:latin typeface="Century Gothic" panose="020B0502020202020204" pitchFamily="34" charset="0"/>
              <a:cs typeface="Times New Roman"/>
            </a:endParaRPr>
          </a:p>
          <a:p>
            <a:pPr marL="469900" indent="-457200">
              <a:lnSpc>
                <a:spcPct val="100000"/>
              </a:lnSpc>
              <a:buClr>
                <a:srgbClr val="484136"/>
              </a:buClr>
              <a:buFont typeface="Wingdings"/>
              <a:buChar char=""/>
              <a:tabLst>
                <a:tab pos="470534" algn="l"/>
              </a:tabLst>
            </a:pPr>
            <a:r>
              <a:rPr sz="2800" spc="-20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Acc</a:t>
            </a:r>
            <a:r>
              <a:rPr sz="2800" spc="-15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u</a:t>
            </a:r>
            <a:r>
              <a:rPr sz="2800" spc="-10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r</a:t>
            </a:r>
            <a:r>
              <a:rPr sz="2800" spc="-15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acy</a:t>
            </a:r>
            <a:r>
              <a:rPr sz="2800" spc="-5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800" spc="-20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&amp;</a:t>
            </a:r>
            <a:r>
              <a:rPr sz="2800" spc="-5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800" spc="-15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compl</a:t>
            </a:r>
            <a:r>
              <a:rPr sz="2800" spc="-5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i</a:t>
            </a:r>
            <a:r>
              <a:rPr sz="2800" spc="-20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a</a:t>
            </a:r>
            <a:r>
              <a:rPr sz="2800" spc="-15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nce</a:t>
            </a:r>
            <a:endParaRPr sz="2800">
              <a:solidFill>
                <a:srgbClr val="01685A"/>
              </a:solidFill>
              <a:latin typeface="Century Gothic" panose="020B0502020202020204" pitchFamily="34" charset="0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535669" y="6477000"/>
            <a:ext cx="16382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latin typeface="Century Gothic" panose="020B0502020202020204" pitchFamily="34" charset="0"/>
              </a:rPr>
              <a:t>7</a:t>
            </a:fld>
            <a:endParaRPr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46526" y="808087"/>
            <a:ext cx="2573274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10"/>
              </a:lnSpc>
            </a:pPr>
            <a:r>
              <a:rPr sz="2400" b="1" dirty="0">
                <a:solidFill>
                  <a:schemeClr val="accent6"/>
                </a:solidFill>
                <a:latin typeface="Century Gothic" panose="020B0502020202020204" pitchFamily="34" charset="0"/>
                <a:cs typeface="Arial"/>
              </a:rPr>
              <a:t>Web</a:t>
            </a:r>
            <a:r>
              <a:rPr sz="2400" b="1" spc="-15" dirty="0">
                <a:solidFill>
                  <a:schemeClr val="accent6"/>
                </a:solidFill>
                <a:latin typeface="Century Gothic" panose="020B0502020202020204" pitchFamily="34" charset="0"/>
                <a:cs typeface="Arial"/>
              </a:rPr>
              <a:t>s</a:t>
            </a:r>
            <a:r>
              <a:rPr sz="2400" b="1" dirty="0">
                <a:solidFill>
                  <a:schemeClr val="accent6"/>
                </a:solidFill>
                <a:latin typeface="Century Gothic" panose="020B0502020202020204" pitchFamily="34" charset="0"/>
                <a:cs typeface="Arial"/>
              </a:rPr>
              <a:t>ite</a:t>
            </a:r>
            <a:r>
              <a:rPr sz="2400" b="1" spc="-25" dirty="0">
                <a:solidFill>
                  <a:schemeClr val="accent6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400" b="1" dirty="0">
                <a:solidFill>
                  <a:schemeClr val="accent6"/>
                </a:solidFill>
                <a:latin typeface="Century Gothic" panose="020B0502020202020204" pitchFamily="34" charset="0"/>
                <a:cs typeface="Arial"/>
              </a:rPr>
              <a:t>cont</a:t>
            </a:r>
            <a:r>
              <a:rPr sz="2400" b="1" spc="-15" dirty="0">
                <a:solidFill>
                  <a:schemeClr val="accent6"/>
                </a:solidFill>
                <a:latin typeface="Century Gothic" panose="020B0502020202020204" pitchFamily="34" charset="0"/>
                <a:cs typeface="Arial"/>
              </a:rPr>
              <a:t>e</a:t>
            </a:r>
            <a:r>
              <a:rPr sz="2400" b="1" dirty="0">
                <a:solidFill>
                  <a:schemeClr val="accent6"/>
                </a:solidFill>
                <a:latin typeface="Century Gothic" panose="020B0502020202020204" pitchFamily="34" charset="0"/>
                <a:cs typeface="Arial"/>
              </a:rPr>
              <a:t>nt</a:t>
            </a:r>
            <a:endParaRPr sz="2400">
              <a:solidFill>
                <a:schemeClr val="accent6"/>
              </a:solidFill>
              <a:latin typeface="Century Gothic" panose="020B0502020202020204" pitchFamily="34" charset="0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9600" y="1676400"/>
            <a:ext cx="5118787" cy="32496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u="sng" spc="-20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Prom</a:t>
            </a:r>
            <a:r>
              <a:rPr sz="2800" b="1" u="sng" spc="-35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o</a:t>
            </a:r>
            <a:r>
              <a:rPr sz="2800" b="1" u="sng" spc="-15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tional</a:t>
            </a:r>
            <a:r>
              <a:rPr sz="2800" b="1" u="sng" spc="20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800" b="1" u="sng" spc="-25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ma</a:t>
            </a:r>
            <a:r>
              <a:rPr sz="2800" b="1" u="sng" spc="-5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2800" b="1" u="sng" spc="-20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e</a:t>
            </a:r>
            <a:r>
              <a:rPr sz="2800" b="1" u="sng" spc="-10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r</a:t>
            </a:r>
            <a:r>
              <a:rPr sz="2800" b="1" u="sng" spc="-15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ial</a:t>
            </a:r>
            <a:endParaRPr sz="2800" u="sng">
              <a:solidFill>
                <a:srgbClr val="01685A"/>
              </a:solidFill>
              <a:latin typeface="Century Gothic" panose="020B0502020202020204" pitchFamily="34" charset="0"/>
              <a:cs typeface="Arial"/>
            </a:endParaRPr>
          </a:p>
          <a:p>
            <a:pPr marL="469900" marR="5080" indent="-455930">
              <a:lnSpc>
                <a:spcPct val="150000"/>
              </a:lnSpc>
              <a:spcBef>
                <a:spcPts val="1935"/>
              </a:spcBef>
              <a:buClr>
                <a:srgbClr val="01685A"/>
              </a:buClr>
              <a:buFont typeface="Wingdings"/>
              <a:buChar char=""/>
              <a:tabLst>
                <a:tab pos="357505" algn="l"/>
              </a:tabLst>
            </a:pPr>
            <a:r>
              <a:rPr lang="fr-BE" sz="24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In c</a:t>
            </a:r>
            <a:r>
              <a:rPr sz="24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om</a:t>
            </a:r>
            <a:r>
              <a:rPr sz="2400" b="1" spc="-1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p</a:t>
            </a:r>
            <a:r>
              <a:rPr sz="24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l</a:t>
            </a:r>
            <a:r>
              <a:rPr sz="2400" b="1" spc="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i</a:t>
            </a:r>
            <a:r>
              <a:rPr sz="24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an</a:t>
            </a:r>
            <a:r>
              <a:rPr sz="2400" b="1" spc="-1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c</a:t>
            </a:r>
            <a:r>
              <a:rPr sz="24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e </a:t>
            </a:r>
            <a:r>
              <a:rPr sz="2400" b="1" spc="2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w</a:t>
            </a:r>
            <a:r>
              <a:rPr sz="24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ith</a:t>
            </a:r>
            <a:r>
              <a:rPr lang="fr-BE" sz="24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4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ad</a:t>
            </a:r>
            <a:r>
              <a:rPr sz="2400" b="1" spc="-1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v</a:t>
            </a:r>
            <a:r>
              <a:rPr sz="24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ert</a:t>
            </a:r>
            <a:r>
              <a:rPr sz="2400" b="1" spc="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i</a:t>
            </a:r>
            <a:r>
              <a:rPr sz="24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sing </a:t>
            </a:r>
            <a:r>
              <a:rPr sz="24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rules</a:t>
            </a:r>
            <a:endParaRPr sz="2400">
              <a:latin typeface="Century Gothic" panose="020B0502020202020204" pitchFamily="34" charset="0"/>
              <a:cs typeface="Arial"/>
            </a:endParaRPr>
          </a:p>
          <a:p>
            <a:pPr marL="356870" indent="-342900">
              <a:lnSpc>
                <a:spcPct val="100000"/>
              </a:lnSpc>
              <a:spcBef>
                <a:spcPts val="1440"/>
              </a:spcBef>
              <a:buClr>
                <a:srgbClr val="01685A"/>
              </a:buClr>
              <a:buFont typeface="Wingdings"/>
              <a:buChar char=""/>
              <a:tabLst>
                <a:tab pos="357505" algn="l"/>
              </a:tabLst>
            </a:pPr>
            <a:r>
              <a:rPr sz="24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A</a:t>
            </a:r>
            <a:r>
              <a:rPr sz="2400" b="1" spc="-1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c</a:t>
            </a:r>
            <a:r>
              <a:rPr sz="24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ce</a:t>
            </a:r>
            <a:r>
              <a:rPr sz="2400" b="1" spc="-1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s</a:t>
            </a:r>
            <a:r>
              <a:rPr sz="24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s</a:t>
            </a:r>
            <a:r>
              <a:rPr sz="2400" b="1" spc="2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4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restr</a:t>
            </a:r>
            <a:r>
              <a:rPr sz="2400" b="1" spc="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i</a:t>
            </a:r>
            <a:r>
              <a:rPr sz="24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ction</a:t>
            </a:r>
            <a:endParaRPr sz="2400">
              <a:latin typeface="Century Gothic" panose="020B0502020202020204" pitchFamily="34" charset="0"/>
              <a:cs typeface="Arial"/>
            </a:endParaRPr>
          </a:p>
          <a:p>
            <a:pPr marL="356870" marR="121285" indent="-342900">
              <a:lnSpc>
                <a:spcPct val="100000"/>
              </a:lnSpc>
              <a:spcBef>
                <a:spcPts val="1440"/>
              </a:spcBef>
              <a:buClr>
                <a:srgbClr val="01685A"/>
              </a:buClr>
              <a:buFont typeface="Wingdings"/>
              <a:buChar char=""/>
              <a:tabLst>
                <a:tab pos="357505" algn="l"/>
              </a:tabLst>
            </a:pPr>
            <a:r>
              <a:rPr sz="24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Distinct</a:t>
            </a:r>
            <a:r>
              <a:rPr sz="2400" b="1" spc="-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400" b="1" spc="2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w</a:t>
            </a:r>
            <a:r>
              <a:rPr sz="24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eb</a:t>
            </a:r>
            <a:r>
              <a:rPr sz="2400" b="1" spc="-1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p</a:t>
            </a:r>
            <a:r>
              <a:rPr sz="24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ag</a:t>
            </a:r>
            <a:r>
              <a:rPr sz="2400" b="1" spc="-1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e</a:t>
            </a:r>
            <a:r>
              <a:rPr sz="24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s</a:t>
            </a:r>
            <a:r>
              <a:rPr sz="2400" b="1" spc="-3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4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for ad</a:t>
            </a:r>
            <a:r>
              <a:rPr sz="2400" b="1" spc="-1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v</a:t>
            </a:r>
            <a:r>
              <a:rPr sz="24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ert</a:t>
            </a:r>
            <a:r>
              <a:rPr sz="2400" b="1" spc="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i</a:t>
            </a:r>
            <a:r>
              <a:rPr sz="24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sing</a:t>
            </a:r>
            <a:r>
              <a:rPr sz="2400" b="1" spc="-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an</a:t>
            </a:r>
            <a:r>
              <a:rPr sz="24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d</a:t>
            </a:r>
            <a:r>
              <a:rPr sz="2400" b="1" spc="-1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4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informat</a:t>
            </a:r>
            <a:r>
              <a:rPr sz="2400" b="1" spc="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i</a:t>
            </a:r>
            <a:r>
              <a:rPr sz="24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on</a:t>
            </a:r>
            <a:endParaRPr sz="2400">
              <a:latin typeface="Century Gothic" panose="020B0502020202020204" pitchFamily="34" charset="0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796153" y="2177162"/>
            <a:ext cx="3086100" cy="30044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373772" y="6477000"/>
            <a:ext cx="48361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latin typeface="Century Gothic" panose="020B0502020202020204" pitchFamily="34" charset="0"/>
              </a:rPr>
              <a:t>8</a:t>
            </a:fld>
            <a:endParaRPr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00174" y="1406112"/>
            <a:ext cx="5043425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10"/>
              </a:lnSpc>
            </a:pPr>
            <a:r>
              <a:rPr sz="2800" b="1" u="sng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Company</a:t>
            </a:r>
            <a:r>
              <a:rPr sz="2800" b="1" u="sng" spc="-35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800" b="1" u="sng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webs</a:t>
            </a:r>
            <a:r>
              <a:rPr sz="2800" b="1" u="sng" spc="-15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i</a:t>
            </a:r>
            <a:r>
              <a:rPr sz="2800" b="1" u="sng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te</a:t>
            </a:r>
            <a:endParaRPr sz="2800" u="sng">
              <a:solidFill>
                <a:srgbClr val="01685A"/>
              </a:solidFill>
              <a:latin typeface="Century Gothic" panose="020B0502020202020204" pitchFamily="34" charset="0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2252996"/>
            <a:ext cx="7480300" cy="41652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8630" indent="-455930">
              <a:lnSpc>
                <a:spcPct val="100000"/>
              </a:lnSpc>
              <a:buClr>
                <a:srgbClr val="01685A"/>
              </a:buClr>
              <a:buFont typeface="Wingdings"/>
              <a:buChar char=""/>
              <a:tabLst>
                <a:tab pos="468630" algn="l"/>
              </a:tabLst>
            </a:pPr>
            <a:r>
              <a:rPr sz="24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Company</a:t>
            </a:r>
            <a:r>
              <a:rPr sz="2400" b="1" spc="-2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4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infor</a:t>
            </a:r>
            <a:r>
              <a:rPr sz="2400" b="1" spc="-1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m</a:t>
            </a:r>
            <a:r>
              <a:rPr sz="24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ation</a:t>
            </a:r>
            <a:endParaRPr sz="2400">
              <a:latin typeface="Century Gothic" panose="020B0502020202020204" pitchFamily="34" charset="0"/>
              <a:cs typeface="Arial"/>
            </a:endParaRPr>
          </a:p>
          <a:p>
            <a:pPr marL="468630" indent="-455930">
              <a:lnSpc>
                <a:spcPct val="100000"/>
              </a:lnSpc>
              <a:spcBef>
                <a:spcPts val="1200"/>
              </a:spcBef>
              <a:buClr>
                <a:srgbClr val="01685A"/>
              </a:buClr>
              <a:buFont typeface="Wingdings"/>
              <a:buChar char=""/>
              <a:tabLst>
                <a:tab pos="468630" algn="l"/>
              </a:tabLst>
            </a:pPr>
            <a:r>
              <a:rPr sz="24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Product</a:t>
            </a:r>
            <a:r>
              <a:rPr sz="2400" b="1" spc="-1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4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infor</a:t>
            </a:r>
            <a:r>
              <a:rPr sz="2400" b="1" spc="-1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m</a:t>
            </a:r>
            <a:r>
              <a:rPr sz="24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ation</a:t>
            </a:r>
            <a:endParaRPr sz="2400">
              <a:latin typeface="Century Gothic" panose="020B0502020202020204" pitchFamily="34" charset="0"/>
              <a:cs typeface="Arial"/>
            </a:endParaRPr>
          </a:p>
          <a:p>
            <a:pPr marL="678815">
              <a:lnSpc>
                <a:spcPct val="100000"/>
              </a:lnSpc>
              <a:spcBef>
                <a:spcPts val="439"/>
              </a:spcBef>
              <a:buClr>
                <a:srgbClr val="01685A"/>
              </a:buClr>
            </a:pPr>
            <a:r>
              <a:rPr lang="fr-BE" sz="18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- </a:t>
            </a:r>
            <a:r>
              <a:rPr sz="18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No</a:t>
            </a:r>
            <a:r>
              <a:rPr sz="1800" spc="-1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18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re</a:t>
            </a:r>
            <a:r>
              <a:rPr sz="1800" spc="-1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d</a:t>
            </a:r>
            <a:r>
              <a:rPr sz="18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acti</a:t>
            </a:r>
            <a:r>
              <a:rPr sz="1800" spc="-1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o</a:t>
            </a:r>
            <a:r>
              <a:rPr sz="18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n</a:t>
            </a:r>
            <a:r>
              <a:rPr lang="fr-BE" sz="18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, selection</a:t>
            </a:r>
            <a:r>
              <a:rPr sz="1800" spc="2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180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or e</a:t>
            </a:r>
            <a:r>
              <a:rPr sz="1800" spc="-1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d</a:t>
            </a:r>
            <a:r>
              <a:rPr sz="180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it</a:t>
            </a:r>
            <a:endParaRPr sz="1800">
              <a:latin typeface="Century Gothic" panose="020B0502020202020204" pitchFamily="34" charset="0"/>
              <a:cs typeface="Arial"/>
            </a:endParaRPr>
          </a:p>
          <a:p>
            <a:pPr marL="678815">
              <a:lnSpc>
                <a:spcPct val="100000"/>
              </a:lnSpc>
              <a:spcBef>
                <a:spcPts val="430"/>
              </a:spcBef>
              <a:buClr>
                <a:srgbClr val="01685A"/>
              </a:buClr>
            </a:pPr>
            <a:r>
              <a:rPr lang="fr-BE" sz="18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- </a:t>
            </a:r>
            <a:r>
              <a:rPr sz="18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P</a:t>
            </a:r>
            <a:r>
              <a:rPr sz="1800" spc="-1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u</a:t>
            </a:r>
            <a:r>
              <a:rPr sz="18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ll</a:t>
            </a:r>
            <a:r>
              <a:rPr sz="1800" spc="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180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o</a:t>
            </a:r>
            <a:r>
              <a:rPr sz="1800" spc="-1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n</a:t>
            </a:r>
            <a:r>
              <a:rPr sz="180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ly</a:t>
            </a:r>
            <a:r>
              <a:rPr sz="1800" spc="-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180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(no</a:t>
            </a:r>
            <a:r>
              <a:rPr sz="1800" spc="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180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p</a:t>
            </a:r>
            <a:r>
              <a:rPr sz="1800" spc="-1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o</a:t>
            </a:r>
            <a:r>
              <a:rPr sz="1800" spc="-5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p</a:t>
            </a:r>
            <a:r>
              <a:rPr sz="180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-</a:t>
            </a:r>
            <a:r>
              <a:rPr sz="1800" spc="-5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up</a:t>
            </a:r>
            <a:r>
              <a:rPr sz="1800" spc="-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)</a:t>
            </a:r>
            <a:endParaRPr lang="fr-BE" sz="1800" spc="-5" smtClean="0">
              <a:solidFill>
                <a:srgbClr val="0A4054"/>
              </a:solidFill>
              <a:latin typeface="Century Gothic" panose="020B0502020202020204" pitchFamily="34" charset="0"/>
              <a:cs typeface="Arial"/>
            </a:endParaRPr>
          </a:p>
          <a:p>
            <a:pPr marL="678815">
              <a:spcBef>
                <a:spcPts val="430"/>
              </a:spcBef>
              <a:buClr>
                <a:srgbClr val="01685A"/>
              </a:buClr>
            </a:pPr>
            <a:r>
              <a:rPr lang="en-GB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- ECJ: </a:t>
            </a:r>
            <a:r>
              <a:rPr lang="en-GB" i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MSD Sharp &amp; Dohme v. Merckle </a:t>
            </a:r>
            <a:r>
              <a:rPr lang="en-GB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(2011)</a:t>
            </a:r>
            <a:endParaRPr lang="en-GB" spc="-5">
              <a:solidFill>
                <a:srgbClr val="0A4054"/>
              </a:solidFill>
              <a:latin typeface="Century Gothic" panose="020B0502020202020204" pitchFamily="34" charset="0"/>
              <a:cs typeface="Arial"/>
            </a:endParaRPr>
          </a:p>
          <a:p>
            <a:pPr marL="678815">
              <a:lnSpc>
                <a:spcPct val="100000"/>
              </a:lnSpc>
              <a:spcBef>
                <a:spcPts val="430"/>
              </a:spcBef>
              <a:buClr>
                <a:srgbClr val="01685A"/>
              </a:buClr>
            </a:pPr>
            <a:endParaRPr sz="1800">
              <a:latin typeface="Century Gothic" panose="020B0502020202020204" pitchFamily="34" charset="0"/>
              <a:cs typeface="Arial"/>
            </a:endParaRPr>
          </a:p>
          <a:p>
            <a:pPr marL="468630" indent="-455930">
              <a:lnSpc>
                <a:spcPct val="100000"/>
              </a:lnSpc>
              <a:spcBef>
                <a:spcPts val="1195"/>
              </a:spcBef>
              <a:buClr>
                <a:srgbClr val="01685A"/>
              </a:buClr>
              <a:buFont typeface="Wingdings"/>
              <a:buChar char=""/>
              <a:tabLst>
                <a:tab pos="468630" algn="l"/>
              </a:tabLst>
            </a:pPr>
            <a:r>
              <a:rPr sz="24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Clin</a:t>
            </a:r>
            <a:r>
              <a:rPr sz="2400" b="1" spc="-10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i</a:t>
            </a:r>
            <a:r>
              <a:rPr sz="24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cal</a:t>
            </a:r>
            <a:r>
              <a:rPr sz="2000" b="1" spc="-35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0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trials</a:t>
            </a:r>
            <a:endParaRPr sz="2000">
              <a:latin typeface="Century Gothic" panose="020B0502020202020204" pitchFamily="34" charset="0"/>
              <a:cs typeface="Arial"/>
            </a:endParaRPr>
          </a:p>
          <a:p>
            <a:pPr marL="808038" indent="-130175">
              <a:lnSpc>
                <a:spcPct val="100000"/>
              </a:lnSpc>
              <a:spcBef>
                <a:spcPts val="439"/>
              </a:spcBef>
              <a:buClr>
                <a:srgbClr val="01685A"/>
              </a:buClr>
            </a:pPr>
            <a:r>
              <a:rPr lang="fr-BE" sz="18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- </a:t>
            </a:r>
            <a:r>
              <a:rPr sz="18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C</a:t>
            </a:r>
            <a:r>
              <a:rPr sz="1800" spc="-1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a</a:t>
            </a:r>
            <a:r>
              <a:rPr sz="18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uti</a:t>
            </a:r>
            <a:r>
              <a:rPr sz="1800" spc="-1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o</a:t>
            </a:r>
            <a:r>
              <a:rPr sz="18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n</a:t>
            </a:r>
            <a:r>
              <a:rPr sz="1800" spc="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180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as </a:t>
            </a:r>
            <a:r>
              <a:rPr lang="fr-BE" sz="1800" spc="-1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advertising for </a:t>
            </a:r>
            <a:r>
              <a:rPr sz="18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n</a:t>
            </a:r>
            <a:r>
              <a:rPr sz="1800" spc="-1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o</a:t>
            </a:r>
            <a:r>
              <a:rPr sz="18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n-a</a:t>
            </a:r>
            <a:r>
              <a:rPr sz="1800" spc="-1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p</a:t>
            </a:r>
            <a:r>
              <a:rPr sz="18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pr</a:t>
            </a:r>
            <a:r>
              <a:rPr sz="1800" spc="-1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o</a:t>
            </a:r>
            <a:r>
              <a:rPr sz="18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ved</a:t>
            </a:r>
            <a:r>
              <a:rPr sz="1800" spc="2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180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pr</a:t>
            </a:r>
            <a:r>
              <a:rPr sz="1800" spc="-1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o</a:t>
            </a:r>
            <a:r>
              <a:rPr sz="180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d</a:t>
            </a:r>
            <a:r>
              <a:rPr sz="1800" spc="-1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u</a:t>
            </a:r>
            <a:r>
              <a:rPr sz="180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cts</a:t>
            </a:r>
            <a:r>
              <a:rPr sz="1800" spc="15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lang="fr-BE" sz="1800" spc="1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or non-registered indications </a:t>
            </a:r>
            <a:r>
              <a:rPr sz="18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pr</a:t>
            </a:r>
            <a:r>
              <a:rPr sz="1800" spc="-1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o</a:t>
            </a:r>
            <a:r>
              <a:rPr sz="18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h</a:t>
            </a:r>
            <a:r>
              <a:rPr sz="1800" spc="-1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i</a:t>
            </a:r>
            <a:r>
              <a:rPr sz="18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b</a:t>
            </a:r>
            <a:r>
              <a:rPr sz="1800" spc="-1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i</a:t>
            </a:r>
            <a:r>
              <a:rPr sz="180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ted</a:t>
            </a:r>
            <a:endParaRPr sz="1800">
              <a:latin typeface="Century Gothic" panose="020B0502020202020204" pitchFamily="34" charset="0"/>
              <a:cs typeface="Arial"/>
            </a:endParaRPr>
          </a:p>
          <a:p>
            <a:pPr marL="452438" indent="-439738">
              <a:lnSpc>
                <a:spcPct val="100000"/>
              </a:lnSpc>
              <a:spcBef>
                <a:spcPts val="1190"/>
              </a:spcBef>
              <a:buClr>
                <a:srgbClr val="01685A"/>
              </a:buClr>
              <a:tabLst>
                <a:tab pos="467995" algn="l"/>
              </a:tabLst>
            </a:pPr>
            <a:r>
              <a:rPr sz="2000" dirty="0">
                <a:solidFill>
                  <a:srgbClr val="01685A"/>
                </a:solidFill>
                <a:latin typeface="Century Gothic" panose="020B0502020202020204" pitchFamily="34" charset="0"/>
                <a:cs typeface="Arial"/>
              </a:rPr>
              <a:t>x</a:t>
            </a:r>
            <a:r>
              <a:rPr sz="2000" dirty="0">
                <a:solidFill>
                  <a:srgbClr val="7D9152"/>
                </a:solidFill>
                <a:latin typeface="Century Gothic" panose="020B0502020202020204" pitchFamily="34" charset="0"/>
                <a:cs typeface="Arial"/>
              </a:rPr>
              <a:t>	</a:t>
            </a:r>
            <a:r>
              <a:rPr sz="2000" b="1" dirty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No </a:t>
            </a:r>
            <a:r>
              <a:rPr sz="2400" b="1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ad</a:t>
            </a:r>
            <a:r>
              <a:rPr sz="2400" b="1" spc="-25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v</a:t>
            </a:r>
            <a:r>
              <a:rPr sz="2400" b="1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ertis</a:t>
            </a:r>
            <a:r>
              <a:rPr sz="2400" b="1" spc="-1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i</a:t>
            </a:r>
            <a:r>
              <a:rPr sz="2400" b="1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ng</a:t>
            </a:r>
            <a:r>
              <a:rPr sz="2000" b="1" spc="-2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lang="fr-BE" sz="2000" b="1" spc="-20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to general public </a:t>
            </a:r>
            <a:r>
              <a:rPr sz="20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of</a:t>
            </a:r>
            <a:r>
              <a:rPr sz="2000" b="1" spc="-15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lang="fr-BE" sz="2000" b="1" smtClean="0">
                <a:solidFill>
                  <a:srgbClr val="0A4054"/>
                </a:solidFill>
                <a:latin typeface="Century Gothic" panose="020B0502020202020204" pitchFamily="34" charset="0"/>
                <a:cs typeface="Arial"/>
              </a:rPr>
              <a:t>prescription-only medicines</a:t>
            </a:r>
            <a:endParaRPr sz="2000">
              <a:latin typeface="Century Gothic" panose="020B0502020202020204" pitchFamily="34" charset="0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8256931" y="6477000"/>
            <a:ext cx="49204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latin typeface="Century Gothic" panose="020B0502020202020204" pitchFamily="34" charset="0"/>
              </a:rPr>
              <a:t>9</a:t>
            </a:fld>
            <a:endParaRPr dirty="0">
              <a:latin typeface="Century Gothic" panose="020B0502020202020204" pitchFamily="34" charset="0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3446526" y="731887"/>
            <a:ext cx="2573274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10"/>
              </a:lnSpc>
            </a:pPr>
            <a:r>
              <a:rPr sz="2400" b="1" dirty="0">
                <a:solidFill>
                  <a:schemeClr val="accent6"/>
                </a:solidFill>
                <a:latin typeface="Century Gothic" panose="020B0502020202020204" pitchFamily="34" charset="0"/>
                <a:cs typeface="Arial"/>
              </a:rPr>
              <a:t>Web</a:t>
            </a:r>
            <a:r>
              <a:rPr sz="2400" b="1" spc="-15" dirty="0">
                <a:solidFill>
                  <a:schemeClr val="accent6"/>
                </a:solidFill>
                <a:latin typeface="Century Gothic" panose="020B0502020202020204" pitchFamily="34" charset="0"/>
                <a:cs typeface="Arial"/>
              </a:rPr>
              <a:t>s</a:t>
            </a:r>
            <a:r>
              <a:rPr sz="2400" b="1" dirty="0">
                <a:solidFill>
                  <a:schemeClr val="accent6"/>
                </a:solidFill>
                <a:latin typeface="Century Gothic" panose="020B0502020202020204" pitchFamily="34" charset="0"/>
                <a:cs typeface="Arial"/>
              </a:rPr>
              <a:t>ite</a:t>
            </a:r>
            <a:r>
              <a:rPr sz="2400" b="1" spc="-25" dirty="0">
                <a:solidFill>
                  <a:schemeClr val="accent6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400" b="1" dirty="0">
                <a:solidFill>
                  <a:schemeClr val="accent6"/>
                </a:solidFill>
                <a:latin typeface="Century Gothic" panose="020B0502020202020204" pitchFamily="34" charset="0"/>
                <a:cs typeface="Arial"/>
              </a:rPr>
              <a:t>cont</a:t>
            </a:r>
            <a:r>
              <a:rPr sz="2400" b="1" spc="-15" dirty="0">
                <a:solidFill>
                  <a:schemeClr val="accent6"/>
                </a:solidFill>
                <a:latin typeface="Century Gothic" panose="020B0502020202020204" pitchFamily="34" charset="0"/>
                <a:cs typeface="Arial"/>
              </a:rPr>
              <a:t>e</a:t>
            </a:r>
            <a:r>
              <a:rPr sz="2400" b="1" dirty="0">
                <a:solidFill>
                  <a:schemeClr val="accent6"/>
                </a:solidFill>
                <a:latin typeface="Century Gothic" panose="020B0502020202020204" pitchFamily="34" charset="0"/>
                <a:cs typeface="Arial"/>
              </a:rPr>
              <a:t>nt</a:t>
            </a:r>
            <a:endParaRPr sz="2400">
              <a:solidFill>
                <a:schemeClr val="accent6"/>
              </a:solidFill>
              <a:latin typeface="Century Gothic" panose="020B0502020202020204" pitchFamily="34" charset="0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146</TotalTime>
  <Words>430</Words>
  <Application>Microsoft Office PowerPoint</Application>
  <PresentationFormat>On-screen Show (4:3)</PresentationFormat>
  <Paragraphs>164</Paragraphs>
  <Slides>18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Key Decision Factors</vt:lpstr>
      <vt:lpstr>PowerPoint Presentation</vt:lpstr>
      <vt:lpstr>PowerPoint Presentation</vt:lpstr>
      <vt:lpstr>Jurisdiction</vt:lpstr>
      <vt:lpstr>Website requirements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Key issues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Alan Bijok</dc:creator>
  <cp:lastModifiedBy>VBB</cp:lastModifiedBy>
  <cp:revision>53</cp:revision>
  <cp:lastPrinted>2017-05-15T14:16:53Z</cp:lastPrinted>
  <dcterms:created xsi:type="dcterms:W3CDTF">2017-05-05T11:27:53Z</dcterms:created>
  <dcterms:modified xsi:type="dcterms:W3CDTF">2017-05-18T12:59:20Z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2016-04-28T00:00:00Z</vt:filetime>
  </property>
  <property fmtid="{D5CDD505-2E9C-101B-9397-08002B2CF9AE}" pid="3" name="LastSaved">
    <vt:filetime>2017-05-05T00:00:00Z</vt:filetime>
  </property>
</Properties>
</file>