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43" r:id="rId2"/>
    <p:sldId id="374" r:id="rId3"/>
    <p:sldId id="357" r:id="rId4"/>
    <p:sldId id="389" r:id="rId5"/>
    <p:sldId id="390" r:id="rId6"/>
    <p:sldId id="407" r:id="rId7"/>
    <p:sldId id="388" r:id="rId8"/>
    <p:sldId id="399" r:id="rId9"/>
    <p:sldId id="398" r:id="rId10"/>
    <p:sldId id="381" r:id="rId11"/>
    <p:sldId id="391" r:id="rId12"/>
    <p:sldId id="392" r:id="rId13"/>
    <p:sldId id="393" r:id="rId14"/>
    <p:sldId id="400" r:id="rId15"/>
    <p:sldId id="386" r:id="rId16"/>
    <p:sldId id="387" r:id="rId17"/>
    <p:sldId id="401" r:id="rId18"/>
    <p:sldId id="402" r:id="rId19"/>
    <p:sldId id="403" r:id="rId20"/>
    <p:sldId id="384" r:id="rId21"/>
    <p:sldId id="405" r:id="rId22"/>
    <p:sldId id="406" r:id="rId23"/>
    <p:sldId id="409" r:id="rId24"/>
    <p:sldId id="408" r:id="rId25"/>
  </p:sldIdLst>
  <p:sldSz cx="9144000" cy="6858000" type="screen4x3"/>
  <p:notesSz cx="6858000"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4A1F7CE-04E0-459E-8469-D54509F91FA4}">
          <p14:sldIdLst>
            <p14:sldId id="343"/>
            <p14:sldId id="374"/>
            <p14:sldId id="357"/>
            <p14:sldId id="389"/>
            <p14:sldId id="390"/>
            <p14:sldId id="407"/>
            <p14:sldId id="388"/>
            <p14:sldId id="399"/>
            <p14:sldId id="398"/>
            <p14:sldId id="381"/>
            <p14:sldId id="391"/>
            <p14:sldId id="392"/>
            <p14:sldId id="393"/>
            <p14:sldId id="400"/>
            <p14:sldId id="386"/>
            <p14:sldId id="387"/>
            <p14:sldId id="401"/>
            <p14:sldId id="402"/>
            <p14:sldId id="403"/>
            <p14:sldId id="384"/>
            <p14:sldId id="405"/>
            <p14:sldId id="406"/>
            <p14:sldId id="409"/>
            <p14:sldId id="4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BB" initials="VBB"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7D1"/>
    <a:srgbClr val="EFF3EA"/>
    <a:srgbClr val="C3D69B"/>
    <a:srgbClr val="006C51"/>
    <a:srgbClr val="000000"/>
    <a:srgbClr val="E6E6E6"/>
    <a:srgbClr val="7A1A3F"/>
    <a:srgbClr val="783E88"/>
    <a:srgbClr val="112F65"/>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6" autoAdjust="0"/>
    <p:restoredTop sz="88267" autoAdjust="0"/>
  </p:normalViewPr>
  <p:slideViewPr>
    <p:cSldViewPr>
      <p:cViewPr varScale="1">
        <p:scale>
          <a:sx n="98" d="100"/>
          <a:sy n="98" d="100"/>
        </p:scale>
        <p:origin x="188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6B81F-0905-4908-B222-95948E3706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F3FC688E-DCBC-41B7-AD69-705340A23C19}">
      <dgm:prSet/>
      <dgm:spPr>
        <a:solidFill>
          <a:srgbClr val="DEE7D1"/>
        </a:solidFill>
      </dgm:spPr>
      <dgm:t>
        <a:bodyPr/>
        <a:lstStyle/>
        <a:p>
          <a:r>
            <a:rPr lang="en-GB" baseline="0" dirty="0">
              <a:solidFill>
                <a:schemeClr val="tx1"/>
              </a:solidFill>
              <a:latin typeface="Helvetica" panose="020B0604020202020204" pitchFamily="34" charset="0"/>
              <a:cs typeface="Helvetica" panose="020B0604020202020204" pitchFamily="34" charset="0"/>
            </a:rPr>
            <a:t>VBER reform status / overview</a:t>
          </a:r>
          <a:endParaRPr lang="nl-BE" baseline="0" dirty="0">
            <a:solidFill>
              <a:schemeClr val="tx1"/>
            </a:solidFill>
            <a:latin typeface="Helvetica" panose="020B0604020202020204" pitchFamily="34" charset="0"/>
            <a:cs typeface="Helvetica" panose="020B0604020202020204" pitchFamily="34" charset="0"/>
          </a:endParaRPr>
        </a:p>
      </dgm:t>
    </dgm:pt>
    <dgm:pt modelId="{1BF6F356-06A1-4D18-8D9C-6DF3B703544F}" type="parTrans" cxnId="{56DB9C92-4439-4E8E-98BF-356893957EDE}">
      <dgm:prSet/>
      <dgm:spPr/>
      <dgm:t>
        <a:bodyPr/>
        <a:lstStyle/>
        <a:p>
          <a:endParaRPr lang="nl-BE"/>
        </a:p>
      </dgm:t>
    </dgm:pt>
    <dgm:pt modelId="{506AE2CC-1CF6-41D9-8FB8-6FF8C5EC5BF6}" type="sibTrans" cxnId="{56DB9C92-4439-4E8E-98BF-356893957EDE}">
      <dgm:prSet/>
      <dgm:spPr/>
      <dgm:t>
        <a:bodyPr/>
        <a:lstStyle/>
        <a:p>
          <a:endParaRPr lang="nl-BE"/>
        </a:p>
      </dgm:t>
    </dgm:pt>
    <dgm:pt modelId="{06D785BE-5C0E-4242-8825-FE45253E5107}">
      <dgm:prSet/>
      <dgm:spPr>
        <a:solidFill>
          <a:srgbClr val="EFF3EA"/>
        </a:solidFill>
      </dgm:spPr>
      <dgm:t>
        <a:bodyPr/>
        <a:lstStyle/>
        <a:p>
          <a:r>
            <a:rPr lang="en-GB" baseline="0" dirty="0">
              <a:solidFill>
                <a:schemeClr val="tx1"/>
              </a:solidFill>
              <a:latin typeface="Helvetica" panose="020B0604020202020204" pitchFamily="34" charset="0"/>
              <a:cs typeface="Helvetica" panose="020B0604020202020204" pitchFamily="34" charset="0"/>
            </a:rPr>
            <a:t>Online sales restrictions</a:t>
          </a:r>
          <a:endParaRPr lang="nl-BE" baseline="0" dirty="0">
            <a:solidFill>
              <a:schemeClr val="tx1"/>
            </a:solidFill>
            <a:latin typeface="Helvetica" panose="020B0604020202020204" pitchFamily="34" charset="0"/>
            <a:cs typeface="Helvetica" panose="020B0604020202020204" pitchFamily="34" charset="0"/>
          </a:endParaRPr>
        </a:p>
      </dgm:t>
    </dgm:pt>
    <dgm:pt modelId="{B551B574-7D9A-485E-958C-46E6C129FAD5}" type="parTrans" cxnId="{7496D9A1-C19A-4E83-8980-4EF868C56A0A}">
      <dgm:prSet/>
      <dgm:spPr/>
      <dgm:t>
        <a:bodyPr/>
        <a:lstStyle/>
        <a:p>
          <a:endParaRPr lang="nl-BE"/>
        </a:p>
      </dgm:t>
    </dgm:pt>
    <dgm:pt modelId="{1ABF76C6-85F2-4A09-B7B5-C8FAD6C09C96}" type="sibTrans" cxnId="{7496D9A1-C19A-4E83-8980-4EF868C56A0A}">
      <dgm:prSet/>
      <dgm:spPr/>
      <dgm:t>
        <a:bodyPr/>
        <a:lstStyle/>
        <a:p>
          <a:endParaRPr lang="nl-BE"/>
        </a:p>
      </dgm:t>
    </dgm:pt>
    <dgm:pt modelId="{32938D99-AC37-40FC-B99E-C7AD703FDA3E}">
      <dgm:prSet/>
      <dgm:spPr>
        <a:solidFill>
          <a:srgbClr val="DEE7D1"/>
        </a:solidFill>
      </dgm:spPr>
      <dgm:t>
        <a:bodyPr/>
        <a:lstStyle/>
        <a:p>
          <a:r>
            <a:rPr lang="en-GB" baseline="0" dirty="0">
              <a:solidFill>
                <a:schemeClr val="tx1"/>
              </a:solidFill>
              <a:latin typeface="Helvetica" panose="020B0604020202020204" pitchFamily="34" charset="0"/>
              <a:cs typeface="Helvetica" panose="020B0604020202020204" pitchFamily="34" charset="0"/>
            </a:rPr>
            <a:t>Platform restrictions</a:t>
          </a:r>
          <a:endParaRPr lang="nl-BE" baseline="0" dirty="0">
            <a:solidFill>
              <a:schemeClr val="tx1"/>
            </a:solidFill>
            <a:latin typeface="Helvetica" panose="020B0604020202020204" pitchFamily="34" charset="0"/>
            <a:cs typeface="Helvetica" panose="020B0604020202020204" pitchFamily="34" charset="0"/>
          </a:endParaRPr>
        </a:p>
      </dgm:t>
    </dgm:pt>
    <dgm:pt modelId="{D1BD946C-54FE-44D9-A774-D6764C548CB6}" type="parTrans" cxnId="{31D286A6-B61E-46DC-BC8D-57387709CF3E}">
      <dgm:prSet/>
      <dgm:spPr/>
      <dgm:t>
        <a:bodyPr/>
        <a:lstStyle/>
        <a:p>
          <a:endParaRPr lang="nl-BE"/>
        </a:p>
      </dgm:t>
    </dgm:pt>
    <dgm:pt modelId="{E353A59B-D19C-4059-B894-CE58D2011A3A}" type="sibTrans" cxnId="{31D286A6-B61E-46DC-BC8D-57387709CF3E}">
      <dgm:prSet/>
      <dgm:spPr/>
      <dgm:t>
        <a:bodyPr/>
        <a:lstStyle/>
        <a:p>
          <a:endParaRPr lang="nl-BE"/>
        </a:p>
      </dgm:t>
    </dgm:pt>
    <dgm:pt modelId="{5CDBA694-D018-43DA-B13C-2DEF9B798CF7}">
      <dgm:prSet/>
      <dgm:spPr/>
      <dgm:t>
        <a:bodyPr/>
        <a:lstStyle/>
        <a:p>
          <a:pPr>
            <a:buFont typeface="Arial" panose="020B0604020202020204" pitchFamily="34" charset="0"/>
            <a:buChar char="•"/>
            <a:tabLst>
              <a:tab pos="358775" algn="l"/>
            </a:tabLst>
          </a:pPr>
          <a:r>
            <a:rPr lang="en-GB" dirty="0">
              <a:latin typeface="Helvetica" panose="020B0604020202020204" pitchFamily="34" charset="0"/>
              <a:cs typeface="Helvetica" panose="020B0604020202020204" pitchFamily="34" charset="0"/>
            </a:rPr>
            <a:t>	Apple/Amazon AGCM decision</a:t>
          </a:r>
          <a:endParaRPr lang="nl-BE" dirty="0">
            <a:latin typeface="Helvetica" panose="020B0604020202020204" pitchFamily="34" charset="0"/>
            <a:cs typeface="Helvetica" panose="020B0604020202020204" pitchFamily="34" charset="0"/>
          </a:endParaRPr>
        </a:p>
      </dgm:t>
    </dgm:pt>
    <dgm:pt modelId="{BAE5775E-D300-46F3-A095-07B661312B06}" type="parTrans" cxnId="{3803DE33-78D6-4864-A98F-926F5FDEE68E}">
      <dgm:prSet/>
      <dgm:spPr/>
      <dgm:t>
        <a:bodyPr/>
        <a:lstStyle/>
        <a:p>
          <a:endParaRPr lang="nl-BE"/>
        </a:p>
      </dgm:t>
    </dgm:pt>
    <dgm:pt modelId="{E5E8F5BD-EA6D-43B8-B193-E9E83B5375F6}" type="sibTrans" cxnId="{3803DE33-78D6-4864-A98F-926F5FDEE68E}">
      <dgm:prSet/>
      <dgm:spPr/>
      <dgm:t>
        <a:bodyPr/>
        <a:lstStyle/>
        <a:p>
          <a:endParaRPr lang="nl-BE"/>
        </a:p>
      </dgm:t>
    </dgm:pt>
    <dgm:pt modelId="{A6C97550-BB01-4D65-958F-FEC6DCB2ECF0}">
      <dgm:prSet/>
      <dgm:spPr>
        <a:solidFill>
          <a:srgbClr val="EFF3EA"/>
        </a:solidFill>
      </dgm:spPr>
      <dgm:t>
        <a:bodyPr/>
        <a:lstStyle/>
        <a:p>
          <a:r>
            <a:rPr lang="en-GB" baseline="0" dirty="0">
              <a:solidFill>
                <a:schemeClr val="tx1"/>
              </a:solidFill>
              <a:latin typeface="Helvetica" panose="020B0604020202020204" pitchFamily="34" charset="0"/>
              <a:cs typeface="Helvetica" panose="020B0604020202020204" pitchFamily="34" charset="0"/>
            </a:rPr>
            <a:t>Active sales restrictions</a:t>
          </a:r>
          <a:endParaRPr lang="nl-BE" baseline="0" dirty="0">
            <a:solidFill>
              <a:schemeClr val="tx1"/>
            </a:solidFill>
            <a:latin typeface="Helvetica" panose="020B0604020202020204" pitchFamily="34" charset="0"/>
            <a:cs typeface="Helvetica" panose="020B0604020202020204" pitchFamily="34" charset="0"/>
          </a:endParaRPr>
        </a:p>
      </dgm:t>
    </dgm:pt>
    <dgm:pt modelId="{C1A1FC86-28DB-4F40-A284-D71B1DA6C662}" type="parTrans" cxnId="{BC69002B-CD6F-4E31-AD05-07D245E4BAD6}">
      <dgm:prSet/>
      <dgm:spPr/>
      <dgm:t>
        <a:bodyPr/>
        <a:lstStyle/>
        <a:p>
          <a:endParaRPr lang="nl-BE"/>
        </a:p>
      </dgm:t>
    </dgm:pt>
    <dgm:pt modelId="{571068C3-1D23-43F0-AB76-74D29DB72A7F}" type="sibTrans" cxnId="{BC69002B-CD6F-4E31-AD05-07D245E4BAD6}">
      <dgm:prSet/>
      <dgm:spPr/>
      <dgm:t>
        <a:bodyPr/>
        <a:lstStyle/>
        <a:p>
          <a:endParaRPr lang="nl-BE"/>
        </a:p>
      </dgm:t>
    </dgm:pt>
    <dgm:pt modelId="{81DFDC06-4C13-4F7A-8535-8455C6394C31}">
      <dgm:prSet/>
      <dgm:spPr/>
      <dgm:t>
        <a:bodyPr/>
        <a:lstStyle/>
        <a:p>
          <a:pPr>
            <a:buFont typeface="Arial" panose="020B0604020202020204" pitchFamily="34" charset="0"/>
            <a:buChar char="•"/>
            <a:tabLst>
              <a:tab pos="358775" algn="l"/>
            </a:tabLst>
          </a:pPr>
          <a:r>
            <a:rPr lang="en-GB" dirty="0">
              <a:latin typeface="Helvetica" panose="020B0604020202020204" pitchFamily="34" charset="0"/>
              <a:cs typeface="Helvetica" panose="020B0604020202020204" pitchFamily="34" charset="0"/>
            </a:rPr>
            <a:t>	VISMA ECJ preliminary ruling</a:t>
          </a:r>
          <a:endParaRPr lang="nl-BE" dirty="0">
            <a:latin typeface="Helvetica" panose="020B0604020202020204" pitchFamily="34" charset="0"/>
            <a:cs typeface="Helvetica" panose="020B0604020202020204" pitchFamily="34" charset="0"/>
          </a:endParaRPr>
        </a:p>
      </dgm:t>
    </dgm:pt>
    <dgm:pt modelId="{5124F27A-2C07-4A08-83FB-5921C5FC07F0}" type="parTrans" cxnId="{6027400C-25DA-4DFB-9639-DAC7C538D84F}">
      <dgm:prSet/>
      <dgm:spPr/>
      <dgm:t>
        <a:bodyPr/>
        <a:lstStyle/>
        <a:p>
          <a:endParaRPr lang="nl-BE"/>
        </a:p>
      </dgm:t>
    </dgm:pt>
    <dgm:pt modelId="{DC0793C3-9BBD-412A-B842-D98F6541B874}" type="sibTrans" cxnId="{6027400C-25DA-4DFB-9639-DAC7C538D84F}">
      <dgm:prSet/>
      <dgm:spPr/>
      <dgm:t>
        <a:bodyPr/>
        <a:lstStyle/>
        <a:p>
          <a:endParaRPr lang="nl-BE"/>
        </a:p>
      </dgm:t>
    </dgm:pt>
    <dgm:pt modelId="{DE5CECB2-F06F-4A2B-B518-D0D9203A466C}">
      <dgm:prSet/>
      <dgm:spPr>
        <a:solidFill>
          <a:srgbClr val="DEE7D1"/>
        </a:solidFill>
      </dgm:spPr>
      <dgm:t>
        <a:bodyPr/>
        <a:lstStyle/>
        <a:p>
          <a:r>
            <a:rPr lang="en-GB" baseline="0" dirty="0">
              <a:solidFill>
                <a:schemeClr val="tx1"/>
              </a:solidFill>
              <a:latin typeface="Helvetica" panose="020B0604020202020204" pitchFamily="34" charset="0"/>
              <a:cs typeface="Helvetica" panose="020B0604020202020204" pitchFamily="34" charset="0"/>
            </a:rPr>
            <a:t>Dual distribution</a:t>
          </a:r>
          <a:endParaRPr lang="nl-BE" baseline="0" dirty="0">
            <a:solidFill>
              <a:schemeClr val="tx1"/>
            </a:solidFill>
            <a:latin typeface="Helvetica" panose="020B0604020202020204" pitchFamily="34" charset="0"/>
            <a:cs typeface="Helvetica" panose="020B0604020202020204" pitchFamily="34" charset="0"/>
          </a:endParaRPr>
        </a:p>
      </dgm:t>
    </dgm:pt>
    <dgm:pt modelId="{1638F2A3-C6D8-4CA8-92EE-F40F6AAE0ED1}" type="parTrans" cxnId="{0727BD1E-E6FB-48EA-9DCE-5DE3F9C43027}">
      <dgm:prSet/>
      <dgm:spPr/>
      <dgm:t>
        <a:bodyPr/>
        <a:lstStyle/>
        <a:p>
          <a:endParaRPr lang="nl-BE"/>
        </a:p>
      </dgm:t>
    </dgm:pt>
    <dgm:pt modelId="{3487AEB2-6208-4350-BAA8-1F6EAC8C7D77}" type="sibTrans" cxnId="{0727BD1E-E6FB-48EA-9DCE-5DE3F9C43027}">
      <dgm:prSet/>
      <dgm:spPr/>
      <dgm:t>
        <a:bodyPr/>
        <a:lstStyle/>
        <a:p>
          <a:endParaRPr lang="nl-BE"/>
        </a:p>
      </dgm:t>
    </dgm:pt>
    <dgm:pt modelId="{BBD98A79-1614-40E7-9DF6-A159952F68E7}">
      <dgm:prSet/>
      <dgm:spPr>
        <a:solidFill>
          <a:srgbClr val="EFF3EA"/>
        </a:solidFill>
      </dgm:spPr>
      <dgm:t>
        <a:bodyPr/>
        <a:lstStyle/>
        <a:p>
          <a:r>
            <a:rPr lang="en-GB" baseline="0" dirty="0">
              <a:solidFill>
                <a:schemeClr val="tx1"/>
              </a:solidFill>
              <a:latin typeface="Helvetica" panose="020B0604020202020204" pitchFamily="34" charset="0"/>
              <a:cs typeface="Helvetica" panose="020B0604020202020204" pitchFamily="34" charset="0"/>
            </a:rPr>
            <a:t>RPM</a:t>
          </a:r>
          <a:endParaRPr lang="nl-BE" baseline="0" dirty="0">
            <a:solidFill>
              <a:schemeClr val="tx1"/>
            </a:solidFill>
            <a:latin typeface="Helvetica" panose="020B0604020202020204" pitchFamily="34" charset="0"/>
            <a:cs typeface="Helvetica" panose="020B0604020202020204" pitchFamily="34" charset="0"/>
          </a:endParaRPr>
        </a:p>
      </dgm:t>
    </dgm:pt>
    <dgm:pt modelId="{5AC1BB7F-32C8-4656-B9E1-1B6DA48F5DED}" type="parTrans" cxnId="{28488C68-F528-406A-BDB1-025F12BE52DE}">
      <dgm:prSet/>
      <dgm:spPr/>
      <dgm:t>
        <a:bodyPr/>
        <a:lstStyle/>
        <a:p>
          <a:endParaRPr lang="nl-BE"/>
        </a:p>
      </dgm:t>
    </dgm:pt>
    <dgm:pt modelId="{19FB917D-FA95-435C-BE3E-AD301BC18EC6}" type="sibTrans" cxnId="{28488C68-F528-406A-BDB1-025F12BE52DE}">
      <dgm:prSet/>
      <dgm:spPr/>
      <dgm:t>
        <a:bodyPr/>
        <a:lstStyle/>
        <a:p>
          <a:endParaRPr lang="nl-BE"/>
        </a:p>
      </dgm:t>
    </dgm:pt>
    <dgm:pt modelId="{A83E7704-BBFC-471B-9CD2-E40B9C99A03B}">
      <dgm:prSet/>
      <dgm:spPr/>
      <dgm:t>
        <a:bodyPr/>
        <a:lstStyle/>
        <a:p>
          <a:pPr>
            <a:buFont typeface="Arial" panose="020B0604020202020204" pitchFamily="34" charset="0"/>
            <a:buChar char="•"/>
            <a:tabLst>
              <a:tab pos="358775" algn="l"/>
            </a:tabLst>
          </a:pPr>
          <a:r>
            <a:rPr lang="en-GB" dirty="0">
              <a:latin typeface="Helvetica" panose="020B0604020202020204" pitchFamily="34" charset="0"/>
              <a:cs typeface="Helvetica" panose="020B0604020202020204" pitchFamily="34" charset="0"/>
            </a:rPr>
            <a:t>	National cases</a:t>
          </a:r>
          <a:endParaRPr lang="nl-BE" dirty="0">
            <a:latin typeface="Helvetica" panose="020B0604020202020204" pitchFamily="34" charset="0"/>
            <a:cs typeface="Helvetica" panose="020B0604020202020204" pitchFamily="34" charset="0"/>
          </a:endParaRPr>
        </a:p>
      </dgm:t>
    </dgm:pt>
    <dgm:pt modelId="{646EA972-4E7A-4993-B81D-289E3107294A}" type="parTrans" cxnId="{2C00DEDC-E12C-4FDE-A940-C3CD2AA07571}">
      <dgm:prSet/>
      <dgm:spPr/>
      <dgm:t>
        <a:bodyPr/>
        <a:lstStyle/>
        <a:p>
          <a:endParaRPr lang="nl-BE"/>
        </a:p>
      </dgm:t>
    </dgm:pt>
    <dgm:pt modelId="{E57AEB45-FB9F-4473-AC70-9A8D01A1F4E9}" type="sibTrans" cxnId="{2C00DEDC-E12C-4FDE-A940-C3CD2AA07571}">
      <dgm:prSet/>
      <dgm:spPr/>
      <dgm:t>
        <a:bodyPr/>
        <a:lstStyle/>
        <a:p>
          <a:endParaRPr lang="nl-BE"/>
        </a:p>
      </dgm:t>
    </dgm:pt>
    <dgm:pt modelId="{3B49B8B4-3F61-45A5-BC51-3AA6D8CB604B}">
      <dgm:prSet/>
      <dgm:spPr>
        <a:solidFill>
          <a:srgbClr val="DEE7D1"/>
        </a:solidFill>
      </dgm:spPr>
      <dgm:t>
        <a:bodyPr/>
        <a:lstStyle/>
        <a:p>
          <a:r>
            <a:rPr lang="en-GB" baseline="0" dirty="0">
              <a:solidFill>
                <a:schemeClr val="tx1"/>
              </a:solidFill>
              <a:latin typeface="Helvetica" panose="020B0604020202020204" pitchFamily="34" charset="0"/>
              <a:cs typeface="Helvetica" panose="020B0604020202020204" pitchFamily="34" charset="0"/>
            </a:rPr>
            <a:t>Agency</a:t>
          </a:r>
          <a:endParaRPr lang="nl-BE" baseline="0" dirty="0">
            <a:solidFill>
              <a:schemeClr val="tx1"/>
            </a:solidFill>
            <a:latin typeface="Helvetica" panose="020B0604020202020204" pitchFamily="34" charset="0"/>
            <a:cs typeface="Helvetica" panose="020B0604020202020204" pitchFamily="34" charset="0"/>
          </a:endParaRPr>
        </a:p>
      </dgm:t>
    </dgm:pt>
    <dgm:pt modelId="{76B50AF6-205E-4505-B3ED-EC9F132E8C57}" type="parTrans" cxnId="{2A1D1609-9D35-43F3-A9FC-2E8237CB43EA}">
      <dgm:prSet/>
      <dgm:spPr/>
      <dgm:t>
        <a:bodyPr/>
        <a:lstStyle/>
        <a:p>
          <a:endParaRPr lang="nl-BE"/>
        </a:p>
      </dgm:t>
    </dgm:pt>
    <dgm:pt modelId="{C6BC61B8-F070-4D70-8615-DA8E867BE633}" type="sibTrans" cxnId="{2A1D1609-9D35-43F3-A9FC-2E8237CB43EA}">
      <dgm:prSet/>
      <dgm:spPr/>
      <dgm:t>
        <a:bodyPr/>
        <a:lstStyle/>
        <a:p>
          <a:endParaRPr lang="nl-BE"/>
        </a:p>
      </dgm:t>
    </dgm:pt>
    <dgm:pt modelId="{BA03FA30-ABFE-47F7-8148-90C1B0476548}">
      <dgm:prSet/>
      <dgm:spPr>
        <a:solidFill>
          <a:srgbClr val="EFF3EA"/>
        </a:solidFill>
      </dgm:spPr>
      <dgm:t>
        <a:bodyPr/>
        <a:lstStyle/>
        <a:p>
          <a:r>
            <a:rPr lang="en-GB" baseline="0" dirty="0">
              <a:solidFill>
                <a:schemeClr val="tx1"/>
              </a:solidFill>
              <a:latin typeface="Helvetica" panose="020B0604020202020204" pitchFamily="34" charset="0"/>
              <a:cs typeface="Helvetica" panose="020B0604020202020204" pitchFamily="34" charset="0"/>
            </a:rPr>
            <a:t>MFNs</a:t>
          </a:r>
          <a:endParaRPr lang="nl-BE" baseline="0" dirty="0">
            <a:solidFill>
              <a:schemeClr val="tx1"/>
            </a:solidFill>
            <a:latin typeface="Helvetica" panose="020B0604020202020204" pitchFamily="34" charset="0"/>
            <a:cs typeface="Helvetica" panose="020B0604020202020204" pitchFamily="34" charset="0"/>
          </a:endParaRPr>
        </a:p>
      </dgm:t>
    </dgm:pt>
    <dgm:pt modelId="{E92318BF-943B-48C4-BBA6-DA4A77FD9674}" type="parTrans" cxnId="{CF2193CD-11CB-469F-9E62-643B980B6A08}">
      <dgm:prSet/>
      <dgm:spPr/>
      <dgm:t>
        <a:bodyPr/>
        <a:lstStyle/>
        <a:p>
          <a:endParaRPr lang="nl-BE"/>
        </a:p>
      </dgm:t>
    </dgm:pt>
    <dgm:pt modelId="{43A35FC7-87C2-4B2F-8785-56A54F9893AD}" type="sibTrans" cxnId="{CF2193CD-11CB-469F-9E62-643B980B6A08}">
      <dgm:prSet/>
      <dgm:spPr/>
      <dgm:t>
        <a:bodyPr/>
        <a:lstStyle/>
        <a:p>
          <a:endParaRPr lang="nl-BE"/>
        </a:p>
      </dgm:t>
    </dgm:pt>
    <dgm:pt modelId="{C555EFBB-6CDF-4BAF-92E8-686B9D522ACE}">
      <dgm:prSet/>
      <dgm:spPr>
        <a:solidFill>
          <a:srgbClr val="DEE7D1"/>
        </a:solidFill>
      </dgm:spPr>
      <dgm:t>
        <a:bodyPr/>
        <a:lstStyle/>
        <a:p>
          <a:r>
            <a:rPr lang="nl-BE" baseline="0" dirty="0">
              <a:solidFill>
                <a:schemeClr val="tx1"/>
              </a:solidFill>
              <a:latin typeface="Helvetica" panose="020B0604020202020204" pitchFamily="34" charset="0"/>
              <a:cs typeface="Helvetica" panose="020B0604020202020204" pitchFamily="34" charset="0"/>
            </a:rPr>
            <a:t>Parallel review in the UK</a:t>
          </a:r>
        </a:p>
      </dgm:t>
    </dgm:pt>
    <dgm:pt modelId="{328D5B1A-7842-4C7C-8529-B0A9682A54D4}" type="parTrans" cxnId="{AF685BB6-EEB3-4905-9176-6D609C6391F7}">
      <dgm:prSet/>
      <dgm:spPr/>
      <dgm:t>
        <a:bodyPr/>
        <a:lstStyle/>
        <a:p>
          <a:endParaRPr lang="nl-BE"/>
        </a:p>
      </dgm:t>
    </dgm:pt>
    <dgm:pt modelId="{A776393E-07E1-422A-848D-60C6AE274C1A}" type="sibTrans" cxnId="{AF685BB6-EEB3-4905-9176-6D609C6391F7}">
      <dgm:prSet/>
      <dgm:spPr/>
      <dgm:t>
        <a:bodyPr/>
        <a:lstStyle/>
        <a:p>
          <a:endParaRPr lang="nl-BE"/>
        </a:p>
      </dgm:t>
    </dgm:pt>
    <dgm:pt modelId="{47FD57D7-45D0-4E0A-8367-F25E682A174E}" type="pres">
      <dgm:prSet presAssocID="{1DD6B81F-0905-4908-B222-95948E3706EF}" presName="linear" presStyleCnt="0">
        <dgm:presLayoutVars>
          <dgm:animLvl val="lvl"/>
          <dgm:resizeHandles val="exact"/>
        </dgm:presLayoutVars>
      </dgm:prSet>
      <dgm:spPr/>
    </dgm:pt>
    <dgm:pt modelId="{D999A2F2-11D4-4C8A-90CB-44575FA8301E}" type="pres">
      <dgm:prSet presAssocID="{F3FC688E-DCBC-41B7-AD69-705340A23C19}" presName="parentText" presStyleLbl="node1" presStyleIdx="0" presStyleCnt="9" custLinFactNeighborY="-34415">
        <dgm:presLayoutVars>
          <dgm:chMax val="0"/>
          <dgm:bulletEnabled val="1"/>
        </dgm:presLayoutVars>
      </dgm:prSet>
      <dgm:spPr/>
    </dgm:pt>
    <dgm:pt modelId="{40FB57B5-98D5-4C52-BAAB-7CD8CFF288BF}" type="pres">
      <dgm:prSet presAssocID="{506AE2CC-1CF6-41D9-8FB8-6FF8C5EC5BF6}" presName="spacer" presStyleCnt="0"/>
      <dgm:spPr/>
    </dgm:pt>
    <dgm:pt modelId="{3CF49B06-9025-4CE4-9735-1D4F914C9043}" type="pres">
      <dgm:prSet presAssocID="{06D785BE-5C0E-4242-8825-FE45253E5107}" presName="parentText" presStyleLbl="node1" presStyleIdx="1" presStyleCnt="9" custLinFactNeighborX="0" custLinFactNeighborY="-25760">
        <dgm:presLayoutVars>
          <dgm:chMax val="0"/>
          <dgm:bulletEnabled val="1"/>
        </dgm:presLayoutVars>
      </dgm:prSet>
      <dgm:spPr/>
    </dgm:pt>
    <dgm:pt modelId="{1B366C19-BAB5-4F3A-B632-FF4E1BB9DB92}" type="pres">
      <dgm:prSet presAssocID="{1ABF76C6-85F2-4A09-B7B5-C8FAD6C09C96}" presName="spacer" presStyleCnt="0"/>
      <dgm:spPr/>
    </dgm:pt>
    <dgm:pt modelId="{2443C68C-78D6-48AB-8523-C87AFA319CDF}" type="pres">
      <dgm:prSet presAssocID="{32938D99-AC37-40FC-B99E-C7AD703FDA3E}" presName="parentText" presStyleLbl="node1" presStyleIdx="2" presStyleCnt="9">
        <dgm:presLayoutVars>
          <dgm:chMax val="0"/>
          <dgm:bulletEnabled val="1"/>
        </dgm:presLayoutVars>
      </dgm:prSet>
      <dgm:spPr/>
    </dgm:pt>
    <dgm:pt modelId="{C82CDBE8-C317-4F8B-968F-2EA16B287353}" type="pres">
      <dgm:prSet presAssocID="{32938D99-AC37-40FC-B99E-C7AD703FDA3E}" presName="childText" presStyleLbl="revTx" presStyleIdx="0" presStyleCnt="3">
        <dgm:presLayoutVars>
          <dgm:bulletEnabled val="1"/>
        </dgm:presLayoutVars>
      </dgm:prSet>
      <dgm:spPr/>
    </dgm:pt>
    <dgm:pt modelId="{74B1D339-A7E1-462C-ABE8-5F983BA74E7C}" type="pres">
      <dgm:prSet presAssocID="{A6C97550-BB01-4D65-958F-FEC6DCB2ECF0}" presName="parentText" presStyleLbl="node1" presStyleIdx="3" presStyleCnt="9">
        <dgm:presLayoutVars>
          <dgm:chMax val="0"/>
          <dgm:bulletEnabled val="1"/>
        </dgm:presLayoutVars>
      </dgm:prSet>
      <dgm:spPr/>
    </dgm:pt>
    <dgm:pt modelId="{5A375643-3C09-46C5-87A9-B86097633CCC}" type="pres">
      <dgm:prSet presAssocID="{A6C97550-BB01-4D65-958F-FEC6DCB2ECF0}" presName="childText" presStyleLbl="revTx" presStyleIdx="1" presStyleCnt="3">
        <dgm:presLayoutVars>
          <dgm:bulletEnabled val="1"/>
        </dgm:presLayoutVars>
      </dgm:prSet>
      <dgm:spPr/>
    </dgm:pt>
    <dgm:pt modelId="{692A2C90-C6C1-4642-90DC-21083EC5C5EC}" type="pres">
      <dgm:prSet presAssocID="{DE5CECB2-F06F-4A2B-B518-D0D9203A466C}" presName="parentText" presStyleLbl="node1" presStyleIdx="4" presStyleCnt="9">
        <dgm:presLayoutVars>
          <dgm:chMax val="0"/>
          <dgm:bulletEnabled val="1"/>
        </dgm:presLayoutVars>
      </dgm:prSet>
      <dgm:spPr/>
    </dgm:pt>
    <dgm:pt modelId="{17572230-42D5-48EA-AE27-D13BBAE40685}" type="pres">
      <dgm:prSet presAssocID="{3487AEB2-6208-4350-BAA8-1F6EAC8C7D77}" presName="spacer" presStyleCnt="0"/>
      <dgm:spPr/>
    </dgm:pt>
    <dgm:pt modelId="{69AE505C-04AB-47DD-9C40-6D629B29D08D}" type="pres">
      <dgm:prSet presAssocID="{BBD98A79-1614-40E7-9DF6-A159952F68E7}" presName="parentText" presStyleLbl="node1" presStyleIdx="5" presStyleCnt="9">
        <dgm:presLayoutVars>
          <dgm:chMax val="0"/>
          <dgm:bulletEnabled val="1"/>
        </dgm:presLayoutVars>
      </dgm:prSet>
      <dgm:spPr/>
    </dgm:pt>
    <dgm:pt modelId="{B959216E-81BB-41DE-953F-56570CDD646A}" type="pres">
      <dgm:prSet presAssocID="{BBD98A79-1614-40E7-9DF6-A159952F68E7}" presName="childText" presStyleLbl="revTx" presStyleIdx="2" presStyleCnt="3">
        <dgm:presLayoutVars>
          <dgm:bulletEnabled val="1"/>
        </dgm:presLayoutVars>
      </dgm:prSet>
      <dgm:spPr/>
    </dgm:pt>
    <dgm:pt modelId="{918B77B9-B43C-4B82-8A7C-78D3EB25A94A}" type="pres">
      <dgm:prSet presAssocID="{3B49B8B4-3F61-45A5-BC51-3AA6D8CB604B}" presName="parentText" presStyleLbl="node1" presStyleIdx="6" presStyleCnt="9">
        <dgm:presLayoutVars>
          <dgm:chMax val="0"/>
          <dgm:bulletEnabled val="1"/>
        </dgm:presLayoutVars>
      </dgm:prSet>
      <dgm:spPr/>
    </dgm:pt>
    <dgm:pt modelId="{E549BA83-0C97-4254-854D-CFF11F03EB31}" type="pres">
      <dgm:prSet presAssocID="{C6BC61B8-F070-4D70-8615-DA8E867BE633}" presName="spacer" presStyleCnt="0"/>
      <dgm:spPr/>
    </dgm:pt>
    <dgm:pt modelId="{7A8CE364-0FCB-4730-BBED-F37E92C2B4CC}" type="pres">
      <dgm:prSet presAssocID="{BA03FA30-ABFE-47F7-8148-90C1B0476548}" presName="parentText" presStyleLbl="node1" presStyleIdx="7" presStyleCnt="9">
        <dgm:presLayoutVars>
          <dgm:chMax val="0"/>
          <dgm:bulletEnabled val="1"/>
        </dgm:presLayoutVars>
      </dgm:prSet>
      <dgm:spPr/>
    </dgm:pt>
    <dgm:pt modelId="{335DE95C-18D4-4210-8E83-5CBC716F5603}" type="pres">
      <dgm:prSet presAssocID="{43A35FC7-87C2-4B2F-8785-56A54F9893AD}" presName="spacer" presStyleCnt="0"/>
      <dgm:spPr/>
    </dgm:pt>
    <dgm:pt modelId="{86CC2ECD-D707-4E58-9B35-73E861F55029}" type="pres">
      <dgm:prSet presAssocID="{C555EFBB-6CDF-4BAF-92E8-686B9D522ACE}" presName="parentText" presStyleLbl="node1" presStyleIdx="8" presStyleCnt="9">
        <dgm:presLayoutVars>
          <dgm:chMax val="0"/>
          <dgm:bulletEnabled val="1"/>
        </dgm:presLayoutVars>
      </dgm:prSet>
      <dgm:spPr/>
    </dgm:pt>
  </dgm:ptLst>
  <dgm:cxnLst>
    <dgm:cxn modelId="{C0315C04-FD39-4D46-B5DC-67D48B9F8E3F}" type="presOf" srcId="{3B49B8B4-3F61-45A5-BC51-3AA6D8CB604B}" destId="{918B77B9-B43C-4B82-8A7C-78D3EB25A94A}" srcOrd="0" destOrd="0" presId="urn:microsoft.com/office/officeart/2005/8/layout/vList2"/>
    <dgm:cxn modelId="{2A1D1609-9D35-43F3-A9FC-2E8237CB43EA}" srcId="{1DD6B81F-0905-4908-B222-95948E3706EF}" destId="{3B49B8B4-3F61-45A5-BC51-3AA6D8CB604B}" srcOrd="6" destOrd="0" parTransId="{76B50AF6-205E-4505-B3ED-EC9F132E8C57}" sibTransId="{C6BC61B8-F070-4D70-8615-DA8E867BE633}"/>
    <dgm:cxn modelId="{6027400C-25DA-4DFB-9639-DAC7C538D84F}" srcId="{A6C97550-BB01-4D65-958F-FEC6DCB2ECF0}" destId="{81DFDC06-4C13-4F7A-8535-8455C6394C31}" srcOrd="0" destOrd="0" parTransId="{5124F27A-2C07-4A08-83FB-5921C5FC07F0}" sibTransId="{DC0793C3-9BBD-412A-B842-D98F6541B874}"/>
    <dgm:cxn modelId="{0727BD1E-E6FB-48EA-9DCE-5DE3F9C43027}" srcId="{1DD6B81F-0905-4908-B222-95948E3706EF}" destId="{DE5CECB2-F06F-4A2B-B518-D0D9203A466C}" srcOrd="4" destOrd="0" parTransId="{1638F2A3-C6D8-4CA8-92EE-F40F6AAE0ED1}" sibTransId="{3487AEB2-6208-4350-BAA8-1F6EAC8C7D77}"/>
    <dgm:cxn modelId="{BC69002B-CD6F-4E31-AD05-07D245E4BAD6}" srcId="{1DD6B81F-0905-4908-B222-95948E3706EF}" destId="{A6C97550-BB01-4D65-958F-FEC6DCB2ECF0}" srcOrd="3" destOrd="0" parTransId="{C1A1FC86-28DB-4F40-A284-D71B1DA6C662}" sibTransId="{571068C3-1D23-43F0-AB76-74D29DB72A7F}"/>
    <dgm:cxn modelId="{3803DE33-78D6-4864-A98F-926F5FDEE68E}" srcId="{32938D99-AC37-40FC-B99E-C7AD703FDA3E}" destId="{5CDBA694-D018-43DA-B13C-2DEF9B798CF7}" srcOrd="0" destOrd="0" parTransId="{BAE5775E-D300-46F3-A095-07B661312B06}" sibTransId="{E5E8F5BD-EA6D-43B8-B193-E9E83B5375F6}"/>
    <dgm:cxn modelId="{374F2838-D82F-4C50-88EC-E511EA5BA3A1}" type="presOf" srcId="{A6C97550-BB01-4D65-958F-FEC6DCB2ECF0}" destId="{74B1D339-A7E1-462C-ABE8-5F983BA74E7C}" srcOrd="0" destOrd="0" presId="urn:microsoft.com/office/officeart/2005/8/layout/vList2"/>
    <dgm:cxn modelId="{9BD07A38-B987-46C4-B5AC-D11C83D6E8C9}" type="presOf" srcId="{5CDBA694-D018-43DA-B13C-2DEF9B798CF7}" destId="{C82CDBE8-C317-4F8B-968F-2EA16B287353}" srcOrd="0" destOrd="0" presId="urn:microsoft.com/office/officeart/2005/8/layout/vList2"/>
    <dgm:cxn modelId="{28488C68-F528-406A-BDB1-025F12BE52DE}" srcId="{1DD6B81F-0905-4908-B222-95948E3706EF}" destId="{BBD98A79-1614-40E7-9DF6-A159952F68E7}" srcOrd="5" destOrd="0" parTransId="{5AC1BB7F-32C8-4656-B9E1-1B6DA48F5DED}" sibTransId="{19FB917D-FA95-435C-BE3E-AD301BC18EC6}"/>
    <dgm:cxn modelId="{A6EC7E57-F1E3-4B5F-B53E-EAAFB91CB1C1}" type="presOf" srcId="{C555EFBB-6CDF-4BAF-92E8-686B9D522ACE}" destId="{86CC2ECD-D707-4E58-9B35-73E861F55029}" srcOrd="0" destOrd="0" presId="urn:microsoft.com/office/officeart/2005/8/layout/vList2"/>
    <dgm:cxn modelId="{9ABFAF59-E5E2-4D6C-B488-A6DE37D42013}" type="presOf" srcId="{06D785BE-5C0E-4242-8825-FE45253E5107}" destId="{3CF49B06-9025-4CE4-9735-1D4F914C9043}" srcOrd="0" destOrd="0" presId="urn:microsoft.com/office/officeart/2005/8/layout/vList2"/>
    <dgm:cxn modelId="{78E9957F-9F7C-47F0-A5BA-2F22EC220B7C}" type="presOf" srcId="{BA03FA30-ABFE-47F7-8148-90C1B0476548}" destId="{7A8CE364-0FCB-4730-BBED-F37E92C2B4CC}" srcOrd="0" destOrd="0" presId="urn:microsoft.com/office/officeart/2005/8/layout/vList2"/>
    <dgm:cxn modelId="{6E4D5F85-628E-4F49-8244-B8F9246EDF4F}" type="presOf" srcId="{F3FC688E-DCBC-41B7-AD69-705340A23C19}" destId="{D999A2F2-11D4-4C8A-90CB-44575FA8301E}" srcOrd="0" destOrd="0" presId="urn:microsoft.com/office/officeart/2005/8/layout/vList2"/>
    <dgm:cxn modelId="{56DB9C92-4439-4E8E-98BF-356893957EDE}" srcId="{1DD6B81F-0905-4908-B222-95948E3706EF}" destId="{F3FC688E-DCBC-41B7-AD69-705340A23C19}" srcOrd="0" destOrd="0" parTransId="{1BF6F356-06A1-4D18-8D9C-6DF3B703544F}" sibTransId="{506AE2CC-1CF6-41D9-8FB8-6FF8C5EC5BF6}"/>
    <dgm:cxn modelId="{7496D9A1-C19A-4E83-8980-4EF868C56A0A}" srcId="{1DD6B81F-0905-4908-B222-95948E3706EF}" destId="{06D785BE-5C0E-4242-8825-FE45253E5107}" srcOrd="1" destOrd="0" parTransId="{B551B574-7D9A-485E-958C-46E6C129FAD5}" sibTransId="{1ABF76C6-85F2-4A09-B7B5-C8FAD6C09C96}"/>
    <dgm:cxn modelId="{31D286A6-B61E-46DC-BC8D-57387709CF3E}" srcId="{1DD6B81F-0905-4908-B222-95948E3706EF}" destId="{32938D99-AC37-40FC-B99E-C7AD703FDA3E}" srcOrd="2" destOrd="0" parTransId="{D1BD946C-54FE-44D9-A774-D6764C548CB6}" sibTransId="{E353A59B-D19C-4059-B894-CE58D2011A3A}"/>
    <dgm:cxn modelId="{C170A8A9-9CE5-446E-99B1-38C20F3A34FD}" type="presOf" srcId="{32938D99-AC37-40FC-B99E-C7AD703FDA3E}" destId="{2443C68C-78D6-48AB-8523-C87AFA319CDF}" srcOrd="0" destOrd="0" presId="urn:microsoft.com/office/officeart/2005/8/layout/vList2"/>
    <dgm:cxn modelId="{4BAA62AD-5EFC-4585-86D8-1A346B7F534E}" type="presOf" srcId="{81DFDC06-4C13-4F7A-8535-8455C6394C31}" destId="{5A375643-3C09-46C5-87A9-B86097633CCC}" srcOrd="0" destOrd="0" presId="urn:microsoft.com/office/officeart/2005/8/layout/vList2"/>
    <dgm:cxn modelId="{5274B1AF-A5E0-4CC7-9B3C-A63FFC0D880E}" type="presOf" srcId="{DE5CECB2-F06F-4A2B-B518-D0D9203A466C}" destId="{692A2C90-C6C1-4642-90DC-21083EC5C5EC}" srcOrd="0" destOrd="0" presId="urn:microsoft.com/office/officeart/2005/8/layout/vList2"/>
    <dgm:cxn modelId="{AF685BB6-EEB3-4905-9176-6D609C6391F7}" srcId="{1DD6B81F-0905-4908-B222-95948E3706EF}" destId="{C555EFBB-6CDF-4BAF-92E8-686B9D522ACE}" srcOrd="8" destOrd="0" parTransId="{328D5B1A-7842-4C7C-8529-B0A9682A54D4}" sibTransId="{A776393E-07E1-422A-848D-60C6AE274C1A}"/>
    <dgm:cxn modelId="{F7EF7ABB-FEC6-4DED-B138-23231D025121}" type="presOf" srcId="{1DD6B81F-0905-4908-B222-95948E3706EF}" destId="{47FD57D7-45D0-4E0A-8367-F25E682A174E}" srcOrd="0" destOrd="0" presId="urn:microsoft.com/office/officeart/2005/8/layout/vList2"/>
    <dgm:cxn modelId="{A97D9BBC-F725-4358-96DE-8D6036100F5C}" type="presOf" srcId="{A83E7704-BBFC-471B-9CD2-E40B9C99A03B}" destId="{B959216E-81BB-41DE-953F-56570CDD646A}" srcOrd="0" destOrd="0" presId="urn:microsoft.com/office/officeart/2005/8/layout/vList2"/>
    <dgm:cxn modelId="{CF2193CD-11CB-469F-9E62-643B980B6A08}" srcId="{1DD6B81F-0905-4908-B222-95948E3706EF}" destId="{BA03FA30-ABFE-47F7-8148-90C1B0476548}" srcOrd="7" destOrd="0" parTransId="{E92318BF-943B-48C4-BBA6-DA4A77FD9674}" sibTransId="{43A35FC7-87C2-4B2F-8785-56A54F9893AD}"/>
    <dgm:cxn modelId="{3EB21EDC-A053-48CE-B9D5-9AD9F8039185}" type="presOf" srcId="{BBD98A79-1614-40E7-9DF6-A159952F68E7}" destId="{69AE505C-04AB-47DD-9C40-6D629B29D08D}" srcOrd="0" destOrd="0" presId="urn:microsoft.com/office/officeart/2005/8/layout/vList2"/>
    <dgm:cxn modelId="{2C00DEDC-E12C-4FDE-A940-C3CD2AA07571}" srcId="{BBD98A79-1614-40E7-9DF6-A159952F68E7}" destId="{A83E7704-BBFC-471B-9CD2-E40B9C99A03B}" srcOrd="0" destOrd="0" parTransId="{646EA972-4E7A-4993-B81D-289E3107294A}" sibTransId="{E57AEB45-FB9F-4473-AC70-9A8D01A1F4E9}"/>
    <dgm:cxn modelId="{FDB85AB9-CFAE-4558-A20E-5C23DA021BB1}" type="presParOf" srcId="{47FD57D7-45D0-4E0A-8367-F25E682A174E}" destId="{D999A2F2-11D4-4C8A-90CB-44575FA8301E}" srcOrd="0" destOrd="0" presId="urn:microsoft.com/office/officeart/2005/8/layout/vList2"/>
    <dgm:cxn modelId="{1BD970FA-3DC5-4974-A3C9-261C09F48A55}" type="presParOf" srcId="{47FD57D7-45D0-4E0A-8367-F25E682A174E}" destId="{40FB57B5-98D5-4C52-BAAB-7CD8CFF288BF}" srcOrd="1" destOrd="0" presId="urn:microsoft.com/office/officeart/2005/8/layout/vList2"/>
    <dgm:cxn modelId="{8A1FE604-AB86-4B6F-8106-23D22623DFF7}" type="presParOf" srcId="{47FD57D7-45D0-4E0A-8367-F25E682A174E}" destId="{3CF49B06-9025-4CE4-9735-1D4F914C9043}" srcOrd="2" destOrd="0" presId="urn:microsoft.com/office/officeart/2005/8/layout/vList2"/>
    <dgm:cxn modelId="{F986B364-92AA-41C4-8CEF-B2BDD6A84628}" type="presParOf" srcId="{47FD57D7-45D0-4E0A-8367-F25E682A174E}" destId="{1B366C19-BAB5-4F3A-B632-FF4E1BB9DB92}" srcOrd="3" destOrd="0" presId="urn:microsoft.com/office/officeart/2005/8/layout/vList2"/>
    <dgm:cxn modelId="{C31F5C41-1436-4646-A675-9DC1796F2AC4}" type="presParOf" srcId="{47FD57D7-45D0-4E0A-8367-F25E682A174E}" destId="{2443C68C-78D6-48AB-8523-C87AFA319CDF}" srcOrd="4" destOrd="0" presId="urn:microsoft.com/office/officeart/2005/8/layout/vList2"/>
    <dgm:cxn modelId="{DD79F469-30E7-4ECD-993B-E3506368FC2E}" type="presParOf" srcId="{47FD57D7-45D0-4E0A-8367-F25E682A174E}" destId="{C82CDBE8-C317-4F8B-968F-2EA16B287353}" srcOrd="5" destOrd="0" presId="urn:microsoft.com/office/officeart/2005/8/layout/vList2"/>
    <dgm:cxn modelId="{F09F2880-E957-49D9-9B9F-C00430A02558}" type="presParOf" srcId="{47FD57D7-45D0-4E0A-8367-F25E682A174E}" destId="{74B1D339-A7E1-462C-ABE8-5F983BA74E7C}" srcOrd="6" destOrd="0" presId="urn:microsoft.com/office/officeart/2005/8/layout/vList2"/>
    <dgm:cxn modelId="{2F1BB822-ED39-48CD-B46C-C1BE38FE7BCF}" type="presParOf" srcId="{47FD57D7-45D0-4E0A-8367-F25E682A174E}" destId="{5A375643-3C09-46C5-87A9-B86097633CCC}" srcOrd="7" destOrd="0" presId="urn:microsoft.com/office/officeart/2005/8/layout/vList2"/>
    <dgm:cxn modelId="{F785B11B-66D1-4C0D-9523-E8DC4FA0E6B3}" type="presParOf" srcId="{47FD57D7-45D0-4E0A-8367-F25E682A174E}" destId="{692A2C90-C6C1-4642-90DC-21083EC5C5EC}" srcOrd="8" destOrd="0" presId="urn:microsoft.com/office/officeart/2005/8/layout/vList2"/>
    <dgm:cxn modelId="{18FB8383-9556-4797-943A-3D2F5459171D}" type="presParOf" srcId="{47FD57D7-45D0-4E0A-8367-F25E682A174E}" destId="{17572230-42D5-48EA-AE27-D13BBAE40685}" srcOrd="9" destOrd="0" presId="urn:microsoft.com/office/officeart/2005/8/layout/vList2"/>
    <dgm:cxn modelId="{ABFB7E8B-BC83-4ED6-BB40-DB76C48D7833}" type="presParOf" srcId="{47FD57D7-45D0-4E0A-8367-F25E682A174E}" destId="{69AE505C-04AB-47DD-9C40-6D629B29D08D}" srcOrd="10" destOrd="0" presId="urn:microsoft.com/office/officeart/2005/8/layout/vList2"/>
    <dgm:cxn modelId="{BC1F770D-5D22-498B-A344-BD70FCFE230D}" type="presParOf" srcId="{47FD57D7-45D0-4E0A-8367-F25E682A174E}" destId="{B959216E-81BB-41DE-953F-56570CDD646A}" srcOrd="11" destOrd="0" presId="urn:microsoft.com/office/officeart/2005/8/layout/vList2"/>
    <dgm:cxn modelId="{70489398-0242-469A-949B-88AD042C9717}" type="presParOf" srcId="{47FD57D7-45D0-4E0A-8367-F25E682A174E}" destId="{918B77B9-B43C-4B82-8A7C-78D3EB25A94A}" srcOrd="12" destOrd="0" presId="urn:microsoft.com/office/officeart/2005/8/layout/vList2"/>
    <dgm:cxn modelId="{9C0A9F33-48CB-4E70-AA66-C8F33C9CDE5A}" type="presParOf" srcId="{47FD57D7-45D0-4E0A-8367-F25E682A174E}" destId="{E549BA83-0C97-4254-854D-CFF11F03EB31}" srcOrd="13" destOrd="0" presId="urn:microsoft.com/office/officeart/2005/8/layout/vList2"/>
    <dgm:cxn modelId="{10A5652E-D59D-43E3-A0AF-393EFB5C29B9}" type="presParOf" srcId="{47FD57D7-45D0-4E0A-8367-F25E682A174E}" destId="{7A8CE364-0FCB-4730-BBED-F37E92C2B4CC}" srcOrd="14" destOrd="0" presId="urn:microsoft.com/office/officeart/2005/8/layout/vList2"/>
    <dgm:cxn modelId="{7F0C711C-F2AC-4227-8A89-46166C7D7AA4}" type="presParOf" srcId="{47FD57D7-45D0-4E0A-8367-F25E682A174E}" destId="{335DE95C-18D4-4210-8E83-5CBC716F5603}" srcOrd="15" destOrd="0" presId="urn:microsoft.com/office/officeart/2005/8/layout/vList2"/>
    <dgm:cxn modelId="{6F9090E3-EF90-4C7A-A842-60B853E2AEE9}" type="presParOf" srcId="{47FD57D7-45D0-4E0A-8367-F25E682A174E}" destId="{86CC2ECD-D707-4E58-9B35-73E861F55029}"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73A7D0-7999-49EC-8E05-998BCDE9F3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DA508FD2-B289-4BB8-A0EF-69A81698F9C1}">
      <dgm:prSet/>
      <dgm:spPr>
        <a:solidFill>
          <a:srgbClr val="DEE7D1"/>
        </a:solidFill>
      </dgm:spPr>
      <dgm:t>
        <a:bodyPr/>
        <a:lstStyle/>
        <a:p>
          <a:r>
            <a:rPr lang="fr-BE" baseline="0" dirty="0">
              <a:solidFill>
                <a:schemeClr val="tx1"/>
              </a:solidFill>
              <a:latin typeface="Helvetica" panose="020B0604020202020204" pitchFamily="34" charset="0"/>
              <a:cs typeface="Helvetica" panose="020B0604020202020204" pitchFamily="34" charset="0"/>
            </a:rPr>
            <a:t>AGCM relies on Draft VBER and Guidelines (or vice versa?)</a:t>
          </a:r>
          <a:endParaRPr lang="nl-BE" baseline="0" dirty="0">
            <a:solidFill>
              <a:schemeClr val="tx1"/>
            </a:solidFill>
            <a:latin typeface="Helvetica" panose="020B0604020202020204" pitchFamily="34" charset="0"/>
            <a:cs typeface="Helvetica" panose="020B0604020202020204" pitchFamily="34" charset="0"/>
          </a:endParaRPr>
        </a:p>
      </dgm:t>
    </dgm:pt>
    <dgm:pt modelId="{026EC8E5-EA3C-40F5-BB1B-BD4CEE0C4683}" type="parTrans" cxnId="{FF80C7C0-B4FF-4AD5-A288-F218DD964D23}">
      <dgm:prSet/>
      <dgm:spPr/>
      <dgm:t>
        <a:bodyPr/>
        <a:lstStyle/>
        <a:p>
          <a:endParaRPr lang="nl-BE"/>
        </a:p>
      </dgm:t>
    </dgm:pt>
    <dgm:pt modelId="{64525CD6-27B0-4145-947F-D1B068446968}" type="sibTrans" cxnId="{FF80C7C0-B4FF-4AD5-A288-F218DD964D23}">
      <dgm:prSet/>
      <dgm:spPr/>
      <dgm:t>
        <a:bodyPr/>
        <a:lstStyle/>
        <a:p>
          <a:endParaRPr lang="nl-BE"/>
        </a:p>
      </dgm:t>
    </dgm:pt>
    <dgm:pt modelId="{CBF05A80-0D6D-4B3A-8B4C-49EE3D77499E}">
      <dgm:prSet/>
      <dgm:spPr/>
      <dgm:t>
        <a:bodyPr/>
        <a:lstStyle/>
        <a:p>
          <a:r>
            <a:rPr lang="fr-BE" sz="1600" dirty="0">
              <a:latin typeface="Helvetica" panose="020B0604020202020204" pitchFamily="34" charset="0"/>
              <a:cs typeface="Helvetica" panose="020B0604020202020204" pitchFamily="34" charset="0"/>
            </a:rPr>
            <a:t>Focus on Amazon as supplier of </a:t>
          </a:r>
          <a:r>
            <a:rPr lang="fr-BE" sz="1600" dirty="0" err="1">
              <a:latin typeface="Helvetica" panose="020B0604020202020204" pitchFamily="34" charset="0"/>
              <a:cs typeface="Helvetica" panose="020B0604020202020204" pitchFamily="34" charset="0"/>
            </a:rPr>
            <a:t>intermediation</a:t>
          </a:r>
          <a:r>
            <a:rPr lang="fr-BE" sz="1600" dirty="0">
              <a:latin typeface="Helvetica" panose="020B0604020202020204" pitchFamily="34" charset="0"/>
              <a:cs typeface="Helvetica" panose="020B0604020202020204" pitchFamily="34" charset="0"/>
            </a:rPr>
            <a:t> services and as </a:t>
          </a:r>
          <a:r>
            <a:rPr lang="fr-BE" sz="1600" dirty="0" err="1">
              <a:latin typeface="Helvetica" panose="020B0604020202020204" pitchFamily="34" charset="0"/>
              <a:cs typeface="Helvetica" panose="020B0604020202020204" pitchFamily="34" charset="0"/>
            </a:rPr>
            <a:t>hybrid</a:t>
          </a:r>
          <a:r>
            <a:rPr lang="fr-BE" sz="1600" dirty="0">
              <a:latin typeface="Helvetica" panose="020B0604020202020204" pitchFamily="34" charset="0"/>
              <a:cs typeface="Helvetica" panose="020B0604020202020204" pitchFamily="34" charset="0"/>
            </a:rPr>
            <a:t> platform </a:t>
          </a:r>
          <a:endParaRPr lang="nl-BE" sz="1600" dirty="0">
            <a:latin typeface="Helvetica" panose="020B0604020202020204" pitchFamily="34" charset="0"/>
            <a:cs typeface="Helvetica" panose="020B0604020202020204" pitchFamily="34" charset="0"/>
          </a:endParaRPr>
        </a:p>
      </dgm:t>
    </dgm:pt>
    <dgm:pt modelId="{D58422E5-CD1D-4B6A-9EAF-2AEF0F00EB66}" type="parTrans" cxnId="{9AD7C83B-8CA2-4707-8531-16080B1ADA61}">
      <dgm:prSet/>
      <dgm:spPr/>
      <dgm:t>
        <a:bodyPr/>
        <a:lstStyle/>
        <a:p>
          <a:endParaRPr lang="nl-BE"/>
        </a:p>
      </dgm:t>
    </dgm:pt>
    <dgm:pt modelId="{027F0B34-4349-443E-B4E1-F239F8CD3745}" type="sibTrans" cxnId="{9AD7C83B-8CA2-4707-8531-16080B1ADA61}">
      <dgm:prSet/>
      <dgm:spPr/>
      <dgm:t>
        <a:bodyPr/>
        <a:lstStyle/>
        <a:p>
          <a:endParaRPr lang="nl-BE"/>
        </a:p>
      </dgm:t>
    </dgm:pt>
    <dgm:pt modelId="{75099795-1E9C-4DC7-8C71-7913F5C20BF6}">
      <dgm:prSet/>
      <dgm:spPr>
        <a:solidFill>
          <a:srgbClr val="DEE7D1"/>
        </a:solidFill>
      </dgm:spPr>
      <dgm:t>
        <a:bodyPr/>
        <a:lstStyle/>
        <a:p>
          <a:r>
            <a:rPr lang="fr-BE" baseline="0" dirty="0">
              <a:solidFill>
                <a:schemeClr val="tx1"/>
              </a:solidFill>
              <a:latin typeface="Helvetica" panose="020B0604020202020204" pitchFamily="34" charset="0"/>
              <a:cs typeface="Helvetica" panose="020B0604020202020204" pitchFamily="34" charset="0"/>
            </a:rPr>
            <a:t>Much </a:t>
          </a:r>
          <a:r>
            <a:rPr lang="fr-BE" baseline="0" dirty="0" err="1">
              <a:solidFill>
                <a:schemeClr val="tx1"/>
              </a:solidFill>
              <a:latin typeface="Helvetica" panose="020B0604020202020204" pitchFamily="34" charset="0"/>
              <a:cs typeface="Helvetica" panose="020B0604020202020204" pitchFamily="34" charset="0"/>
            </a:rPr>
            <a:t>less</a:t>
          </a:r>
          <a:r>
            <a:rPr lang="fr-BE" baseline="0" dirty="0">
              <a:solidFill>
                <a:schemeClr val="tx1"/>
              </a:solidFill>
              <a:latin typeface="Helvetica" panose="020B0604020202020204" pitchFamily="34" charset="0"/>
              <a:cs typeface="Helvetica" panose="020B0604020202020204" pitchFamily="34" charset="0"/>
            </a:rPr>
            <a:t> </a:t>
          </a:r>
          <a:r>
            <a:rPr lang="fr-BE" baseline="0" dirty="0" err="1">
              <a:solidFill>
                <a:schemeClr val="tx1"/>
              </a:solidFill>
              <a:latin typeface="Helvetica" panose="020B0604020202020204" pitchFamily="34" charset="0"/>
              <a:cs typeface="Helvetica" panose="020B0604020202020204" pitchFamily="34" charset="0"/>
            </a:rPr>
            <a:t>favourable</a:t>
          </a:r>
          <a:r>
            <a:rPr lang="fr-BE" baseline="0" dirty="0">
              <a:solidFill>
                <a:schemeClr val="tx1"/>
              </a:solidFill>
              <a:latin typeface="Helvetica" panose="020B0604020202020204" pitchFamily="34" charset="0"/>
              <a:cs typeface="Helvetica" panose="020B0604020202020204" pitchFamily="34" charset="0"/>
            </a:rPr>
            <a:t> </a:t>
          </a:r>
          <a:r>
            <a:rPr lang="fr-BE" baseline="0" dirty="0" err="1">
              <a:solidFill>
                <a:schemeClr val="tx1"/>
              </a:solidFill>
              <a:latin typeface="Helvetica" panose="020B0604020202020204" pitchFamily="34" charset="0"/>
              <a:cs typeface="Helvetica" panose="020B0604020202020204" pitchFamily="34" charset="0"/>
            </a:rPr>
            <a:t>context</a:t>
          </a:r>
          <a:r>
            <a:rPr lang="fr-BE" baseline="0" dirty="0">
              <a:solidFill>
                <a:schemeClr val="tx1"/>
              </a:solidFill>
              <a:latin typeface="Helvetica" panose="020B0604020202020204" pitchFamily="34" charset="0"/>
              <a:cs typeface="Helvetica" panose="020B0604020202020204" pitchFamily="34" charset="0"/>
            </a:rPr>
            <a:t> </a:t>
          </a:r>
          <a:r>
            <a:rPr lang="fr-BE" baseline="0" dirty="0" err="1">
              <a:solidFill>
                <a:schemeClr val="tx1"/>
              </a:solidFill>
              <a:latin typeface="Helvetica" panose="020B0604020202020204" pitchFamily="34" charset="0"/>
              <a:cs typeface="Helvetica" panose="020B0604020202020204" pitchFamily="34" charset="0"/>
            </a:rPr>
            <a:t>than</a:t>
          </a:r>
          <a:r>
            <a:rPr lang="fr-BE" baseline="0" dirty="0">
              <a:solidFill>
                <a:schemeClr val="tx1"/>
              </a:solidFill>
              <a:latin typeface="Helvetica" panose="020B0604020202020204" pitchFamily="34" charset="0"/>
              <a:cs typeface="Helvetica" panose="020B0604020202020204" pitchFamily="34" charset="0"/>
            </a:rPr>
            <a:t> in </a:t>
          </a:r>
          <a:r>
            <a:rPr lang="fr-BE" i="1" baseline="0" dirty="0">
              <a:solidFill>
                <a:schemeClr val="tx1"/>
              </a:solidFill>
              <a:latin typeface="Helvetica" panose="020B0604020202020204" pitchFamily="34" charset="0"/>
              <a:cs typeface="Helvetica" panose="020B0604020202020204" pitchFamily="34" charset="0"/>
            </a:rPr>
            <a:t>Coty:</a:t>
          </a:r>
          <a:r>
            <a:rPr lang="fr-BE" baseline="0" dirty="0">
              <a:solidFill>
                <a:schemeClr val="tx1"/>
              </a:solidFill>
              <a:latin typeface="Helvetica" panose="020B0604020202020204" pitchFamily="34" charset="0"/>
              <a:cs typeface="Helvetica" panose="020B0604020202020204" pitchFamily="34" charset="0"/>
            </a:rPr>
            <a:t> Amazon </a:t>
          </a:r>
          <a:r>
            <a:rPr lang="fr-BE" baseline="0" dirty="0" err="1">
              <a:solidFill>
                <a:schemeClr val="tx1"/>
              </a:solidFill>
              <a:latin typeface="Helvetica" panose="020B0604020202020204" pitchFamily="34" charset="0"/>
              <a:cs typeface="Helvetica" panose="020B0604020202020204" pitchFamily="34" charset="0"/>
            </a:rPr>
            <a:t>was</a:t>
          </a:r>
          <a:r>
            <a:rPr lang="fr-BE" baseline="0" dirty="0">
              <a:solidFill>
                <a:schemeClr val="tx1"/>
              </a:solidFill>
              <a:latin typeface="Helvetica" panose="020B0604020202020204" pitchFamily="34" charset="0"/>
              <a:cs typeface="Helvetica" panose="020B0604020202020204" pitchFamily="34" charset="0"/>
            </a:rPr>
            <a:t> an Apple reseller </a:t>
          </a:r>
          <a:endParaRPr lang="nl-BE" baseline="0" dirty="0">
            <a:solidFill>
              <a:schemeClr val="tx1"/>
            </a:solidFill>
            <a:latin typeface="Helvetica" panose="020B0604020202020204" pitchFamily="34" charset="0"/>
            <a:cs typeface="Helvetica" panose="020B0604020202020204" pitchFamily="34" charset="0"/>
          </a:endParaRPr>
        </a:p>
      </dgm:t>
    </dgm:pt>
    <dgm:pt modelId="{C64F971C-A4FC-4A23-B48F-7BD546F23A5B}" type="parTrans" cxnId="{FD1D9922-B3D9-497A-B877-2FE31BAE42D3}">
      <dgm:prSet/>
      <dgm:spPr/>
      <dgm:t>
        <a:bodyPr/>
        <a:lstStyle/>
        <a:p>
          <a:endParaRPr lang="nl-BE"/>
        </a:p>
      </dgm:t>
    </dgm:pt>
    <dgm:pt modelId="{F5F6D610-F0F6-47C5-BEB6-E26486205ED6}" type="sibTrans" cxnId="{FD1D9922-B3D9-497A-B877-2FE31BAE42D3}">
      <dgm:prSet/>
      <dgm:spPr/>
      <dgm:t>
        <a:bodyPr/>
        <a:lstStyle/>
        <a:p>
          <a:endParaRPr lang="nl-BE"/>
        </a:p>
      </dgm:t>
    </dgm:pt>
    <dgm:pt modelId="{DC69A4D9-9CC9-42A1-AC37-02B9901A3720}">
      <dgm:prSet/>
      <dgm:spPr/>
      <dgm:t>
        <a:bodyPr/>
        <a:lstStyle/>
        <a:p>
          <a:r>
            <a:rPr lang="fr-BE" sz="1600" dirty="0" err="1">
              <a:latin typeface="Helvetica" panose="020B0604020202020204" pitchFamily="34" charset="0"/>
              <a:cs typeface="Helvetica" panose="020B0604020202020204" pitchFamily="34" charset="0"/>
            </a:rPr>
            <a:t>Quality</a:t>
          </a:r>
          <a:r>
            <a:rPr lang="fr-BE" sz="1600" dirty="0">
              <a:latin typeface="Helvetica" panose="020B0604020202020204" pitchFamily="34" charset="0"/>
              <a:cs typeface="Helvetica" panose="020B0604020202020204" pitchFamily="34" charset="0"/>
            </a:rPr>
            <a:t> of the platform and </a:t>
          </a:r>
          <a:r>
            <a:rPr lang="fr-BE" sz="1600" dirty="0" err="1">
              <a:latin typeface="Helvetica" panose="020B0604020202020204" pitchFamily="34" charset="0"/>
              <a:cs typeface="Helvetica" panose="020B0604020202020204" pitchFamily="34" charset="0"/>
            </a:rPr>
            <a:t>enforceability</a:t>
          </a:r>
          <a:r>
            <a:rPr lang="fr-BE" sz="1600" dirty="0">
              <a:latin typeface="Helvetica" panose="020B0604020202020204" pitchFamily="34" charset="0"/>
              <a:cs typeface="Helvetica" panose="020B0604020202020204" pitchFamily="34" charset="0"/>
            </a:rPr>
            <a:t> of </a:t>
          </a:r>
          <a:r>
            <a:rPr lang="fr-BE" sz="1600" dirty="0" err="1">
              <a:latin typeface="Helvetica" panose="020B0604020202020204" pitchFamily="34" charset="0"/>
              <a:cs typeface="Helvetica" panose="020B0604020202020204" pitchFamily="34" charset="0"/>
            </a:rPr>
            <a:t>any</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criteria</a:t>
          </a:r>
          <a:r>
            <a:rPr lang="fr-BE" sz="1600" dirty="0">
              <a:latin typeface="Helvetica" panose="020B0604020202020204" pitchFamily="34" charset="0"/>
              <a:cs typeface="Helvetica" panose="020B0604020202020204" pitchFamily="34" charset="0"/>
            </a:rPr>
            <a:t> not at issue</a:t>
          </a:r>
          <a:endParaRPr lang="nl-BE" sz="1600" dirty="0">
            <a:latin typeface="Helvetica" panose="020B0604020202020204" pitchFamily="34" charset="0"/>
            <a:cs typeface="Helvetica" panose="020B0604020202020204" pitchFamily="34" charset="0"/>
          </a:endParaRPr>
        </a:p>
      </dgm:t>
    </dgm:pt>
    <dgm:pt modelId="{AEE5768A-BF01-4E4E-BAFD-44801430D246}" type="parTrans" cxnId="{8248ED81-70B4-4E48-AAC9-FB74B2B06811}">
      <dgm:prSet/>
      <dgm:spPr/>
      <dgm:t>
        <a:bodyPr/>
        <a:lstStyle/>
        <a:p>
          <a:endParaRPr lang="nl-BE"/>
        </a:p>
      </dgm:t>
    </dgm:pt>
    <dgm:pt modelId="{232EB2E5-443F-4458-A118-4D8BB6521E3C}" type="sibTrans" cxnId="{8248ED81-70B4-4E48-AAC9-FB74B2B06811}">
      <dgm:prSet/>
      <dgm:spPr/>
      <dgm:t>
        <a:bodyPr/>
        <a:lstStyle/>
        <a:p>
          <a:endParaRPr lang="nl-BE"/>
        </a:p>
      </dgm:t>
    </dgm:pt>
    <dgm:pt modelId="{3B172D23-650F-4C91-89A3-43EBEBF15B6E}">
      <dgm:prSet/>
      <dgm:spPr>
        <a:solidFill>
          <a:srgbClr val="DEE7D1"/>
        </a:solidFill>
      </dgm:spPr>
      <dgm:t>
        <a:bodyPr/>
        <a:lstStyle/>
        <a:p>
          <a:r>
            <a:rPr lang="fr-BE" baseline="0" dirty="0">
              <a:solidFill>
                <a:schemeClr val="tx1"/>
              </a:solidFill>
              <a:latin typeface="Helvetica" panose="020B0604020202020204" pitchFamily="34" charset="0"/>
              <a:cs typeface="Helvetica" panose="020B0604020202020204" pitchFamily="34" charset="0"/>
            </a:rPr>
            <a:t>But </a:t>
          </a:r>
          <a:r>
            <a:rPr lang="fr-BE" baseline="0" dirty="0" err="1">
              <a:solidFill>
                <a:schemeClr val="tx1"/>
              </a:solidFill>
              <a:latin typeface="Helvetica" panose="020B0604020202020204" pitchFamily="34" charset="0"/>
              <a:cs typeface="Helvetica" panose="020B0604020202020204" pitchFamily="34" charset="0"/>
            </a:rPr>
            <a:t>finding</a:t>
          </a:r>
          <a:r>
            <a:rPr lang="fr-BE" baseline="0" dirty="0">
              <a:solidFill>
                <a:schemeClr val="tx1"/>
              </a:solidFill>
              <a:latin typeface="Helvetica" panose="020B0604020202020204" pitchFamily="34" charset="0"/>
              <a:cs typeface="Helvetica" panose="020B0604020202020204" pitchFamily="34" charset="0"/>
            </a:rPr>
            <a:t> of restriction by </a:t>
          </a:r>
          <a:r>
            <a:rPr lang="fr-BE" baseline="0" dirty="0" err="1">
              <a:solidFill>
                <a:schemeClr val="tx1"/>
              </a:solidFill>
              <a:latin typeface="Helvetica" panose="020B0604020202020204" pitchFamily="34" charset="0"/>
              <a:cs typeface="Helvetica" panose="020B0604020202020204" pitchFamily="34" charset="0"/>
            </a:rPr>
            <a:t>object</a:t>
          </a:r>
          <a:r>
            <a:rPr lang="fr-BE" baseline="0" dirty="0">
              <a:solidFill>
                <a:schemeClr val="tx1"/>
              </a:solidFill>
              <a:latin typeface="Helvetica" panose="020B0604020202020204" pitchFamily="34" charset="0"/>
              <a:cs typeface="Helvetica" panose="020B0604020202020204" pitchFamily="34" charset="0"/>
            </a:rPr>
            <a:t> looks </a:t>
          </a:r>
          <a:r>
            <a:rPr lang="fr-BE" baseline="0" dirty="0" err="1">
              <a:solidFill>
                <a:schemeClr val="tx1"/>
              </a:solidFill>
              <a:latin typeface="Helvetica" panose="020B0604020202020204" pitchFamily="34" charset="0"/>
              <a:cs typeface="Helvetica" panose="020B0604020202020204" pitchFamily="34" charset="0"/>
            </a:rPr>
            <a:t>very</a:t>
          </a:r>
          <a:r>
            <a:rPr lang="fr-BE" baseline="0" dirty="0">
              <a:solidFill>
                <a:schemeClr val="tx1"/>
              </a:solidFill>
              <a:latin typeface="Helvetica" panose="020B0604020202020204" pitchFamily="34" charset="0"/>
              <a:cs typeface="Helvetica" panose="020B0604020202020204" pitchFamily="34" charset="0"/>
            </a:rPr>
            <a:t> </a:t>
          </a:r>
          <a:r>
            <a:rPr lang="fr-BE" baseline="0" dirty="0" err="1">
              <a:solidFill>
                <a:schemeClr val="tx1"/>
              </a:solidFill>
              <a:latin typeface="Helvetica" panose="020B0604020202020204" pitchFamily="34" charset="0"/>
              <a:cs typeface="Helvetica" panose="020B0604020202020204" pitchFamily="34" charset="0"/>
            </a:rPr>
            <a:t>questionable</a:t>
          </a:r>
          <a:endParaRPr lang="nl-BE" baseline="0" dirty="0">
            <a:solidFill>
              <a:schemeClr val="tx1"/>
            </a:solidFill>
            <a:latin typeface="Helvetica" panose="020B0604020202020204" pitchFamily="34" charset="0"/>
            <a:cs typeface="Helvetica" panose="020B0604020202020204" pitchFamily="34" charset="0"/>
          </a:endParaRPr>
        </a:p>
      </dgm:t>
    </dgm:pt>
    <dgm:pt modelId="{74079165-CBC8-4981-BF14-223AA24534C4}" type="parTrans" cxnId="{2A9499E5-FB22-47CE-8114-1DF8CD7C9EC6}">
      <dgm:prSet/>
      <dgm:spPr/>
      <dgm:t>
        <a:bodyPr/>
        <a:lstStyle/>
        <a:p>
          <a:endParaRPr lang="nl-BE"/>
        </a:p>
      </dgm:t>
    </dgm:pt>
    <dgm:pt modelId="{B8723B8A-C9DD-44D9-B9D5-8A9C65B2775A}" type="sibTrans" cxnId="{2A9499E5-FB22-47CE-8114-1DF8CD7C9EC6}">
      <dgm:prSet/>
      <dgm:spPr/>
      <dgm:t>
        <a:bodyPr/>
        <a:lstStyle/>
        <a:p>
          <a:endParaRPr lang="nl-BE"/>
        </a:p>
      </dgm:t>
    </dgm:pt>
    <dgm:pt modelId="{32E76C29-DAFF-4357-99DD-0C58080F5383}">
      <dgm:prSet custT="1"/>
      <dgm:spPr/>
      <dgm:t>
        <a:bodyPr/>
        <a:lstStyle/>
        <a:p>
          <a:pPr>
            <a:spcBef>
              <a:spcPts val="1200"/>
            </a:spcBef>
            <a:spcAft>
              <a:spcPts val="1200"/>
            </a:spcAft>
          </a:pPr>
          <a:r>
            <a:rPr lang="fr-BE" sz="1600" dirty="0">
              <a:latin typeface="Helvetica" panose="020B0604020202020204" pitchFamily="34" charset="0"/>
              <a:cs typeface="Helvetica" panose="020B0604020202020204" pitchFamily="34" charset="0"/>
            </a:rPr>
            <a:t>Complete platform ban </a:t>
          </a:r>
          <a:r>
            <a:rPr lang="fr-BE" sz="1600" dirty="0" err="1">
              <a:latin typeface="Helvetica" panose="020B0604020202020204" pitchFamily="34" charset="0"/>
              <a:cs typeface="Helvetica" panose="020B0604020202020204" pitchFamily="34" charset="0"/>
            </a:rPr>
            <a:t>agreed</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between</a:t>
          </a:r>
          <a:r>
            <a:rPr lang="fr-BE" sz="1600" dirty="0">
              <a:latin typeface="Helvetica" panose="020B0604020202020204" pitchFamily="34" charset="0"/>
              <a:cs typeface="Helvetica" panose="020B0604020202020204" pitchFamily="34" charset="0"/>
            </a:rPr>
            <a:t> Apple and </a:t>
          </a:r>
          <a:r>
            <a:rPr lang="fr-BE" sz="1600" dirty="0" err="1">
              <a:latin typeface="Helvetica" panose="020B0604020202020204" pitchFamily="34" charset="0"/>
              <a:cs typeface="Helvetica" panose="020B0604020202020204" pitchFamily="34" charset="0"/>
            </a:rPr>
            <a:t>its</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resellers</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would</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be</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covered</a:t>
          </a:r>
          <a:r>
            <a:rPr lang="fr-BE" sz="1600" dirty="0">
              <a:latin typeface="Helvetica" panose="020B0604020202020204" pitchFamily="34" charset="0"/>
              <a:cs typeface="Helvetica" panose="020B0604020202020204" pitchFamily="34" charset="0"/>
            </a:rPr>
            <a:t> by VBER</a:t>
          </a:r>
          <a:endParaRPr lang="nl-BE" sz="1600" dirty="0">
            <a:latin typeface="Helvetica" panose="020B0604020202020204" pitchFamily="34" charset="0"/>
            <a:cs typeface="Helvetica" panose="020B0604020202020204" pitchFamily="34" charset="0"/>
          </a:endParaRPr>
        </a:p>
      </dgm:t>
    </dgm:pt>
    <dgm:pt modelId="{F564D44E-1040-4911-8149-544495022E52}" type="parTrans" cxnId="{5B8DF805-8BE6-4FAA-9BFA-E62E3DC864C7}">
      <dgm:prSet/>
      <dgm:spPr/>
      <dgm:t>
        <a:bodyPr/>
        <a:lstStyle/>
        <a:p>
          <a:endParaRPr lang="nl-BE"/>
        </a:p>
      </dgm:t>
    </dgm:pt>
    <dgm:pt modelId="{75903A16-B3B1-462A-A168-975D63EB386B}" type="sibTrans" cxnId="{5B8DF805-8BE6-4FAA-9BFA-E62E3DC864C7}">
      <dgm:prSet/>
      <dgm:spPr/>
      <dgm:t>
        <a:bodyPr/>
        <a:lstStyle/>
        <a:p>
          <a:endParaRPr lang="nl-BE"/>
        </a:p>
      </dgm:t>
    </dgm:pt>
    <dgm:pt modelId="{D79960E7-0CA2-4974-BA38-50E44C5F1604}">
      <dgm:prSet custT="1"/>
      <dgm:spPr/>
      <dgm:t>
        <a:bodyPr/>
        <a:lstStyle/>
        <a:p>
          <a:pPr>
            <a:spcBef>
              <a:spcPts val="1200"/>
            </a:spcBef>
            <a:spcAft>
              <a:spcPts val="1200"/>
            </a:spcAft>
          </a:pPr>
          <a:r>
            <a:rPr lang="fr-BE" sz="1600" dirty="0">
              <a:latin typeface="Helvetica" panose="020B0604020202020204" pitchFamily="34" charset="0"/>
              <a:cs typeface="Helvetica" panose="020B0604020202020204" pitchFamily="34" charset="0"/>
            </a:rPr>
            <a:t>AG Wahl in </a:t>
          </a:r>
          <a:r>
            <a:rPr lang="fr-BE" sz="1600" i="1" dirty="0">
              <a:latin typeface="Helvetica" panose="020B0604020202020204" pitchFamily="34" charset="0"/>
              <a:cs typeface="Helvetica" panose="020B0604020202020204" pitchFamily="34" charset="0"/>
            </a:rPr>
            <a:t>Coty, </a:t>
          </a:r>
          <a:r>
            <a:rPr lang="fr-BE" sz="1600" dirty="0">
              <a:latin typeface="Helvetica" panose="020B0604020202020204" pitchFamily="34" charset="0"/>
              <a:cs typeface="Helvetica" panose="020B0604020202020204" pitchFamily="34" charset="0"/>
            </a:rPr>
            <a:t>and Commission, do not </a:t>
          </a:r>
          <a:r>
            <a:rPr lang="fr-BE" sz="1600" dirty="0" err="1">
              <a:latin typeface="Helvetica" panose="020B0604020202020204" pitchFamily="34" charset="0"/>
              <a:cs typeface="Helvetica" panose="020B0604020202020204" pitchFamily="34" charset="0"/>
            </a:rPr>
            <a:t>consider</a:t>
          </a:r>
          <a:r>
            <a:rPr lang="fr-BE" sz="1600" dirty="0">
              <a:latin typeface="Helvetica" panose="020B0604020202020204" pitchFamily="34" charset="0"/>
              <a:cs typeface="Helvetica" panose="020B0604020202020204" pitchFamily="34" charset="0"/>
            </a:rPr>
            <a:t> platform bans </a:t>
          </a:r>
          <a:r>
            <a:rPr lang="fr-BE" sz="1600" dirty="0" err="1">
              <a:latin typeface="Helvetica" panose="020B0604020202020204" pitchFamily="34" charset="0"/>
              <a:cs typeface="Helvetica" panose="020B0604020202020204" pitchFamily="34" charset="0"/>
            </a:rPr>
            <a:t>failing</a:t>
          </a:r>
          <a:r>
            <a:rPr lang="fr-BE" sz="1600" dirty="0">
              <a:latin typeface="Helvetica" panose="020B0604020202020204" pitchFamily="34" charset="0"/>
              <a:cs typeface="Helvetica" panose="020B0604020202020204" pitchFamily="34" charset="0"/>
            </a:rPr>
            <a:t> </a:t>
          </a:r>
          <a:r>
            <a:rPr lang="fr-BE" sz="1600" i="1" dirty="0">
              <a:latin typeface="Helvetica" panose="020B0604020202020204" pitchFamily="34" charset="0"/>
              <a:cs typeface="Helvetica" panose="020B0604020202020204" pitchFamily="34" charset="0"/>
            </a:rPr>
            <a:t>Metro </a:t>
          </a:r>
          <a:r>
            <a:rPr lang="fr-BE" sz="1600" dirty="0">
              <a:latin typeface="Helvetica" panose="020B0604020202020204" pitchFamily="34" charset="0"/>
              <a:cs typeface="Helvetica" panose="020B0604020202020204" pitchFamily="34" charset="0"/>
            </a:rPr>
            <a:t>test as by </a:t>
          </a:r>
          <a:r>
            <a:rPr lang="fr-BE" sz="1600" dirty="0" err="1">
              <a:latin typeface="Helvetica" panose="020B0604020202020204" pitchFamily="34" charset="0"/>
              <a:cs typeface="Helvetica" panose="020B0604020202020204" pitchFamily="34" charset="0"/>
            </a:rPr>
            <a:t>object</a:t>
          </a:r>
          <a:r>
            <a:rPr lang="fr-BE" sz="1600" dirty="0">
              <a:latin typeface="Helvetica" panose="020B0604020202020204" pitchFamily="34" charset="0"/>
              <a:cs typeface="Helvetica" panose="020B0604020202020204" pitchFamily="34" charset="0"/>
            </a:rPr>
            <a:t> restrictions (ECJ </a:t>
          </a:r>
          <a:r>
            <a:rPr lang="fr-BE" sz="1600" dirty="0" err="1">
              <a:latin typeface="Helvetica" panose="020B0604020202020204" pitchFamily="34" charset="0"/>
              <a:cs typeface="Helvetica" panose="020B0604020202020204" pitchFamily="34" charset="0"/>
            </a:rPr>
            <a:t>didn’t</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need</a:t>
          </a:r>
          <a:r>
            <a:rPr lang="fr-BE" sz="1600" dirty="0">
              <a:latin typeface="Helvetica" panose="020B0604020202020204" pitchFamily="34" charset="0"/>
              <a:cs typeface="Helvetica" panose="020B0604020202020204" pitchFamily="34" charset="0"/>
            </a:rPr>
            <a:t> to </a:t>
          </a:r>
          <a:r>
            <a:rPr lang="fr-BE" sz="1600" dirty="0" err="1">
              <a:latin typeface="Helvetica" panose="020B0604020202020204" pitchFamily="34" charset="0"/>
              <a:cs typeface="Helvetica" panose="020B0604020202020204" pitchFamily="34" charset="0"/>
            </a:rPr>
            <a:t>address</a:t>
          </a:r>
          <a:r>
            <a:rPr lang="fr-BE" sz="1600" dirty="0">
              <a:latin typeface="Helvetica" panose="020B0604020202020204" pitchFamily="34" charset="0"/>
              <a:cs typeface="Helvetica" panose="020B0604020202020204" pitchFamily="34" charset="0"/>
            </a:rPr>
            <a:t> the question)</a:t>
          </a:r>
          <a:endParaRPr lang="nl-BE" sz="1600" dirty="0">
            <a:latin typeface="Helvetica" panose="020B0604020202020204" pitchFamily="34" charset="0"/>
            <a:cs typeface="Helvetica" panose="020B0604020202020204" pitchFamily="34" charset="0"/>
          </a:endParaRPr>
        </a:p>
      </dgm:t>
    </dgm:pt>
    <dgm:pt modelId="{35B51A7D-01A6-40D0-9C6E-1CF242357AC1}" type="parTrans" cxnId="{39A30F69-C09F-47F4-9CE9-C368764FEA1C}">
      <dgm:prSet/>
      <dgm:spPr/>
      <dgm:t>
        <a:bodyPr/>
        <a:lstStyle/>
        <a:p>
          <a:endParaRPr lang="nl-BE"/>
        </a:p>
      </dgm:t>
    </dgm:pt>
    <dgm:pt modelId="{5DB8000E-B0AC-4016-BB43-4AE4DA169A7D}" type="sibTrans" cxnId="{39A30F69-C09F-47F4-9CE9-C368764FEA1C}">
      <dgm:prSet/>
      <dgm:spPr/>
      <dgm:t>
        <a:bodyPr/>
        <a:lstStyle/>
        <a:p>
          <a:endParaRPr lang="nl-BE"/>
        </a:p>
      </dgm:t>
    </dgm:pt>
    <dgm:pt modelId="{E85957A4-329B-4E78-A29C-E91B6D31EC4F}">
      <dgm:prSet custT="1"/>
      <dgm:spPr/>
      <dgm:t>
        <a:bodyPr/>
        <a:lstStyle/>
        <a:p>
          <a:pPr>
            <a:spcBef>
              <a:spcPts val="1200"/>
            </a:spcBef>
            <a:spcAft>
              <a:spcPts val="1200"/>
            </a:spcAft>
          </a:pPr>
          <a:r>
            <a:rPr lang="fr-BE" sz="1600" dirty="0">
              <a:latin typeface="Helvetica" panose="020B0604020202020204" pitchFamily="34" charset="0"/>
              <a:cs typeface="Helvetica" panose="020B0604020202020204" pitchFamily="34" charset="0"/>
            </a:rPr>
            <a:t>Can partial ban </a:t>
          </a:r>
          <a:r>
            <a:rPr lang="fr-BE" sz="1600" dirty="0" err="1">
              <a:latin typeface="Helvetica" panose="020B0604020202020204" pitchFamily="34" charset="0"/>
              <a:cs typeface="Helvetica" panose="020B0604020202020204" pitchFamily="34" charset="0"/>
            </a:rPr>
            <a:t>be</a:t>
          </a:r>
          <a:r>
            <a:rPr lang="fr-BE" sz="1600" dirty="0">
              <a:latin typeface="Helvetica" panose="020B0604020202020204" pitchFamily="34" charset="0"/>
              <a:cs typeface="Helvetica" panose="020B0604020202020204" pitchFamily="34" charset="0"/>
            </a:rPr>
            <a:t> restriction by </a:t>
          </a:r>
          <a:r>
            <a:rPr lang="fr-BE" sz="1600" dirty="0" err="1">
              <a:latin typeface="Helvetica" panose="020B0604020202020204" pitchFamily="34" charset="0"/>
              <a:cs typeface="Helvetica" panose="020B0604020202020204" pitchFamily="34" charset="0"/>
            </a:rPr>
            <a:t>object</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because</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it</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is</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discriminatory</a:t>
          </a:r>
          <a:r>
            <a:rPr lang="fr-BE" sz="1600" dirty="0">
              <a:latin typeface="Helvetica" panose="020B0604020202020204" pitchFamily="34" charset="0"/>
              <a:cs typeface="Helvetica" panose="020B0604020202020204" pitchFamily="34" charset="0"/>
            </a:rPr>
            <a:t>/</a:t>
          </a:r>
          <a:r>
            <a:rPr lang="fr-BE" sz="1600" dirty="0" err="1">
              <a:latin typeface="Helvetica" panose="020B0604020202020204" pitchFamily="34" charset="0"/>
              <a:cs typeface="Helvetica" panose="020B0604020202020204" pitchFamily="34" charset="0"/>
            </a:rPr>
            <a:t>objectively</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unjustified</a:t>
          </a:r>
          <a:r>
            <a:rPr lang="fr-BE" sz="1600" dirty="0">
              <a:latin typeface="Helvetica" panose="020B0604020202020204" pitchFamily="34" charset="0"/>
              <a:cs typeface="Helvetica" panose="020B0604020202020204" pitchFamily="34" charset="0"/>
            </a:rPr>
            <a:t>?</a:t>
          </a:r>
          <a:endParaRPr lang="nl-BE" sz="1600" dirty="0">
            <a:latin typeface="Helvetica" panose="020B0604020202020204" pitchFamily="34" charset="0"/>
            <a:cs typeface="Helvetica" panose="020B0604020202020204" pitchFamily="34" charset="0"/>
          </a:endParaRPr>
        </a:p>
      </dgm:t>
    </dgm:pt>
    <dgm:pt modelId="{F2EB6ED7-1B44-404F-A351-D36CFC56F2A4}" type="parTrans" cxnId="{90B493C7-A087-4055-B1EA-FCF7A351F575}">
      <dgm:prSet/>
      <dgm:spPr/>
      <dgm:t>
        <a:bodyPr/>
        <a:lstStyle/>
        <a:p>
          <a:endParaRPr lang="nl-BE"/>
        </a:p>
      </dgm:t>
    </dgm:pt>
    <dgm:pt modelId="{72761053-5842-400D-B541-44FC1BE4C047}" type="sibTrans" cxnId="{90B493C7-A087-4055-B1EA-FCF7A351F575}">
      <dgm:prSet/>
      <dgm:spPr/>
      <dgm:t>
        <a:bodyPr/>
        <a:lstStyle/>
        <a:p>
          <a:endParaRPr lang="nl-BE"/>
        </a:p>
      </dgm:t>
    </dgm:pt>
    <dgm:pt modelId="{3CCA8C18-E7F9-4A87-9A81-B877AF253EE9}">
      <dgm:prSet custT="1"/>
      <dgm:spPr/>
      <dgm:t>
        <a:bodyPr/>
        <a:lstStyle/>
        <a:p>
          <a:pPr>
            <a:spcBef>
              <a:spcPts val="1200"/>
            </a:spcBef>
            <a:spcAft>
              <a:spcPts val="1200"/>
            </a:spcAft>
          </a:pPr>
          <a:r>
            <a:rPr lang="fr-BE" sz="1600" dirty="0">
              <a:latin typeface="Helvetica" panose="020B0604020202020204" pitchFamily="34" charset="0"/>
              <a:cs typeface="Helvetica" panose="020B0604020202020204" pitchFamily="34" charset="0"/>
            </a:rPr>
            <a:t>AGCM </a:t>
          </a:r>
          <a:r>
            <a:rPr lang="fr-BE" sz="1600" dirty="0" err="1">
              <a:latin typeface="Helvetica" panose="020B0604020202020204" pitchFamily="34" charset="0"/>
              <a:cs typeface="Helvetica" panose="020B0604020202020204" pitchFamily="34" charset="0"/>
            </a:rPr>
            <a:t>covers</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itself</a:t>
          </a:r>
          <a:r>
            <a:rPr lang="fr-BE" sz="1600" dirty="0">
              <a:latin typeface="Helvetica" panose="020B0604020202020204" pitchFamily="34" charset="0"/>
              <a:cs typeface="Helvetica" panose="020B0604020202020204" pitchFamily="34" charset="0"/>
            </a:rPr>
            <a:t> by </a:t>
          </a:r>
          <a:r>
            <a:rPr lang="fr-BE" sz="1600" dirty="0" err="1">
              <a:latin typeface="Helvetica" panose="020B0604020202020204" pitchFamily="34" charset="0"/>
              <a:cs typeface="Helvetica" panose="020B0604020202020204" pitchFamily="34" charset="0"/>
            </a:rPr>
            <a:t>finding</a:t>
          </a:r>
          <a:r>
            <a:rPr lang="fr-BE" sz="1600" dirty="0">
              <a:latin typeface="Helvetica" panose="020B0604020202020204" pitchFamily="34" charset="0"/>
              <a:cs typeface="Helvetica" panose="020B0604020202020204" pitchFamily="34" charset="0"/>
            </a:rPr>
            <a:t> restriction </a:t>
          </a:r>
          <a:r>
            <a:rPr lang="fr-BE" sz="1600" dirty="0" err="1">
              <a:latin typeface="Helvetica" panose="020B0604020202020204" pitchFamily="34" charset="0"/>
              <a:cs typeface="Helvetica" panose="020B0604020202020204" pitchFamily="34" charset="0"/>
            </a:rPr>
            <a:t>both</a:t>
          </a:r>
          <a:r>
            <a:rPr lang="fr-BE" sz="1600" dirty="0">
              <a:latin typeface="Helvetica" panose="020B0604020202020204" pitchFamily="34" charset="0"/>
              <a:cs typeface="Helvetica" panose="020B0604020202020204" pitchFamily="34" charset="0"/>
            </a:rPr>
            <a:t> by </a:t>
          </a:r>
          <a:r>
            <a:rPr lang="fr-BE" sz="1600" dirty="0" err="1">
              <a:latin typeface="Helvetica" panose="020B0604020202020204" pitchFamily="34" charset="0"/>
              <a:cs typeface="Helvetica" panose="020B0604020202020204" pitchFamily="34" charset="0"/>
            </a:rPr>
            <a:t>object</a:t>
          </a:r>
          <a:r>
            <a:rPr lang="fr-BE" sz="1600" dirty="0">
              <a:latin typeface="Helvetica" panose="020B0604020202020204" pitchFamily="34" charset="0"/>
              <a:cs typeface="Helvetica" panose="020B0604020202020204" pitchFamily="34" charset="0"/>
            </a:rPr>
            <a:t> and by </a:t>
          </a:r>
          <a:r>
            <a:rPr lang="fr-BE" sz="1600" dirty="0" err="1">
              <a:latin typeface="Helvetica" panose="020B0604020202020204" pitchFamily="34" charset="0"/>
              <a:cs typeface="Helvetica" panose="020B0604020202020204" pitchFamily="34" charset="0"/>
            </a:rPr>
            <a:t>effect</a:t>
          </a:r>
          <a:endParaRPr lang="nl-BE" sz="1600" dirty="0">
            <a:latin typeface="Helvetica" panose="020B0604020202020204" pitchFamily="34" charset="0"/>
            <a:cs typeface="Helvetica" panose="020B0604020202020204" pitchFamily="34" charset="0"/>
          </a:endParaRPr>
        </a:p>
      </dgm:t>
    </dgm:pt>
    <dgm:pt modelId="{3886DAC9-210E-4CF1-B8C2-0413DADA93DE}" type="parTrans" cxnId="{68F30479-8563-4759-A24C-349010546C7F}">
      <dgm:prSet/>
      <dgm:spPr/>
      <dgm:t>
        <a:bodyPr/>
        <a:lstStyle/>
        <a:p>
          <a:endParaRPr lang="nl-BE"/>
        </a:p>
      </dgm:t>
    </dgm:pt>
    <dgm:pt modelId="{D7FB3219-0EEE-4E72-A2E2-E3B2E2A7232F}" type="sibTrans" cxnId="{68F30479-8563-4759-A24C-349010546C7F}">
      <dgm:prSet/>
      <dgm:spPr/>
      <dgm:t>
        <a:bodyPr/>
        <a:lstStyle/>
        <a:p>
          <a:endParaRPr lang="nl-BE"/>
        </a:p>
      </dgm:t>
    </dgm:pt>
    <dgm:pt modelId="{6D9EEB5D-E5F7-4B51-8850-090250CBDC4C}">
      <dgm:prSet custT="1"/>
      <dgm:spPr/>
      <dgm:t>
        <a:bodyPr/>
        <a:lstStyle/>
        <a:p>
          <a:pPr>
            <a:spcBef>
              <a:spcPts val="1200"/>
            </a:spcBef>
            <a:spcAft>
              <a:spcPts val="1200"/>
            </a:spcAft>
          </a:pPr>
          <a:r>
            <a:rPr lang="fr-BE" sz="1600" dirty="0">
              <a:latin typeface="Helvetica" panose="020B0604020202020204" pitchFamily="34" charset="0"/>
              <a:cs typeface="Helvetica" panose="020B0604020202020204" pitchFamily="34" charset="0"/>
            </a:rPr>
            <a:t>Cross border </a:t>
          </a:r>
          <a:r>
            <a:rPr lang="fr-BE" sz="1600" dirty="0" err="1">
              <a:latin typeface="Helvetica" panose="020B0604020202020204" pitchFamily="34" charset="0"/>
              <a:cs typeface="Helvetica" panose="020B0604020202020204" pitchFamily="34" charset="0"/>
            </a:rPr>
            <a:t>element</a:t>
          </a:r>
          <a:r>
            <a:rPr lang="fr-BE" sz="1600" dirty="0">
              <a:latin typeface="Helvetica" panose="020B0604020202020204" pitchFamily="34" charset="0"/>
              <a:cs typeface="Helvetica" panose="020B0604020202020204" pitchFamily="34" charset="0"/>
            </a:rPr>
            <a:t> </a:t>
          </a:r>
          <a:r>
            <a:rPr lang="en-US" sz="1600" b="0" i="0" baseline="0" dirty="0">
              <a:solidFill>
                <a:schemeClr val="tx1"/>
              </a:solidFill>
              <a:latin typeface="Helvetica" panose="020B0604020202020204" pitchFamily="34" charset="0"/>
              <a:cs typeface="Helvetica" panose="020B0604020202020204" pitchFamily="34" charset="0"/>
            </a:rPr>
            <a:t>– </a:t>
          </a:r>
          <a:r>
            <a:rPr lang="fr-BE" sz="1600" dirty="0">
              <a:latin typeface="Helvetica" panose="020B0604020202020204" pitchFamily="34" charset="0"/>
              <a:cs typeface="Helvetica" panose="020B0604020202020204" pitchFamily="34" charset="0"/>
            </a:rPr>
            <a:t>but how pertinent if no restriction </a:t>
          </a:r>
          <a:r>
            <a:rPr lang="fr-BE" sz="1600" dirty="0" err="1">
              <a:latin typeface="Helvetica" panose="020B0604020202020204" pitchFamily="34" charset="0"/>
              <a:cs typeface="Helvetica" panose="020B0604020202020204" pitchFamily="34" charset="0"/>
            </a:rPr>
            <a:t>imposed</a:t>
          </a:r>
          <a:r>
            <a:rPr lang="fr-BE" sz="1600" dirty="0">
              <a:latin typeface="Helvetica" panose="020B0604020202020204" pitchFamily="34" charset="0"/>
              <a:cs typeface="Helvetica" panose="020B0604020202020204" pitchFamily="34" charset="0"/>
            </a:rPr>
            <a:t> on cross-border sales? </a:t>
          </a:r>
          <a:endParaRPr lang="nl-BE" sz="1600" dirty="0">
            <a:latin typeface="Helvetica" panose="020B0604020202020204" pitchFamily="34" charset="0"/>
            <a:cs typeface="Helvetica" panose="020B0604020202020204" pitchFamily="34" charset="0"/>
          </a:endParaRPr>
        </a:p>
      </dgm:t>
    </dgm:pt>
    <dgm:pt modelId="{1348B39D-185E-4596-AEE5-776980E86B0D}" type="parTrans" cxnId="{5C545971-C957-4080-B8D1-28070FF5D2D9}">
      <dgm:prSet/>
      <dgm:spPr/>
      <dgm:t>
        <a:bodyPr/>
        <a:lstStyle/>
        <a:p>
          <a:endParaRPr lang="nl-BE"/>
        </a:p>
      </dgm:t>
    </dgm:pt>
    <dgm:pt modelId="{3C432E01-D2C7-4CA8-A038-A7B30AB2D57B}" type="sibTrans" cxnId="{5C545971-C957-4080-B8D1-28070FF5D2D9}">
      <dgm:prSet/>
      <dgm:spPr/>
      <dgm:t>
        <a:bodyPr/>
        <a:lstStyle/>
        <a:p>
          <a:endParaRPr lang="nl-BE"/>
        </a:p>
      </dgm:t>
    </dgm:pt>
    <dgm:pt modelId="{9900448A-6FC7-49F1-8DA6-B04A14A1C2A7}">
      <dgm:prSet custT="1"/>
      <dgm:spPr/>
      <dgm:t>
        <a:bodyPr/>
        <a:lstStyle/>
        <a:p>
          <a:endParaRPr lang="nl-BE" sz="100" dirty="0">
            <a:latin typeface="Helvetica" panose="020B0604020202020204" pitchFamily="34" charset="0"/>
            <a:cs typeface="Helvetica" panose="020B0604020202020204" pitchFamily="34" charset="0"/>
          </a:endParaRPr>
        </a:p>
      </dgm:t>
    </dgm:pt>
    <dgm:pt modelId="{6726A335-634A-475A-9372-87B11D39CC8B}" type="parTrans" cxnId="{41BC175C-EDEA-4776-A073-90FDF6331AB8}">
      <dgm:prSet/>
      <dgm:spPr/>
      <dgm:t>
        <a:bodyPr/>
        <a:lstStyle/>
        <a:p>
          <a:endParaRPr lang="nl-BE"/>
        </a:p>
      </dgm:t>
    </dgm:pt>
    <dgm:pt modelId="{469C8054-85ED-4F0C-8461-7C7E8A30F86E}" type="sibTrans" cxnId="{41BC175C-EDEA-4776-A073-90FDF6331AB8}">
      <dgm:prSet/>
      <dgm:spPr/>
      <dgm:t>
        <a:bodyPr/>
        <a:lstStyle/>
        <a:p>
          <a:endParaRPr lang="nl-BE"/>
        </a:p>
      </dgm:t>
    </dgm:pt>
    <dgm:pt modelId="{A2CD54D9-FC8D-4AE2-BC11-EEA46307FCF9}">
      <dgm:prSet custT="1"/>
      <dgm:spPr/>
      <dgm:t>
        <a:bodyPr/>
        <a:lstStyle/>
        <a:p>
          <a:pPr>
            <a:spcBef>
              <a:spcPts val="1200"/>
            </a:spcBef>
            <a:spcAft>
              <a:spcPts val="1200"/>
            </a:spcAft>
          </a:pPr>
          <a:endParaRPr lang="nl-BE" sz="100" dirty="0">
            <a:latin typeface="Helvetica" panose="020B0604020202020204" pitchFamily="34" charset="0"/>
            <a:cs typeface="Helvetica" panose="020B0604020202020204" pitchFamily="34" charset="0"/>
          </a:endParaRPr>
        </a:p>
      </dgm:t>
    </dgm:pt>
    <dgm:pt modelId="{B07C1262-5B42-4A4F-9482-FC4F12E79B4F}" type="parTrans" cxnId="{8509F75C-8B22-466B-BE64-815EDCA90C7A}">
      <dgm:prSet/>
      <dgm:spPr/>
      <dgm:t>
        <a:bodyPr/>
        <a:lstStyle/>
        <a:p>
          <a:endParaRPr lang="nl-BE"/>
        </a:p>
      </dgm:t>
    </dgm:pt>
    <dgm:pt modelId="{57D08FCD-4875-4587-B473-58A3620F59D7}" type="sibTrans" cxnId="{8509F75C-8B22-466B-BE64-815EDCA90C7A}">
      <dgm:prSet/>
      <dgm:spPr/>
      <dgm:t>
        <a:bodyPr/>
        <a:lstStyle/>
        <a:p>
          <a:endParaRPr lang="nl-BE"/>
        </a:p>
      </dgm:t>
    </dgm:pt>
    <dgm:pt modelId="{C2DB8832-C94E-420F-BAC9-576EEA1C2BE1}">
      <dgm:prSet custT="1"/>
      <dgm:spPr/>
      <dgm:t>
        <a:bodyPr/>
        <a:lstStyle/>
        <a:p>
          <a:endParaRPr lang="nl-BE" sz="100" dirty="0">
            <a:latin typeface="Helvetica" panose="020B0604020202020204" pitchFamily="34" charset="0"/>
            <a:cs typeface="Helvetica" panose="020B0604020202020204" pitchFamily="34" charset="0"/>
          </a:endParaRPr>
        </a:p>
      </dgm:t>
    </dgm:pt>
    <dgm:pt modelId="{09390F57-8F02-474B-871E-6550594260D5}" type="parTrans" cxnId="{8D182E90-2E80-4CBF-B3BE-57E236B4D896}">
      <dgm:prSet/>
      <dgm:spPr/>
      <dgm:t>
        <a:bodyPr/>
        <a:lstStyle/>
        <a:p>
          <a:endParaRPr lang="nl-BE"/>
        </a:p>
      </dgm:t>
    </dgm:pt>
    <dgm:pt modelId="{EF46D84F-B911-497F-A4F0-1D838700FB5D}" type="sibTrans" cxnId="{8D182E90-2E80-4CBF-B3BE-57E236B4D896}">
      <dgm:prSet/>
      <dgm:spPr/>
      <dgm:t>
        <a:bodyPr/>
        <a:lstStyle/>
        <a:p>
          <a:endParaRPr lang="nl-BE"/>
        </a:p>
      </dgm:t>
    </dgm:pt>
    <dgm:pt modelId="{A61532ED-A854-45BE-B3EB-D8359E6F2F1A}">
      <dgm:prSet custT="1"/>
      <dgm:spPr/>
      <dgm:t>
        <a:bodyPr/>
        <a:lstStyle/>
        <a:p>
          <a:endParaRPr lang="nl-BE" sz="100" dirty="0">
            <a:latin typeface="Helvetica" panose="020B0604020202020204" pitchFamily="34" charset="0"/>
            <a:cs typeface="Helvetica" panose="020B0604020202020204" pitchFamily="34" charset="0"/>
          </a:endParaRPr>
        </a:p>
      </dgm:t>
    </dgm:pt>
    <dgm:pt modelId="{72BCFA0E-DE01-4E8F-925D-735EA254CAD3}" type="parTrans" cxnId="{B53A7680-EFA1-4293-B8B2-8F8789E07BE5}">
      <dgm:prSet/>
      <dgm:spPr/>
      <dgm:t>
        <a:bodyPr/>
        <a:lstStyle/>
        <a:p>
          <a:endParaRPr lang="nl-BE"/>
        </a:p>
      </dgm:t>
    </dgm:pt>
    <dgm:pt modelId="{436F3FE0-F01B-4BED-8318-C08CF0D33C05}" type="sibTrans" cxnId="{B53A7680-EFA1-4293-B8B2-8F8789E07BE5}">
      <dgm:prSet/>
      <dgm:spPr/>
      <dgm:t>
        <a:bodyPr/>
        <a:lstStyle/>
        <a:p>
          <a:endParaRPr lang="nl-BE"/>
        </a:p>
      </dgm:t>
    </dgm:pt>
    <dgm:pt modelId="{D2828230-B454-453C-B783-AA44B80BC248}">
      <dgm:prSet custT="1"/>
      <dgm:spPr/>
      <dgm:t>
        <a:bodyPr/>
        <a:lstStyle/>
        <a:p>
          <a:endParaRPr lang="nl-BE" sz="100" dirty="0">
            <a:latin typeface="Helvetica" panose="020B0604020202020204" pitchFamily="34" charset="0"/>
            <a:cs typeface="Helvetica" panose="020B0604020202020204" pitchFamily="34" charset="0"/>
          </a:endParaRPr>
        </a:p>
      </dgm:t>
    </dgm:pt>
    <dgm:pt modelId="{8D44B7FC-D193-4304-8A70-EEDEDBB33B4B}" type="parTrans" cxnId="{9F46CB44-4FB2-4350-BE65-539548BFE3B8}">
      <dgm:prSet/>
      <dgm:spPr/>
      <dgm:t>
        <a:bodyPr/>
        <a:lstStyle/>
        <a:p>
          <a:endParaRPr lang="nl-BE"/>
        </a:p>
      </dgm:t>
    </dgm:pt>
    <dgm:pt modelId="{538D9D10-4B7F-4C29-BC3E-F307175D6DDB}" type="sibTrans" cxnId="{9F46CB44-4FB2-4350-BE65-539548BFE3B8}">
      <dgm:prSet/>
      <dgm:spPr/>
      <dgm:t>
        <a:bodyPr/>
        <a:lstStyle/>
        <a:p>
          <a:endParaRPr lang="nl-BE"/>
        </a:p>
      </dgm:t>
    </dgm:pt>
    <dgm:pt modelId="{005EF8A3-2872-4B28-AD0C-5011A4E1AB0D}">
      <dgm:prSet custT="1"/>
      <dgm:spPr/>
      <dgm:t>
        <a:bodyPr/>
        <a:lstStyle/>
        <a:p>
          <a:endParaRPr lang="nl-BE" sz="100" dirty="0">
            <a:latin typeface="Helvetica" panose="020B0604020202020204" pitchFamily="34" charset="0"/>
            <a:cs typeface="Helvetica" panose="020B0604020202020204" pitchFamily="34" charset="0"/>
          </a:endParaRPr>
        </a:p>
      </dgm:t>
    </dgm:pt>
    <dgm:pt modelId="{FD200877-FBC0-4453-9314-1767AC42F57F}" type="parTrans" cxnId="{4554F048-6A56-4E61-9D98-D17361E785F7}">
      <dgm:prSet/>
      <dgm:spPr/>
      <dgm:t>
        <a:bodyPr/>
        <a:lstStyle/>
        <a:p>
          <a:endParaRPr lang="nl-BE"/>
        </a:p>
      </dgm:t>
    </dgm:pt>
    <dgm:pt modelId="{FD9A473B-E442-446B-A8B3-6CD8B21A85E8}" type="sibTrans" cxnId="{4554F048-6A56-4E61-9D98-D17361E785F7}">
      <dgm:prSet/>
      <dgm:spPr/>
      <dgm:t>
        <a:bodyPr/>
        <a:lstStyle/>
        <a:p>
          <a:endParaRPr lang="nl-BE"/>
        </a:p>
      </dgm:t>
    </dgm:pt>
    <dgm:pt modelId="{23D1078D-86CC-4AEF-884B-1D426FF8B238}">
      <dgm:prSet custT="1"/>
      <dgm:spPr/>
      <dgm:t>
        <a:bodyPr/>
        <a:lstStyle/>
        <a:p>
          <a:endParaRPr lang="nl-BE" sz="600" dirty="0">
            <a:latin typeface="Helvetica" panose="020B0604020202020204" pitchFamily="34" charset="0"/>
            <a:cs typeface="Helvetica" panose="020B0604020202020204" pitchFamily="34" charset="0"/>
          </a:endParaRPr>
        </a:p>
      </dgm:t>
    </dgm:pt>
    <dgm:pt modelId="{D8D7D545-EEFE-42F8-B060-F3510BB3B9A3}" type="parTrans" cxnId="{EA4E2701-2176-435D-80C8-564F165579B1}">
      <dgm:prSet/>
      <dgm:spPr/>
      <dgm:t>
        <a:bodyPr/>
        <a:lstStyle/>
        <a:p>
          <a:endParaRPr lang="nl-BE"/>
        </a:p>
      </dgm:t>
    </dgm:pt>
    <dgm:pt modelId="{5017229B-829A-4807-B28D-444426F06B02}" type="sibTrans" cxnId="{EA4E2701-2176-435D-80C8-564F165579B1}">
      <dgm:prSet/>
      <dgm:spPr/>
      <dgm:t>
        <a:bodyPr/>
        <a:lstStyle/>
        <a:p>
          <a:endParaRPr lang="nl-BE"/>
        </a:p>
      </dgm:t>
    </dgm:pt>
    <dgm:pt modelId="{91858CB1-C080-4DEF-B9BA-26A8612C2917}">
      <dgm:prSet custT="1"/>
      <dgm:spPr/>
      <dgm:t>
        <a:bodyPr/>
        <a:lstStyle/>
        <a:p>
          <a:endParaRPr lang="nl-BE" sz="600" dirty="0">
            <a:latin typeface="Helvetica" panose="020B0604020202020204" pitchFamily="34" charset="0"/>
            <a:cs typeface="Helvetica" panose="020B0604020202020204" pitchFamily="34" charset="0"/>
          </a:endParaRPr>
        </a:p>
      </dgm:t>
    </dgm:pt>
    <dgm:pt modelId="{D853870B-20A2-4ECD-AC26-4862D7091C5E}" type="parTrans" cxnId="{342CB2E2-6774-4CE4-AE80-7578643CA975}">
      <dgm:prSet/>
      <dgm:spPr/>
      <dgm:t>
        <a:bodyPr/>
        <a:lstStyle/>
        <a:p>
          <a:endParaRPr lang="nl-BE"/>
        </a:p>
      </dgm:t>
    </dgm:pt>
    <dgm:pt modelId="{64E3C039-5272-4703-9467-A42A9AA8ED03}" type="sibTrans" cxnId="{342CB2E2-6774-4CE4-AE80-7578643CA975}">
      <dgm:prSet/>
      <dgm:spPr/>
      <dgm:t>
        <a:bodyPr/>
        <a:lstStyle/>
        <a:p>
          <a:endParaRPr lang="nl-BE"/>
        </a:p>
      </dgm:t>
    </dgm:pt>
    <dgm:pt modelId="{DC67F42D-1B49-43D5-ABB7-DD0AF8D92022}">
      <dgm:prSet custT="1"/>
      <dgm:spPr/>
      <dgm:t>
        <a:bodyPr/>
        <a:lstStyle/>
        <a:p>
          <a:endParaRPr lang="nl-BE" sz="600" dirty="0">
            <a:latin typeface="Helvetica" panose="020B0604020202020204" pitchFamily="34" charset="0"/>
            <a:cs typeface="Helvetica" panose="020B0604020202020204" pitchFamily="34" charset="0"/>
          </a:endParaRPr>
        </a:p>
      </dgm:t>
    </dgm:pt>
    <dgm:pt modelId="{84986A22-43A8-48F7-B656-F5944E28C068}" type="parTrans" cxnId="{A8AD63F8-53C6-49EB-957A-A09F2E528786}">
      <dgm:prSet/>
      <dgm:spPr/>
      <dgm:t>
        <a:bodyPr/>
        <a:lstStyle/>
        <a:p>
          <a:endParaRPr lang="nl-BE"/>
        </a:p>
      </dgm:t>
    </dgm:pt>
    <dgm:pt modelId="{597C7477-0153-48CF-B785-CB8B09B46DE9}" type="sibTrans" cxnId="{A8AD63F8-53C6-49EB-957A-A09F2E528786}">
      <dgm:prSet/>
      <dgm:spPr/>
      <dgm:t>
        <a:bodyPr/>
        <a:lstStyle/>
        <a:p>
          <a:endParaRPr lang="nl-BE"/>
        </a:p>
      </dgm:t>
    </dgm:pt>
    <dgm:pt modelId="{50288504-F676-4773-A7BB-857D376CAE8D}">
      <dgm:prSet/>
      <dgm:spPr/>
      <dgm:t>
        <a:bodyPr/>
        <a:lstStyle/>
        <a:p>
          <a:pPr>
            <a:buNone/>
          </a:pPr>
          <a:r>
            <a:rPr lang="fr-BE" sz="1600" dirty="0">
              <a:latin typeface="Helvetica" panose="020B0604020202020204" pitchFamily="34" charset="0"/>
              <a:cs typeface="Helvetica" panose="020B0604020202020204" pitchFamily="34" charset="0"/>
            </a:rPr>
            <a:t> </a:t>
          </a:r>
          <a:endParaRPr lang="nl-BE" sz="1600" dirty="0">
            <a:latin typeface="Helvetica" panose="020B0604020202020204" pitchFamily="34" charset="0"/>
            <a:cs typeface="Helvetica" panose="020B0604020202020204" pitchFamily="34" charset="0"/>
          </a:endParaRPr>
        </a:p>
      </dgm:t>
    </dgm:pt>
    <dgm:pt modelId="{0ECD8C2A-D8AE-403B-9024-31D197E93FE9}" type="parTrans" cxnId="{6CFC283B-C6FD-4CC1-B2E8-3E41ED0B1654}">
      <dgm:prSet/>
      <dgm:spPr/>
      <dgm:t>
        <a:bodyPr/>
        <a:lstStyle/>
        <a:p>
          <a:endParaRPr lang="nl-BE"/>
        </a:p>
      </dgm:t>
    </dgm:pt>
    <dgm:pt modelId="{AE93082D-D4B0-40C7-ADFC-C5BE62B11A6A}" type="sibTrans" cxnId="{6CFC283B-C6FD-4CC1-B2E8-3E41ED0B1654}">
      <dgm:prSet/>
      <dgm:spPr/>
      <dgm:t>
        <a:bodyPr/>
        <a:lstStyle/>
        <a:p>
          <a:endParaRPr lang="nl-BE"/>
        </a:p>
      </dgm:t>
    </dgm:pt>
    <dgm:pt modelId="{241B78A5-FE97-4231-BEC8-1CFC052FA06B}" type="pres">
      <dgm:prSet presAssocID="{7973A7D0-7999-49EC-8E05-998BCDE9F346}" presName="linear" presStyleCnt="0">
        <dgm:presLayoutVars>
          <dgm:animLvl val="lvl"/>
          <dgm:resizeHandles val="exact"/>
        </dgm:presLayoutVars>
      </dgm:prSet>
      <dgm:spPr/>
    </dgm:pt>
    <dgm:pt modelId="{F4F344B9-B0B0-48DE-83CA-4F5A6CBD6E80}" type="pres">
      <dgm:prSet presAssocID="{DA508FD2-B289-4BB8-A0EF-69A81698F9C1}" presName="parentText" presStyleLbl="node1" presStyleIdx="0" presStyleCnt="3">
        <dgm:presLayoutVars>
          <dgm:chMax val="0"/>
          <dgm:bulletEnabled val="1"/>
        </dgm:presLayoutVars>
      </dgm:prSet>
      <dgm:spPr/>
    </dgm:pt>
    <dgm:pt modelId="{4CAFFF1A-1AF4-4128-9145-4245A32C42BD}" type="pres">
      <dgm:prSet presAssocID="{DA508FD2-B289-4BB8-A0EF-69A81698F9C1}" presName="childText" presStyleLbl="revTx" presStyleIdx="0" presStyleCnt="3">
        <dgm:presLayoutVars>
          <dgm:bulletEnabled val="1"/>
        </dgm:presLayoutVars>
      </dgm:prSet>
      <dgm:spPr/>
    </dgm:pt>
    <dgm:pt modelId="{4A725D65-A031-45E0-AC0F-AC1AD861D4AB}" type="pres">
      <dgm:prSet presAssocID="{75099795-1E9C-4DC7-8C71-7913F5C20BF6}" presName="parentText" presStyleLbl="node1" presStyleIdx="1" presStyleCnt="3">
        <dgm:presLayoutVars>
          <dgm:chMax val="0"/>
          <dgm:bulletEnabled val="1"/>
        </dgm:presLayoutVars>
      </dgm:prSet>
      <dgm:spPr/>
    </dgm:pt>
    <dgm:pt modelId="{23A9DE17-B4F7-4BCE-B3FD-BFAEEB1DE9C6}" type="pres">
      <dgm:prSet presAssocID="{75099795-1E9C-4DC7-8C71-7913F5C20BF6}" presName="childText" presStyleLbl="revTx" presStyleIdx="1" presStyleCnt="3">
        <dgm:presLayoutVars>
          <dgm:bulletEnabled val="1"/>
        </dgm:presLayoutVars>
      </dgm:prSet>
      <dgm:spPr/>
    </dgm:pt>
    <dgm:pt modelId="{EE545D7B-77AE-4556-AFB0-7AEF24D5409D}" type="pres">
      <dgm:prSet presAssocID="{3B172D23-650F-4C91-89A3-43EBEBF15B6E}" presName="parentText" presStyleLbl="node1" presStyleIdx="2" presStyleCnt="3">
        <dgm:presLayoutVars>
          <dgm:chMax val="0"/>
          <dgm:bulletEnabled val="1"/>
        </dgm:presLayoutVars>
      </dgm:prSet>
      <dgm:spPr/>
    </dgm:pt>
    <dgm:pt modelId="{76B77381-E1D4-40CE-9B00-B6F0A8EFB9C6}" type="pres">
      <dgm:prSet presAssocID="{3B172D23-650F-4C91-89A3-43EBEBF15B6E}" presName="childText" presStyleLbl="revTx" presStyleIdx="2" presStyleCnt="3">
        <dgm:presLayoutVars>
          <dgm:bulletEnabled val="1"/>
        </dgm:presLayoutVars>
      </dgm:prSet>
      <dgm:spPr/>
    </dgm:pt>
  </dgm:ptLst>
  <dgm:cxnLst>
    <dgm:cxn modelId="{EA4E2701-2176-435D-80C8-564F165579B1}" srcId="{DA508FD2-B289-4BB8-A0EF-69A81698F9C1}" destId="{23D1078D-86CC-4AEF-884B-1D426FF8B238}" srcOrd="3" destOrd="0" parTransId="{D8D7D545-EEFE-42F8-B060-F3510BB3B9A3}" sibTransId="{5017229B-829A-4807-B28D-444426F06B02}"/>
    <dgm:cxn modelId="{5B8DF805-8BE6-4FAA-9BFA-E62E3DC864C7}" srcId="{3B172D23-650F-4C91-89A3-43EBEBF15B6E}" destId="{32E76C29-DAFF-4357-99DD-0C58080F5383}" srcOrd="1" destOrd="0" parTransId="{F564D44E-1040-4911-8149-544495022E52}" sibTransId="{75903A16-B3B1-462A-A168-975D63EB386B}"/>
    <dgm:cxn modelId="{CECDE808-8DB6-4312-B919-981A61621C47}" type="presOf" srcId="{D2828230-B454-453C-B783-AA44B80BC248}" destId="{4CAFFF1A-1AF4-4128-9145-4245A32C42BD}" srcOrd="0" destOrd="2" presId="urn:microsoft.com/office/officeart/2005/8/layout/vList2"/>
    <dgm:cxn modelId="{9947AD1E-2952-4EC5-90E3-C12022A8CB9B}" type="presOf" srcId="{7973A7D0-7999-49EC-8E05-998BCDE9F346}" destId="{241B78A5-FE97-4231-BEC8-1CFC052FA06B}" srcOrd="0" destOrd="0" presId="urn:microsoft.com/office/officeart/2005/8/layout/vList2"/>
    <dgm:cxn modelId="{665A3322-8D5B-4366-89CB-110CBD77FA3F}" type="presOf" srcId="{A2CD54D9-FC8D-4AE2-BC11-EEA46307FCF9}" destId="{76B77381-E1D4-40CE-9B00-B6F0A8EFB9C6}" srcOrd="0" destOrd="0" presId="urn:microsoft.com/office/officeart/2005/8/layout/vList2"/>
    <dgm:cxn modelId="{FD1D9922-B3D9-497A-B877-2FE31BAE42D3}" srcId="{7973A7D0-7999-49EC-8E05-998BCDE9F346}" destId="{75099795-1E9C-4DC7-8C71-7913F5C20BF6}" srcOrd="1" destOrd="0" parTransId="{C64F971C-A4FC-4A23-B48F-7BD546F23A5B}" sibTransId="{F5F6D610-F0F6-47C5-BEB6-E26486205ED6}"/>
    <dgm:cxn modelId="{2D7D5F2C-25ED-44CE-9C98-3B83C1AEFAD6}" type="presOf" srcId="{E85957A4-329B-4E78-A29C-E91B6D31EC4F}" destId="{76B77381-E1D4-40CE-9B00-B6F0A8EFB9C6}" srcOrd="0" destOrd="3" presId="urn:microsoft.com/office/officeart/2005/8/layout/vList2"/>
    <dgm:cxn modelId="{7C00A22C-9535-418F-86FA-6CC520B06BB1}" type="presOf" srcId="{32E76C29-DAFF-4357-99DD-0C58080F5383}" destId="{76B77381-E1D4-40CE-9B00-B6F0A8EFB9C6}" srcOrd="0" destOrd="1" presId="urn:microsoft.com/office/officeart/2005/8/layout/vList2"/>
    <dgm:cxn modelId="{6CFC283B-C6FD-4CC1-B2E8-3E41ED0B1654}" srcId="{75099795-1E9C-4DC7-8C71-7913F5C20BF6}" destId="{50288504-F676-4773-A7BB-857D376CAE8D}" srcOrd="4" destOrd="0" parTransId="{0ECD8C2A-D8AE-403B-9024-31D197E93FE9}" sibTransId="{AE93082D-D4B0-40C7-ADFC-C5BE62B11A6A}"/>
    <dgm:cxn modelId="{9AD7C83B-8CA2-4707-8531-16080B1ADA61}" srcId="{DA508FD2-B289-4BB8-A0EF-69A81698F9C1}" destId="{CBF05A80-0D6D-4B3A-8B4C-49EE3D77499E}" srcOrd="4" destOrd="0" parTransId="{D58422E5-CD1D-4B6A-9EAF-2AEF0F00EB66}" sibTransId="{027F0B34-4349-443E-B4E1-F239F8CD3745}"/>
    <dgm:cxn modelId="{83D40340-7BE8-44D2-8E37-C5B477BD7F37}" type="presOf" srcId="{DA508FD2-B289-4BB8-A0EF-69A81698F9C1}" destId="{F4F344B9-B0B0-48DE-83CA-4F5A6CBD6E80}" srcOrd="0" destOrd="0" presId="urn:microsoft.com/office/officeart/2005/8/layout/vList2"/>
    <dgm:cxn modelId="{41BC175C-EDEA-4776-A073-90FDF6331AB8}" srcId="{DA508FD2-B289-4BB8-A0EF-69A81698F9C1}" destId="{9900448A-6FC7-49F1-8DA6-B04A14A1C2A7}" srcOrd="0" destOrd="0" parTransId="{6726A335-634A-475A-9372-87B11D39CC8B}" sibTransId="{469C8054-85ED-4F0C-8461-7C7E8A30F86E}"/>
    <dgm:cxn modelId="{8509F75C-8B22-466B-BE64-815EDCA90C7A}" srcId="{3B172D23-650F-4C91-89A3-43EBEBF15B6E}" destId="{A2CD54D9-FC8D-4AE2-BC11-EEA46307FCF9}" srcOrd="0" destOrd="0" parTransId="{B07C1262-5B42-4A4F-9482-FC4F12E79B4F}" sibTransId="{57D08FCD-4875-4587-B473-58A3620F59D7}"/>
    <dgm:cxn modelId="{9F46CB44-4FB2-4350-BE65-539548BFE3B8}" srcId="{DA508FD2-B289-4BB8-A0EF-69A81698F9C1}" destId="{D2828230-B454-453C-B783-AA44B80BC248}" srcOrd="2" destOrd="0" parTransId="{8D44B7FC-D193-4304-8A70-EEDEDBB33B4B}" sibTransId="{538D9D10-4B7F-4C29-BC3E-F307175D6DDB}"/>
    <dgm:cxn modelId="{59625C66-6F48-46B7-8FFC-4B72D91230D1}" type="presOf" srcId="{CBF05A80-0D6D-4B3A-8B4C-49EE3D77499E}" destId="{4CAFFF1A-1AF4-4128-9145-4245A32C42BD}" srcOrd="0" destOrd="4" presId="urn:microsoft.com/office/officeart/2005/8/layout/vList2"/>
    <dgm:cxn modelId="{4554F048-6A56-4E61-9D98-D17361E785F7}" srcId="{75099795-1E9C-4DC7-8C71-7913F5C20BF6}" destId="{005EF8A3-2872-4B28-AD0C-5011A4E1AB0D}" srcOrd="1" destOrd="0" parTransId="{FD200877-FBC0-4453-9314-1767AC42F57F}" sibTransId="{FD9A473B-E442-446B-A8B3-6CD8B21A85E8}"/>
    <dgm:cxn modelId="{39A30F69-C09F-47F4-9CE9-C368764FEA1C}" srcId="{3B172D23-650F-4C91-89A3-43EBEBF15B6E}" destId="{D79960E7-0CA2-4974-BA38-50E44C5F1604}" srcOrd="2" destOrd="0" parTransId="{35B51A7D-01A6-40D0-9C6E-1CF242357AC1}" sibTransId="{5DB8000E-B0AC-4016-BB43-4AE4DA169A7D}"/>
    <dgm:cxn modelId="{D7E1616C-AB72-460C-BCAF-4978F04DABFC}" type="presOf" srcId="{D79960E7-0CA2-4974-BA38-50E44C5F1604}" destId="{76B77381-E1D4-40CE-9B00-B6F0A8EFB9C6}" srcOrd="0" destOrd="2" presId="urn:microsoft.com/office/officeart/2005/8/layout/vList2"/>
    <dgm:cxn modelId="{0292646D-9E7F-4FCB-82DB-C89491AC1E8A}" type="presOf" srcId="{23D1078D-86CC-4AEF-884B-1D426FF8B238}" destId="{4CAFFF1A-1AF4-4128-9145-4245A32C42BD}" srcOrd="0" destOrd="3" presId="urn:microsoft.com/office/officeart/2005/8/layout/vList2"/>
    <dgm:cxn modelId="{8E34E970-6B4B-412F-9543-713A3054247E}" type="presOf" srcId="{005EF8A3-2872-4B28-AD0C-5011A4E1AB0D}" destId="{23A9DE17-B4F7-4BCE-B3FD-BFAEEB1DE9C6}" srcOrd="0" destOrd="1" presId="urn:microsoft.com/office/officeart/2005/8/layout/vList2"/>
    <dgm:cxn modelId="{5C545971-C957-4080-B8D1-28070FF5D2D9}" srcId="{3B172D23-650F-4C91-89A3-43EBEBF15B6E}" destId="{6D9EEB5D-E5F7-4B51-8850-090250CBDC4C}" srcOrd="5" destOrd="0" parTransId="{1348B39D-185E-4596-AEE5-776980E86B0D}" sibTransId="{3C432E01-D2C7-4CA8-A038-A7B30AB2D57B}"/>
    <dgm:cxn modelId="{85D51D74-F622-44DE-9B84-8AC9FC8DA498}" type="presOf" srcId="{91858CB1-C080-4DEF-B9BA-26A8612C2917}" destId="{23A9DE17-B4F7-4BCE-B3FD-BFAEEB1DE9C6}" srcOrd="0" destOrd="2" presId="urn:microsoft.com/office/officeart/2005/8/layout/vList2"/>
    <dgm:cxn modelId="{ADFABD54-3FA2-446D-BB86-BF8BB32E9379}" type="presOf" srcId="{3B172D23-650F-4C91-89A3-43EBEBF15B6E}" destId="{EE545D7B-77AE-4556-AFB0-7AEF24D5409D}" srcOrd="0" destOrd="0" presId="urn:microsoft.com/office/officeart/2005/8/layout/vList2"/>
    <dgm:cxn modelId="{9DAE4358-01D1-4259-A1E7-21FCCC9FFDCE}" type="presOf" srcId="{75099795-1E9C-4DC7-8C71-7913F5C20BF6}" destId="{4A725D65-A031-45E0-AC0F-AC1AD861D4AB}" srcOrd="0" destOrd="0" presId="urn:microsoft.com/office/officeart/2005/8/layout/vList2"/>
    <dgm:cxn modelId="{68F30479-8563-4759-A24C-349010546C7F}" srcId="{3B172D23-650F-4C91-89A3-43EBEBF15B6E}" destId="{3CCA8C18-E7F9-4A87-9A81-B877AF253EE9}" srcOrd="4" destOrd="0" parTransId="{3886DAC9-210E-4CF1-B8C2-0413DADA93DE}" sibTransId="{D7FB3219-0EEE-4E72-A2E2-E3B2E2A7232F}"/>
    <dgm:cxn modelId="{4DFC7D79-9C7E-465D-9241-785BDABC9112}" type="presOf" srcId="{DC69A4D9-9CC9-42A1-AC37-02B9901A3720}" destId="{23A9DE17-B4F7-4BCE-B3FD-BFAEEB1DE9C6}" srcOrd="0" destOrd="3" presId="urn:microsoft.com/office/officeart/2005/8/layout/vList2"/>
    <dgm:cxn modelId="{B53A7680-EFA1-4293-B8B2-8F8789E07BE5}" srcId="{DA508FD2-B289-4BB8-A0EF-69A81698F9C1}" destId="{A61532ED-A854-45BE-B3EB-D8359E6F2F1A}" srcOrd="1" destOrd="0" parTransId="{72BCFA0E-DE01-4E8F-925D-735EA254CAD3}" sibTransId="{436F3FE0-F01B-4BED-8318-C08CF0D33C05}"/>
    <dgm:cxn modelId="{8248ED81-70B4-4E48-AAC9-FB74B2B06811}" srcId="{75099795-1E9C-4DC7-8C71-7913F5C20BF6}" destId="{DC69A4D9-9CC9-42A1-AC37-02B9901A3720}" srcOrd="3" destOrd="0" parTransId="{AEE5768A-BF01-4E4E-BAFD-44801430D246}" sibTransId="{232EB2E5-443F-4458-A118-4D8BB6521E3C}"/>
    <dgm:cxn modelId="{8D182E90-2E80-4CBF-B3BE-57E236B4D896}" srcId="{75099795-1E9C-4DC7-8C71-7913F5C20BF6}" destId="{C2DB8832-C94E-420F-BAC9-576EEA1C2BE1}" srcOrd="0" destOrd="0" parTransId="{09390F57-8F02-474B-871E-6550594260D5}" sibTransId="{EF46D84F-B911-497F-A4F0-1D838700FB5D}"/>
    <dgm:cxn modelId="{67A004A3-BCCC-401A-A67F-A6CFD1205E25}" type="presOf" srcId="{C2DB8832-C94E-420F-BAC9-576EEA1C2BE1}" destId="{23A9DE17-B4F7-4BCE-B3FD-BFAEEB1DE9C6}" srcOrd="0" destOrd="0" presId="urn:microsoft.com/office/officeart/2005/8/layout/vList2"/>
    <dgm:cxn modelId="{007235AB-C9A6-4F34-AA98-64F2A1BCFEF7}" type="presOf" srcId="{DC67F42D-1B49-43D5-ABB7-DD0AF8D92022}" destId="{4CAFFF1A-1AF4-4128-9145-4245A32C42BD}" srcOrd="0" destOrd="5" presId="urn:microsoft.com/office/officeart/2005/8/layout/vList2"/>
    <dgm:cxn modelId="{7265CFAB-F66D-4A65-A52D-25297A3916B5}" type="presOf" srcId="{9900448A-6FC7-49F1-8DA6-B04A14A1C2A7}" destId="{4CAFFF1A-1AF4-4128-9145-4245A32C42BD}" srcOrd="0" destOrd="0" presId="urn:microsoft.com/office/officeart/2005/8/layout/vList2"/>
    <dgm:cxn modelId="{89B765B5-0369-470F-9A9C-8CFA36FFEA1D}" type="presOf" srcId="{3CCA8C18-E7F9-4A87-9A81-B877AF253EE9}" destId="{76B77381-E1D4-40CE-9B00-B6F0A8EFB9C6}" srcOrd="0" destOrd="4" presId="urn:microsoft.com/office/officeart/2005/8/layout/vList2"/>
    <dgm:cxn modelId="{3FF3DEB9-2315-4045-8F51-11F4CAFFE175}" type="presOf" srcId="{50288504-F676-4773-A7BB-857D376CAE8D}" destId="{23A9DE17-B4F7-4BCE-B3FD-BFAEEB1DE9C6}" srcOrd="0" destOrd="4" presId="urn:microsoft.com/office/officeart/2005/8/layout/vList2"/>
    <dgm:cxn modelId="{6E9298BE-6506-4EB3-911B-F42AA6EBD7F0}" type="presOf" srcId="{A61532ED-A854-45BE-B3EB-D8359E6F2F1A}" destId="{4CAFFF1A-1AF4-4128-9145-4245A32C42BD}" srcOrd="0" destOrd="1" presId="urn:microsoft.com/office/officeart/2005/8/layout/vList2"/>
    <dgm:cxn modelId="{FF80C7C0-B4FF-4AD5-A288-F218DD964D23}" srcId="{7973A7D0-7999-49EC-8E05-998BCDE9F346}" destId="{DA508FD2-B289-4BB8-A0EF-69A81698F9C1}" srcOrd="0" destOrd="0" parTransId="{026EC8E5-EA3C-40F5-BB1B-BD4CEE0C4683}" sibTransId="{64525CD6-27B0-4145-947F-D1B068446968}"/>
    <dgm:cxn modelId="{90B493C7-A087-4055-B1EA-FCF7A351F575}" srcId="{3B172D23-650F-4C91-89A3-43EBEBF15B6E}" destId="{E85957A4-329B-4E78-A29C-E91B6D31EC4F}" srcOrd="3" destOrd="0" parTransId="{F2EB6ED7-1B44-404F-A351-D36CFC56F2A4}" sibTransId="{72761053-5842-400D-B541-44FC1BE4C047}"/>
    <dgm:cxn modelId="{03401AD4-0338-49A3-AFD0-B61969984E58}" type="presOf" srcId="{6D9EEB5D-E5F7-4B51-8850-090250CBDC4C}" destId="{76B77381-E1D4-40CE-9B00-B6F0A8EFB9C6}" srcOrd="0" destOrd="5" presId="urn:microsoft.com/office/officeart/2005/8/layout/vList2"/>
    <dgm:cxn modelId="{342CB2E2-6774-4CE4-AE80-7578643CA975}" srcId="{75099795-1E9C-4DC7-8C71-7913F5C20BF6}" destId="{91858CB1-C080-4DEF-B9BA-26A8612C2917}" srcOrd="2" destOrd="0" parTransId="{D853870B-20A2-4ECD-AC26-4862D7091C5E}" sibTransId="{64E3C039-5272-4703-9467-A42A9AA8ED03}"/>
    <dgm:cxn modelId="{2A9499E5-FB22-47CE-8114-1DF8CD7C9EC6}" srcId="{7973A7D0-7999-49EC-8E05-998BCDE9F346}" destId="{3B172D23-650F-4C91-89A3-43EBEBF15B6E}" srcOrd="2" destOrd="0" parTransId="{74079165-CBC8-4981-BF14-223AA24534C4}" sibTransId="{B8723B8A-C9DD-44D9-B9D5-8A9C65B2775A}"/>
    <dgm:cxn modelId="{A8AD63F8-53C6-49EB-957A-A09F2E528786}" srcId="{DA508FD2-B289-4BB8-A0EF-69A81698F9C1}" destId="{DC67F42D-1B49-43D5-ABB7-DD0AF8D92022}" srcOrd="5" destOrd="0" parTransId="{84986A22-43A8-48F7-B656-F5944E28C068}" sibTransId="{597C7477-0153-48CF-B785-CB8B09B46DE9}"/>
    <dgm:cxn modelId="{F53A0377-4964-4895-8532-3C49FE67DC14}" type="presParOf" srcId="{241B78A5-FE97-4231-BEC8-1CFC052FA06B}" destId="{F4F344B9-B0B0-48DE-83CA-4F5A6CBD6E80}" srcOrd="0" destOrd="0" presId="urn:microsoft.com/office/officeart/2005/8/layout/vList2"/>
    <dgm:cxn modelId="{AF7014E2-0F95-40CB-81CA-F1854A7970B7}" type="presParOf" srcId="{241B78A5-FE97-4231-BEC8-1CFC052FA06B}" destId="{4CAFFF1A-1AF4-4128-9145-4245A32C42BD}" srcOrd="1" destOrd="0" presId="urn:microsoft.com/office/officeart/2005/8/layout/vList2"/>
    <dgm:cxn modelId="{BAB4C174-AE10-4578-B7A1-6ED07EDF90E5}" type="presParOf" srcId="{241B78A5-FE97-4231-BEC8-1CFC052FA06B}" destId="{4A725D65-A031-45E0-AC0F-AC1AD861D4AB}" srcOrd="2" destOrd="0" presId="urn:microsoft.com/office/officeart/2005/8/layout/vList2"/>
    <dgm:cxn modelId="{12F767CB-8825-44C1-97A0-B5480874B2E2}" type="presParOf" srcId="{241B78A5-FE97-4231-BEC8-1CFC052FA06B}" destId="{23A9DE17-B4F7-4BCE-B3FD-BFAEEB1DE9C6}" srcOrd="3" destOrd="0" presId="urn:microsoft.com/office/officeart/2005/8/layout/vList2"/>
    <dgm:cxn modelId="{088F8D88-EE70-49D3-9369-3CB17DBE2A0A}" type="presParOf" srcId="{241B78A5-FE97-4231-BEC8-1CFC052FA06B}" destId="{EE545D7B-77AE-4556-AFB0-7AEF24D5409D}" srcOrd="4" destOrd="0" presId="urn:microsoft.com/office/officeart/2005/8/layout/vList2"/>
    <dgm:cxn modelId="{FE16672B-100F-4D55-87AE-FFD89A56111F}" type="presParOf" srcId="{241B78A5-FE97-4231-BEC8-1CFC052FA06B}" destId="{76B77381-E1D4-40CE-9B00-B6F0A8EFB9C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7B3FF8-2202-41A4-BB10-FE2BDF1C88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86D47416-0229-4542-975D-5EED1965DBBF}">
      <dgm:prSet custT="1"/>
      <dgm:spPr>
        <a:solidFill>
          <a:srgbClr val="DEE7D1"/>
        </a:solidFill>
      </dgm:spPr>
      <dgm:t>
        <a:bodyPr/>
        <a:lstStyle/>
        <a:p>
          <a:r>
            <a:rPr lang="fr-BE" sz="2000" baseline="0" dirty="0">
              <a:solidFill>
                <a:schemeClr val="tx1"/>
              </a:solidFill>
              <a:latin typeface="Helvetica" panose="020B0604020202020204" pitchFamily="34" charset="0"/>
              <a:cs typeface="Helvetica" panose="020B0604020202020204" pitchFamily="34" charset="0"/>
            </a:rPr>
            <a:t>Can </a:t>
          </a:r>
          <a:r>
            <a:rPr lang="fr-BE" sz="2000" baseline="0" dirty="0" err="1">
              <a:solidFill>
                <a:schemeClr val="tx1"/>
              </a:solidFill>
              <a:latin typeface="Helvetica" panose="020B0604020202020204" pitchFamily="34" charset="0"/>
              <a:cs typeface="Helvetica" panose="020B0604020202020204" pitchFamily="34" charset="0"/>
            </a:rPr>
            <a:t>even</a:t>
          </a:r>
          <a:r>
            <a:rPr lang="fr-BE" sz="2000" baseline="0" dirty="0">
              <a:solidFill>
                <a:schemeClr val="tx1"/>
              </a:solidFill>
              <a:latin typeface="Helvetica" panose="020B0604020202020204" pitchFamily="34" charset="0"/>
              <a:cs typeface="Helvetica" panose="020B0604020202020204" pitchFamily="34" charset="0"/>
            </a:rPr>
            <a:t> </a:t>
          </a:r>
          <a:r>
            <a:rPr lang="fr-BE" sz="2000" baseline="0" dirty="0" err="1">
              <a:solidFill>
                <a:schemeClr val="tx1"/>
              </a:solidFill>
              <a:latin typeface="Helvetica" panose="020B0604020202020204" pitchFamily="34" charset="0"/>
              <a:cs typeface="Helvetica" panose="020B0604020202020204" pitchFamily="34" charset="0"/>
            </a:rPr>
            <a:t>quality-based</a:t>
          </a:r>
          <a:r>
            <a:rPr lang="fr-BE" sz="2000" baseline="0" dirty="0">
              <a:solidFill>
                <a:schemeClr val="tx1"/>
              </a:solidFill>
              <a:latin typeface="Helvetica" panose="020B0604020202020204" pitchFamily="34" charset="0"/>
              <a:cs typeface="Helvetica" panose="020B0604020202020204" pitchFamily="34" charset="0"/>
            </a:rPr>
            <a:t> platform </a:t>
          </a:r>
          <a:r>
            <a:rPr lang="fr-BE" sz="2000" baseline="0" dirty="0" err="1">
              <a:solidFill>
                <a:schemeClr val="tx1"/>
              </a:solidFill>
              <a:latin typeface="Helvetica" panose="020B0604020202020204" pitchFamily="34" charset="0"/>
              <a:cs typeface="Helvetica" panose="020B0604020202020204" pitchFamily="34" charset="0"/>
            </a:rPr>
            <a:t>criteria</a:t>
          </a:r>
          <a:r>
            <a:rPr lang="fr-BE" sz="2000" baseline="0" dirty="0">
              <a:solidFill>
                <a:schemeClr val="tx1"/>
              </a:solidFill>
              <a:latin typeface="Helvetica" panose="020B0604020202020204" pitchFamily="34" charset="0"/>
              <a:cs typeface="Helvetica" panose="020B0604020202020204" pitchFamily="34" charset="0"/>
            </a:rPr>
            <a:t> </a:t>
          </a:r>
          <a:r>
            <a:rPr lang="fr-BE" sz="2000" baseline="0" dirty="0" err="1">
              <a:solidFill>
                <a:schemeClr val="tx1"/>
              </a:solidFill>
              <a:latin typeface="Helvetica" panose="020B0604020202020204" pitchFamily="34" charset="0"/>
              <a:cs typeface="Helvetica" panose="020B0604020202020204" pitchFamily="34" charset="0"/>
            </a:rPr>
            <a:t>be</a:t>
          </a:r>
          <a:r>
            <a:rPr lang="fr-BE" sz="2000" baseline="0" dirty="0">
              <a:solidFill>
                <a:schemeClr val="tx1"/>
              </a:solidFill>
              <a:latin typeface="Helvetica" panose="020B0604020202020204" pitchFamily="34" charset="0"/>
              <a:cs typeface="Helvetica" panose="020B0604020202020204" pitchFamily="34" charset="0"/>
            </a:rPr>
            <a:t> </a:t>
          </a:r>
          <a:r>
            <a:rPr lang="fr-BE" sz="2000" baseline="0" dirty="0" err="1">
              <a:solidFill>
                <a:schemeClr val="tx1"/>
              </a:solidFill>
              <a:latin typeface="Helvetica" panose="020B0604020202020204" pitchFamily="34" charset="0"/>
              <a:cs typeface="Helvetica" panose="020B0604020202020204" pitchFamily="34" charset="0"/>
            </a:rPr>
            <a:t>justified</a:t>
          </a:r>
          <a:r>
            <a:rPr lang="fr-BE" sz="2000" baseline="0" dirty="0">
              <a:solidFill>
                <a:schemeClr val="tx1"/>
              </a:solidFill>
              <a:latin typeface="Helvetica" panose="020B0604020202020204" pitchFamily="34" charset="0"/>
              <a:cs typeface="Helvetica" panose="020B0604020202020204" pitchFamily="34" charset="0"/>
            </a:rPr>
            <a:t> in an open distribution system (</a:t>
          </a:r>
          <a:r>
            <a:rPr lang="fr-BE" sz="2000" baseline="0" dirty="0" err="1">
              <a:solidFill>
                <a:schemeClr val="tx1"/>
              </a:solidFill>
              <a:latin typeface="Helvetica" panose="020B0604020202020204" pitchFamily="34" charset="0"/>
              <a:cs typeface="Helvetica" panose="020B0604020202020204" pitchFamily="34" charset="0"/>
            </a:rPr>
            <a:t>outside</a:t>
          </a:r>
          <a:r>
            <a:rPr lang="fr-BE" sz="2000" baseline="0" dirty="0">
              <a:solidFill>
                <a:schemeClr val="tx1"/>
              </a:solidFill>
              <a:latin typeface="Helvetica" panose="020B0604020202020204" pitchFamily="34" charset="0"/>
              <a:cs typeface="Helvetica" panose="020B0604020202020204" pitchFamily="34" charset="0"/>
            </a:rPr>
            <a:t> VBER)? </a:t>
          </a:r>
          <a:endParaRPr lang="nl-BE" sz="2000" baseline="0" dirty="0">
            <a:solidFill>
              <a:schemeClr val="tx1"/>
            </a:solidFill>
            <a:latin typeface="Helvetica" panose="020B0604020202020204" pitchFamily="34" charset="0"/>
            <a:cs typeface="Helvetica" panose="020B0604020202020204" pitchFamily="34" charset="0"/>
          </a:endParaRPr>
        </a:p>
      </dgm:t>
    </dgm:pt>
    <dgm:pt modelId="{3F57DD98-94CE-44C2-99C9-95E461422AF3}" type="parTrans" cxnId="{70FA7053-9088-452F-A36D-8665A5AE792B}">
      <dgm:prSet/>
      <dgm:spPr/>
      <dgm:t>
        <a:bodyPr/>
        <a:lstStyle/>
        <a:p>
          <a:endParaRPr lang="nl-BE"/>
        </a:p>
      </dgm:t>
    </dgm:pt>
    <dgm:pt modelId="{2E3F46D4-39B3-4406-BCA2-0EAE792833CE}" type="sibTrans" cxnId="{70FA7053-9088-452F-A36D-8665A5AE792B}">
      <dgm:prSet/>
      <dgm:spPr/>
      <dgm:t>
        <a:bodyPr/>
        <a:lstStyle/>
        <a:p>
          <a:endParaRPr lang="nl-BE"/>
        </a:p>
      </dgm:t>
    </dgm:pt>
    <dgm:pt modelId="{0B58BBF5-8EF1-4589-9B88-707508834253}">
      <dgm:prSet custT="1"/>
      <dgm:spPr/>
      <dgm:t>
        <a:bodyPr/>
        <a:lstStyle/>
        <a:p>
          <a:pPr>
            <a:spcBef>
              <a:spcPts val="1200"/>
            </a:spcBef>
            <a:spcAft>
              <a:spcPts val="1200"/>
            </a:spcAft>
          </a:pPr>
          <a:r>
            <a:rPr lang="fr-BE" sz="1600" dirty="0" err="1">
              <a:latin typeface="Helvetica" panose="020B0604020202020204" pitchFamily="34" charset="0"/>
              <a:cs typeface="Helvetica" panose="020B0604020202020204" pitchFamily="34" charset="0"/>
            </a:rPr>
            <a:t>Quality</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surely</a:t>
          </a:r>
          <a:r>
            <a:rPr lang="fr-BE" sz="1600" dirty="0">
              <a:latin typeface="Helvetica" panose="020B0604020202020204" pitchFamily="34" charset="0"/>
              <a:cs typeface="Helvetica" panose="020B0604020202020204" pitchFamily="34" charset="0"/>
            </a:rPr>
            <a:t> a </a:t>
          </a:r>
          <a:r>
            <a:rPr lang="fr-BE" sz="1600" dirty="0" err="1">
              <a:latin typeface="Helvetica" panose="020B0604020202020204" pitchFamily="34" charset="0"/>
              <a:cs typeface="Helvetica" panose="020B0604020202020204" pitchFamily="34" charset="0"/>
            </a:rPr>
            <a:t>legitimate</a:t>
          </a:r>
          <a:r>
            <a:rPr lang="fr-BE" sz="1600" dirty="0">
              <a:latin typeface="Helvetica" panose="020B0604020202020204" pitchFamily="34" charset="0"/>
              <a:cs typeface="Helvetica" panose="020B0604020202020204" pitchFamily="34" charset="0"/>
            </a:rPr>
            <a:t> goal </a:t>
          </a:r>
          <a:endParaRPr lang="nl-BE" sz="1600" dirty="0">
            <a:latin typeface="Helvetica" panose="020B0604020202020204" pitchFamily="34" charset="0"/>
            <a:cs typeface="Helvetica" panose="020B0604020202020204" pitchFamily="34" charset="0"/>
          </a:endParaRPr>
        </a:p>
      </dgm:t>
    </dgm:pt>
    <dgm:pt modelId="{AF6EA7CA-BBAF-448D-B29B-47AFDDA2E5F3}" type="parTrans" cxnId="{F36A7666-1440-482C-90F5-5B6CB6E904BB}">
      <dgm:prSet/>
      <dgm:spPr/>
      <dgm:t>
        <a:bodyPr/>
        <a:lstStyle/>
        <a:p>
          <a:endParaRPr lang="nl-BE"/>
        </a:p>
      </dgm:t>
    </dgm:pt>
    <dgm:pt modelId="{484C3D64-193A-45B5-9D8A-D3D1BF589CC4}" type="sibTrans" cxnId="{F36A7666-1440-482C-90F5-5B6CB6E904BB}">
      <dgm:prSet/>
      <dgm:spPr/>
      <dgm:t>
        <a:bodyPr/>
        <a:lstStyle/>
        <a:p>
          <a:endParaRPr lang="nl-BE"/>
        </a:p>
      </dgm:t>
    </dgm:pt>
    <dgm:pt modelId="{FE57E813-A5AF-4896-A5F0-F4B784D96068}">
      <dgm:prSet custT="1"/>
      <dgm:spPr/>
      <dgm:t>
        <a:bodyPr/>
        <a:lstStyle/>
        <a:p>
          <a:pPr>
            <a:spcBef>
              <a:spcPts val="1200"/>
            </a:spcBef>
            <a:spcAft>
              <a:spcPts val="1200"/>
            </a:spcAft>
          </a:pPr>
          <a:r>
            <a:rPr lang="fr-BE" sz="1600" dirty="0">
              <a:latin typeface="Helvetica" panose="020B0604020202020204" pitchFamily="34" charset="0"/>
              <a:cs typeface="Helvetica" panose="020B0604020202020204" pitchFamily="34" charset="0"/>
            </a:rPr>
            <a:t>But distinction to SDS: no minimum </a:t>
          </a:r>
          <a:r>
            <a:rPr lang="fr-BE" sz="1600" dirty="0" err="1">
              <a:latin typeface="Helvetica" panose="020B0604020202020204" pitchFamily="34" charset="0"/>
              <a:cs typeface="Helvetica" panose="020B0604020202020204" pitchFamily="34" charset="0"/>
            </a:rPr>
            <a:t>quality</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ensured</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within</a:t>
          </a:r>
          <a:r>
            <a:rPr lang="fr-BE" sz="1600" dirty="0">
              <a:latin typeface="Helvetica" panose="020B0604020202020204" pitchFamily="34" charset="0"/>
              <a:cs typeface="Helvetica" panose="020B0604020202020204" pitchFamily="34" charset="0"/>
            </a:rPr>
            <a:t> open distribution network as </a:t>
          </a:r>
          <a:r>
            <a:rPr lang="fr-BE" sz="1600" dirty="0" err="1">
              <a:latin typeface="Helvetica" panose="020B0604020202020204" pitchFamily="34" charset="0"/>
              <a:cs typeface="Helvetica" panose="020B0604020202020204" pitchFamily="34" charset="0"/>
            </a:rPr>
            <a:t>onward</a:t>
          </a:r>
          <a:r>
            <a:rPr lang="fr-BE" sz="1600" dirty="0">
              <a:latin typeface="Helvetica" panose="020B0604020202020204" pitchFamily="34" charset="0"/>
              <a:cs typeface="Helvetica" panose="020B0604020202020204" pitchFamily="34" charset="0"/>
            </a:rPr>
            <a:t> sales to </a:t>
          </a:r>
          <a:r>
            <a:rPr lang="fr-BE" sz="1600" dirty="0" err="1">
              <a:latin typeface="Helvetica" panose="020B0604020202020204" pitchFamily="34" charset="0"/>
              <a:cs typeface="Helvetica" panose="020B0604020202020204" pitchFamily="34" charset="0"/>
            </a:rPr>
            <a:t>any</a:t>
          </a:r>
          <a:r>
            <a:rPr lang="fr-BE" sz="1600" dirty="0">
              <a:latin typeface="Helvetica" panose="020B0604020202020204" pitchFamily="34" charset="0"/>
              <a:cs typeface="Helvetica" panose="020B0604020202020204" pitchFamily="34" charset="0"/>
            </a:rPr>
            <a:t> type of reseller are </a:t>
          </a:r>
          <a:r>
            <a:rPr lang="fr-BE" sz="1600" dirty="0" err="1">
              <a:latin typeface="Helvetica" panose="020B0604020202020204" pitchFamily="34" charset="0"/>
              <a:cs typeface="Helvetica" panose="020B0604020202020204" pitchFamily="34" charset="0"/>
            </a:rPr>
            <a:t>allowed</a:t>
          </a:r>
          <a:r>
            <a:rPr lang="fr-BE" sz="1600" dirty="0">
              <a:latin typeface="Helvetica" panose="020B0604020202020204" pitchFamily="34" charset="0"/>
              <a:cs typeface="Helvetica" panose="020B0604020202020204" pitchFamily="34" charset="0"/>
            </a:rPr>
            <a:t> in an open system</a:t>
          </a:r>
          <a:endParaRPr lang="nl-BE" sz="1600" dirty="0">
            <a:latin typeface="Helvetica" panose="020B0604020202020204" pitchFamily="34" charset="0"/>
            <a:cs typeface="Helvetica" panose="020B0604020202020204" pitchFamily="34" charset="0"/>
          </a:endParaRPr>
        </a:p>
      </dgm:t>
    </dgm:pt>
    <dgm:pt modelId="{231479B0-AA46-4434-B249-144793F29A8E}" type="parTrans" cxnId="{C864EEEE-172A-4E84-BB39-4FF365427E2B}">
      <dgm:prSet/>
      <dgm:spPr/>
      <dgm:t>
        <a:bodyPr/>
        <a:lstStyle/>
        <a:p>
          <a:endParaRPr lang="nl-BE"/>
        </a:p>
      </dgm:t>
    </dgm:pt>
    <dgm:pt modelId="{A105A06A-051E-401B-A93B-45F49E4F3A9F}" type="sibTrans" cxnId="{C864EEEE-172A-4E84-BB39-4FF365427E2B}">
      <dgm:prSet/>
      <dgm:spPr/>
      <dgm:t>
        <a:bodyPr/>
        <a:lstStyle/>
        <a:p>
          <a:endParaRPr lang="nl-BE"/>
        </a:p>
      </dgm:t>
    </dgm:pt>
    <dgm:pt modelId="{74931074-3761-440E-A5DC-17A2E35B80E4}">
      <dgm:prSet custT="1"/>
      <dgm:spPr/>
      <dgm:t>
        <a:bodyPr/>
        <a:lstStyle/>
        <a:p>
          <a:pPr>
            <a:spcBef>
              <a:spcPts val="1200"/>
            </a:spcBef>
            <a:spcAft>
              <a:spcPts val="1200"/>
            </a:spcAft>
          </a:pPr>
          <a:r>
            <a:rPr lang="fr-BE" sz="1600" dirty="0" err="1">
              <a:latin typeface="Helvetica" panose="020B0604020202020204" pitchFamily="34" charset="0"/>
              <a:cs typeface="Helvetica" panose="020B0604020202020204" pitchFamily="34" charset="0"/>
            </a:rPr>
            <a:t>Allowed</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under</a:t>
          </a:r>
          <a:r>
            <a:rPr lang="fr-BE" sz="1600" dirty="0">
              <a:latin typeface="Helvetica" panose="020B0604020202020204" pitchFamily="34" charset="0"/>
              <a:cs typeface="Helvetica" panose="020B0604020202020204" pitchFamily="34" charset="0"/>
            </a:rPr>
            <a:t> VBER; and </a:t>
          </a:r>
          <a:r>
            <a:rPr lang="fr-BE" sz="1600" dirty="0" err="1">
              <a:latin typeface="Helvetica" panose="020B0604020202020204" pitchFamily="34" charset="0"/>
              <a:cs typeface="Helvetica" panose="020B0604020202020204" pitchFamily="34" charset="0"/>
            </a:rPr>
            <a:t>would</a:t>
          </a:r>
          <a:r>
            <a:rPr lang="fr-BE" sz="1600" dirty="0">
              <a:latin typeface="Helvetica" panose="020B0604020202020204" pitchFamily="34" charset="0"/>
              <a:cs typeface="Helvetica" panose="020B0604020202020204" pitchFamily="34" charset="0"/>
            </a:rPr>
            <a:t> </a:t>
          </a:r>
          <a:r>
            <a:rPr lang="fr-BE" sz="1600" dirty="0" err="1">
              <a:latin typeface="Helvetica" panose="020B0604020202020204" pitchFamily="34" charset="0"/>
              <a:cs typeface="Helvetica" panose="020B0604020202020204" pitchFamily="34" charset="0"/>
            </a:rPr>
            <a:t>surely</a:t>
          </a:r>
          <a:r>
            <a:rPr lang="fr-BE" sz="1600" dirty="0">
              <a:latin typeface="Helvetica" panose="020B0604020202020204" pitchFamily="34" charset="0"/>
              <a:cs typeface="Helvetica" panose="020B0604020202020204" pitchFamily="34" charset="0"/>
            </a:rPr>
            <a:t> not </a:t>
          </a:r>
          <a:r>
            <a:rPr lang="fr-BE" sz="1600" dirty="0" err="1">
              <a:latin typeface="Helvetica" panose="020B0604020202020204" pitchFamily="34" charset="0"/>
              <a:cs typeface="Helvetica" panose="020B0604020202020204" pitchFamily="34" charset="0"/>
            </a:rPr>
            <a:t>be</a:t>
          </a:r>
          <a:r>
            <a:rPr lang="fr-BE" sz="1600" dirty="0">
              <a:latin typeface="Helvetica" panose="020B0604020202020204" pitchFamily="34" charset="0"/>
              <a:cs typeface="Helvetica" panose="020B0604020202020204" pitchFamily="34" charset="0"/>
            </a:rPr>
            <a:t> a restriction by </a:t>
          </a:r>
          <a:r>
            <a:rPr lang="fr-BE" sz="1600" dirty="0" err="1">
              <a:latin typeface="Helvetica" panose="020B0604020202020204" pitchFamily="34" charset="0"/>
              <a:cs typeface="Helvetica" panose="020B0604020202020204" pitchFamily="34" charset="0"/>
            </a:rPr>
            <a:t>effect</a:t>
          </a:r>
          <a:endParaRPr lang="nl-BE" sz="1600" dirty="0">
            <a:latin typeface="Helvetica" panose="020B0604020202020204" pitchFamily="34" charset="0"/>
            <a:cs typeface="Helvetica" panose="020B0604020202020204" pitchFamily="34" charset="0"/>
          </a:endParaRPr>
        </a:p>
      </dgm:t>
    </dgm:pt>
    <dgm:pt modelId="{8C1DDE81-5ED2-4EE1-B95B-6AD2C3F411E5}" type="parTrans" cxnId="{7A64AA75-2B04-4EF1-A188-2620519C2EBF}">
      <dgm:prSet/>
      <dgm:spPr/>
      <dgm:t>
        <a:bodyPr/>
        <a:lstStyle/>
        <a:p>
          <a:endParaRPr lang="nl-BE"/>
        </a:p>
      </dgm:t>
    </dgm:pt>
    <dgm:pt modelId="{3C326EF4-1AEB-48C2-B237-F1B90004E84F}" type="sibTrans" cxnId="{7A64AA75-2B04-4EF1-A188-2620519C2EBF}">
      <dgm:prSet/>
      <dgm:spPr/>
      <dgm:t>
        <a:bodyPr/>
        <a:lstStyle/>
        <a:p>
          <a:endParaRPr lang="nl-BE"/>
        </a:p>
      </dgm:t>
    </dgm:pt>
    <dgm:pt modelId="{915CAB93-3B2F-44E5-B44A-87D10FBE4BE6}">
      <dgm:prSet custT="1"/>
      <dgm:spPr>
        <a:solidFill>
          <a:srgbClr val="DEE7D1"/>
        </a:solidFill>
      </dgm:spPr>
      <dgm:t>
        <a:bodyPr/>
        <a:lstStyle/>
        <a:p>
          <a:r>
            <a:rPr lang="fr-BE" sz="2000" baseline="0" dirty="0" err="1">
              <a:solidFill>
                <a:schemeClr val="tx1"/>
              </a:solidFill>
              <a:latin typeface="Helvetica" panose="020B0604020202020204" pitchFamily="34" charset="0"/>
              <a:cs typeface="Helvetica" panose="020B0604020202020204" pitchFamily="34" charset="0"/>
            </a:rPr>
            <a:t>Pending</a:t>
          </a:r>
          <a:r>
            <a:rPr lang="fr-BE" sz="2000" baseline="0" dirty="0">
              <a:solidFill>
                <a:schemeClr val="tx1"/>
              </a:solidFill>
              <a:latin typeface="Helvetica" panose="020B0604020202020204" pitchFamily="34" charset="0"/>
              <a:cs typeface="Helvetica" panose="020B0604020202020204" pitchFamily="34" charset="0"/>
            </a:rPr>
            <a:t> investigations of Apple/Amazon arrangement in Germany and Spain</a:t>
          </a:r>
          <a:endParaRPr lang="nl-BE" sz="2000" baseline="0" dirty="0">
            <a:solidFill>
              <a:schemeClr val="tx1"/>
            </a:solidFill>
            <a:latin typeface="Helvetica" panose="020B0604020202020204" pitchFamily="34" charset="0"/>
            <a:cs typeface="Helvetica" panose="020B0604020202020204" pitchFamily="34" charset="0"/>
          </a:endParaRPr>
        </a:p>
      </dgm:t>
    </dgm:pt>
    <dgm:pt modelId="{C61341D8-667D-43CA-BD2F-6095B6736341}" type="parTrans" cxnId="{96C743AC-8F67-4055-B71A-F0CAC5423D93}">
      <dgm:prSet/>
      <dgm:spPr/>
      <dgm:t>
        <a:bodyPr/>
        <a:lstStyle/>
        <a:p>
          <a:endParaRPr lang="nl-BE"/>
        </a:p>
      </dgm:t>
    </dgm:pt>
    <dgm:pt modelId="{1144E520-20A6-4DC8-AA6D-58F695351A6B}" type="sibTrans" cxnId="{96C743AC-8F67-4055-B71A-F0CAC5423D93}">
      <dgm:prSet/>
      <dgm:spPr/>
      <dgm:t>
        <a:bodyPr/>
        <a:lstStyle/>
        <a:p>
          <a:endParaRPr lang="nl-BE"/>
        </a:p>
      </dgm:t>
    </dgm:pt>
    <dgm:pt modelId="{54CB1B72-DEF8-430C-97EE-C7850EDDB844}">
      <dgm:prSet custT="1"/>
      <dgm:spPr/>
      <dgm:t>
        <a:bodyPr/>
        <a:lstStyle/>
        <a:p>
          <a:pPr>
            <a:spcBef>
              <a:spcPct val="0"/>
            </a:spcBef>
            <a:spcAft>
              <a:spcPct val="20000"/>
            </a:spcAft>
          </a:pPr>
          <a:endParaRPr lang="nl-BE" sz="800" dirty="0">
            <a:latin typeface="Helvetica" panose="020B0604020202020204" pitchFamily="34" charset="0"/>
            <a:cs typeface="Helvetica" panose="020B0604020202020204" pitchFamily="34" charset="0"/>
          </a:endParaRPr>
        </a:p>
      </dgm:t>
    </dgm:pt>
    <dgm:pt modelId="{C0B9FA4D-7B51-4F96-91E4-C2D95675F305}" type="parTrans" cxnId="{9341688A-7D5A-4077-B2DF-A2EFCAC6054A}">
      <dgm:prSet/>
      <dgm:spPr/>
      <dgm:t>
        <a:bodyPr/>
        <a:lstStyle/>
        <a:p>
          <a:endParaRPr lang="nl-BE"/>
        </a:p>
      </dgm:t>
    </dgm:pt>
    <dgm:pt modelId="{6E7BA1C6-9778-4645-8278-14A8FDC30777}" type="sibTrans" cxnId="{9341688A-7D5A-4077-B2DF-A2EFCAC6054A}">
      <dgm:prSet/>
      <dgm:spPr/>
      <dgm:t>
        <a:bodyPr/>
        <a:lstStyle/>
        <a:p>
          <a:endParaRPr lang="nl-BE"/>
        </a:p>
      </dgm:t>
    </dgm:pt>
    <dgm:pt modelId="{D07B81DF-0468-4E82-AC8B-9E1ACB25457A}">
      <dgm:prSet custT="1"/>
      <dgm:spPr/>
      <dgm:t>
        <a:bodyPr/>
        <a:lstStyle/>
        <a:p>
          <a:pPr>
            <a:spcBef>
              <a:spcPts val="1200"/>
            </a:spcBef>
            <a:spcAft>
              <a:spcPts val="1200"/>
            </a:spcAft>
          </a:pPr>
          <a:endParaRPr lang="nl-BE" sz="800" dirty="0">
            <a:latin typeface="Helvetica" panose="020B0604020202020204" pitchFamily="34" charset="0"/>
            <a:cs typeface="Helvetica" panose="020B0604020202020204" pitchFamily="34" charset="0"/>
          </a:endParaRPr>
        </a:p>
      </dgm:t>
    </dgm:pt>
    <dgm:pt modelId="{EADB228F-6470-466A-97F1-E8C94717A6E6}" type="parTrans" cxnId="{67C603F4-B2CF-49EA-93B5-87F550C7C2C3}">
      <dgm:prSet/>
      <dgm:spPr/>
      <dgm:t>
        <a:bodyPr/>
        <a:lstStyle/>
        <a:p>
          <a:endParaRPr lang="nl-BE"/>
        </a:p>
      </dgm:t>
    </dgm:pt>
    <dgm:pt modelId="{4F4ADF24-3D8E-4EDF-9D88-EA36D9FBC615}" type="sibTrans" cxnId="{67C603F4-B2CF-49EA-93B5-87F550C7C2C3}">
      <dgm:prSet/>
      <dgm:spPr/>
      <dgm:t>
        <a:bodyPr/>
        <a:lstStyle/>
        <a:p>
          <a:endParaRPr lang="nl-BE"/>
        </a:p>
      </dgm:t>
    </dgm:pt>
    <dgm:pt modelId="{6909106F-AD44-4062-94DE-6610CE33A8BB}" type="pres">
      <dgm:prSet presAssocID="{E97B3FF8-2202-41A4-BB10-FE2BDF1C8819}" presName="linear" presStyleCnt="0">
        <dgm:presLayoutVars>
          <dgm:animLvl val="lvl"/>
          <dgm:resizeHandles val="exact"/>
        </dgm:presLayoutVars>
      </dgm:prSet>
      <dgm:spPr/>
    </dgm:pt>
    <dgm:pt modelId="{9950976E-4D06-4802-84A8-D05F5E7BEB78}" type="pres">
      <dgm:prSet presAssocID="{86D47416-0229-4542-975D-5EED1965DBBF}" presName="parentText" presStyleLbl="node1" presStyleIdx="0" presStyleCnt="2">
        <dgm:presLayoutVars>
          <dgm:chMax val="0"/>
          <dgm:bulletEnabled val="1"/>
        </dgm:presLayoutVars>
      </dgm:prSet>
      <dgm:spPr/>
    </dgm:pt>
    <dgm:pt modelId="{1298E25D-6E4E-4D2D-B603-0DA82899B105}" type="pres">
      <dgm:prSet presAssocID="{86D47416-0229-4542-975D-5EED1965DBBF}" presName="childText" presStyleLbl="revTx" presStyleIdx="0" presStyleCnt="1">
        <dgm:presLayoutVars>
          <dgm:bulletEnabled val="1"/>
        </dgm:presLayoutVars>
      </dgm:prSet>
      <dgm:spPr/>
    </dgm:pt>
    <dgm:pt modelId="{45C0EC15-D05A-4B14-A8B0-5939C316E68F}" type="pres">
      <dgm:prSet presAssocID="{915CAB93-3B2F-44E5-B44A-87D10FBE4BE6}" presName="parentText" presStyleLbl="node1" presStyleIdx="1" presStyleCnt="2">
        <dgm:presLayoutVars>
          <dgm:chMax val="0"/>
          <dgm:bulletEnabled val="1"/>
        </dgm:presLayoutVars>
      </dgm:prSet>
      <dgm:spPr/>
    </dgm:pt>
  </dgm:ptLst>
  <dgm:cxnLst>
    <dgm:cxn modelId="{0EE9612C-7E07-40E0-9156-98DD5782BDF3}" type="presOf" srcId="{74931074-3761-440E-A5DC-17A2E35B80E4}" destId="{1298E25D-6E4E-4D2D-B603-0DA82899B105}" srcOrd="0" destOrd="3" presId="urn:microsoft.com/office/officeart/2005/8/layout/vList2"/>
    <dgm:cxn modelId="{3EBCBD34-7E4E-4E62-BD7B-AE8FB0135DD6}" type="presOf" srcId="{54CB1B72-DEF8-430C-97EE-C7850EDDB844}" destId="{1298E25D-6E4E-4D2D-B603-0DA82899B105}" srcOrd="0" destOrd="4" presId="urn:microsoft.com/office/officeart/2005/8/layout/vList2"/>
    <dgm:cxn modelId="{50122639-1C2A-4324-867B-77E978ACBD86}" type="presOf" srcId="{915CAB93-3B2F-44E5-B44A-87D10FBE4BE6}" destId="{45C0EC15-D05A-4B14-A8B0-5939C316E68F}" srcOrd="0" destOrd="0" presId="urn:microsoft.com/office/officeart/2005/8/layout/vList2"/>
    <dgm:cxn modelId="{BFA6C53C-1AA7-4FBF-AE8A-D8D740DF4508}" type="presOf" srcId="{D07B81DF-0468-4E82-AC8B-9E1ACB25457A}" destId="{1298E25D-6E4E-4D2D-B603-0DA82899B105}" srcOrd="0" destOrd="0" presId="urn:microsoft.com/office/officeart/2005/8/layout/vList2"/>
    <dgm:cxn modelId="{F36A7666-1440-482C-90F5-5B6CB6E904BB}" srcId="{86D47416-0229-4542-975D-5EED1965DBBF}" destId="{0B58BBF5-8EF1-4589-9B88-707508834253}" srcOrd="1" destOrd="0" parTransId="{AF6EA7CA-BBAF-448D-B29B-47AFDDA2E5F3}" sibTransId="{484C3D64-193A-45B5-9D8A-D3D1BF589CC4}"/>
    <dgm:cxn modelId="{70FA7053-9088-452F-A36D-8665A5AE792B}" srcId="{E97B3FF8-2202-41A4-BB10-FE2BDF1C8819}" destId="{86D47416-0229-4542-975D-5EED1965DBBF}" srcOrd="0" destOrd="0" parTransId="{3F57DD98-94CE-44C2-99C9-95E461422AF3}" sibTransId="{2E3F46D4-39B3-4406-BCA2-0EAE792833CE}"/>
    <dgm:cxn modelId="{7A64AA75-2B04-4EF1-A188-2620519C2EBF}" srcId="{86D47416-0229-4542-975D-5EED1965DBBF}" destId="{74931074-3761-440E-A5DC-17A2E35B80E4}" srcOrd="3" destOrd="0" parTransId="{8C1DDE81-5ED2-4EE1-B95B-6AD2C3F411E5}" sibTransId="{3C326EF4-1AEB-48C2-B237-F1B90004E84F}"/>
    <dgm:cxn modelId="{03566586-C2FD-4908-81E2-EAC092663685}" type="presOf" srcId="{FE57E813-A5AF-4896-A5F0-F4B784D96068}" destId="{1298E25D-6E4E-4D2D-B603-0DA82899B105}" srcOrd="0" destOrd="2" presId="urn:microsoft.com/office/officeart/2005/8/layout/vList2"/>
    <dgm:cxn modelId="{9341688A-7D5A-4077-B2DF-A2EFCAC6054A}" srcId="{86D47416-0229-4542-975D-5EED1965DBBF}" destId="{54CB1B72-DEF8-430C-97EE-C7850EDDB844}" srcOrd="4" destOrd="0" parTransId="{C0B9FA4D-7B51-4F96-91E4-C2D95675F305}" sibTransId="{6E7BA1C6-9778-4645-8278-14A8FDC30777}"/>
    <dgm:cxn modelId="{96C743AC-8F67-4055-B71A-F0CAC5423D93}" srcId="{E97B3FF8-2202-41A4-BB10-FE2BDF1C8819}" destId="{915CAB93-3B2F-44E5-B44A-87D10FBE4BE6}" srcOrd="1" destOrd="0" parTransId="{C61341D8-667D-43CA-BD2F-6095B6736341}" sibTransId="{1144E520-20A6-4DC8-AA6D-58F695351A6B}"/>
    <dgm:cxn modelId="{D41E0FE6-D4EA-4CFD-A96A-35A33A6D5D1C}" type="presOf" srcId="{E97B3FF8-2202-41A4-BB10-FE2BDF1C8819}" destId="{6909106F-AD44-4062-94DE-6610CE33A8BB}" srcOrd="0" destOrd="0" presId="urn:microsoft.com/office/officeart/2005/8/layout/vList2"/>
    <dgm:cxn modelId="{C864EEEE-172A-4E84-BB39-4FF365427E2B}" srcId="{86D47416-0229-4542-975D-5EED1965DBBF}" destId="{FE57E813-A5AF-4896-A5F0-F4B784D96068}" srcOrd="2" destOrd="0" parTransId="{231479B0-AA46-4434-B249-144793F29A8E}" sibTransId="{A105A06A-051E-401B-A93B-45F49E4F3A9F}"/>
    <dgm:cxn modelId="{F1AF62EF-4CE2-47B3-AD52-5D3F27599219}" type="presOf" srcId="{86D47416-0229-4542-975D-5EED1965DBBF}" destId="{9950976E-4D06-4802-84A8-D05F5E7BEB78}" srcOrd="0" destOrd="0" presId="urn:microsoft.com/office/officeart/2005/8/layout/vList2"/>
    <dgm:cxn modelId="{67C603F4-B2CF-49EA-93B5-87F550C7C2C3}" srcId="{86D47416-0229-4542-975D-5EED1965DBBF}" destId="{D07B81DF-0468-4E82-AC8B-9E1ACB25457A}" srcOrd="0" destOrd="0" parTransId="{EADB228F-6470-466A-97F1-E8C94717A6E6}" sibTransId="{4F4ADF24-3D8E-4EDF-9D88-EA36D9FBC615}"/>
    <dgm:cxn modelId="{B66987F5-6BA7-460C-8470-3333B6AFD155}" type="presOf" srcId="{0B58BBF5-8EF1-4589-9B88-707508834253}" destId="{1298E25D-6E4E-4D2D-B603-0DA82899B105}" srcOrd="0" destOrd="1" presId="urn:microsoft.com/office/officeart/2005/8/layout/vList2"/>
    <dgm:cxn modelId="{71EA3706-9D70-4A23-A5C7-2EB46466412E}" type="presParOf" srcId="{6909106F-AD44-4062-94DE-6610CE33A8BB}" destId="{9950976E-4D06-4802-84A8-D05F5E7BEB78}" srcOrd="0" destOrd="0" presId="urn:microsoft.com/office/officeart/2005/8/layout/vList2"/>
    <dgm:cxn modelId="{C8F20C1A-9F7B-4843-AB1D-68B2B9153E26}" type="presParOf" srcId="{6909106F-AD44-4062-94DE-6610CE33A8BB}" destId="{1298E25D-6E4E-4D2D-B603-0DA82899B105}" srcOrd="1" destOrd="0" presId="urn:microsoft.com/office/officeart/2005/8/layout/vList2"/>
    <dgm:cxn modelId="{9F41D541-FB8E-4A7A-8E8A-5C4DC8C75A8A}" type="presParOf" srcId="{6909106F-AD44-4062-94DE-6610CE33A8BB}" destId="{45C0EC15-D05A-4B14-A8B0-5939C316E68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5D0213-CD0D-4E01-A7DF-68E957DF2E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14CD07CC-D066-4700-80E8-92348274FD5B}">
      <dgm:prSet/>
      <dgm:spPr>
        <a:solidFill>
          <a:srgbClr val="DEE7D1"/>
        </a:solidFill>
      </dgm:spPr>
      <dgm:t>
        <a:bodyPr/>
        <a:lstStyle/>
        <a:p>
          <a:r>
            <a:rPr lang="fr-BE" b="0" i="0" baseline="0" dirty="0">
              <a:solidFill>
                <a:schemeClr val="tx1"/>
              </a:solidFill>
              <a:latin typeface="Helvetica" panose="020B0604020202020204" pitchFamily="34" charset="0"/>
              <a:cs typeface="Helvetica" panose="020B0604020202020204" pitchFamily="34" charset="0"/>
            </a:rPr>
            <a:t>Customer ‘</a:t>
          </a:r>
          <a:r>
            <a:rPr lang="fr-BE" b="0" i="0" baseline="0" dirty="0" err="1">
              <a:solidFill>
                <a:schemeClr val="tx1"/>
              </a:solidFill>
              <a:latin typeface="Helvetica" panose="020B0604020202020204" pitchFamily="34" charset="0"/>
              <a:cs typeface="Helvetica" panose="020B0604020202020204" pitchFamily="34" charset="0"/>
            </a:rPr>
            <a:t>priority</a:t>
          </a:r>
          <a:r>
            <a:rPr lang="fr-BE" b="0" i="0" baseline="0" dirty="0">
              <a:solidFill>
                <a:schemeClr val="tx1"/>
              </a:solidFill>
              <a:latin typeface="Helvetica" panose="020B0604020202020204" pitchFamily="34" charset="0"/>
              <a:cs typeface="Helvetica" panose="020B0604020202020204" pitchFamily="34" charset="0"/>
            </a:rPr>
            <a:t>’ clause in </a:t>
          </a:r>
          <a:r>
            <a:rPr lang="fr-BE" b="0" i="0" baseline="0" dirty="0" err="1">
              <a:solidFill>
                <a:schemeClr val="tx1"/>
              </a:solidFill>
              <a:latin typeface="Helvetica" panose="020B0604020202020204" pitchFamily="34" charset="0"/>
              <a:cs typeface="Helvetica" panose="020B0604020202020204" pitchFamily="34" charset="0"/>
            </a:rPr>
            <a:t>Latvian</a:t>
          </a:r>
          <a:r>
            <a:rPr lang="fr-BE" b="0" i="0" baseline="0" dirty="0">
              <a:solidFill>
                <a:schemeClr val="tx1"/>
              </a:solidFill>
              <a:latin typeface="Helvetica" panose="020B0604020202020204" pitchFamily="34" charset="0"/>
              <a:cs typeface="Helvetica" panose="020B0604020202020204" pitchFamily="34" charset="0"/>
            </a:rPr>
            <a:t> software distribution agreement</a:t>
          </a:r>
          <a:endParaRPr lang="nl-BE" baseline="0" dirty="0">
            <a:solidFill>
              <a:schemeClr val="tx1"/>
            </a:solidFill>
            <a:latin typeface="Helvetica" panose="020B0604020202020204" pitchFamily="34" charset="0"/>
            <a:cs typeface="Helvetica" panose="020B0604020202020204" pitchFamily="34" charset="0"/>
          </a:endParaRPr>
        </a:p>
      </dgm:t>
    </dgm:pt>
    <dgm:pt modelId="{F90F8F9C-545F-4031-A5A4-DF960E237A31}" type="parTrans" cxnId="{EE31B8AD-748E-4A35-957E-AE6FF40C3F2D}">
      <dgm:prSet/>
      <dgm:spPr/>
      <dgm:t>
        <a:bodyPr/>
        <a:lstStyle/>
        <a:p>
          <a:endParaRPr lang="nl-BE"/>
        </a:p>
      </dgm:t>
    </dgm:pt>
    <dgm:pt modelId="{240CBAFB-2546-41B2-A1B2-1DA918755E64}" type="sibTrans" cxnId="{EE31B8AD-748E-4A35-957E-AE6FF40C3F2D}">
      <dgm:prSet/>
      <dgm:spPr/>
      <dgm:t>
        <a:bodyPr/>
        <a:lstStyle/>
        <a:p>
          <a:endParaRPr lang="nl-BE"/>
        </a:p>
      </dgm:t>
    </dgm:pt>
    <dgm:pt modelId="{FA9DB13D-10AF-432E-8297-9E36646C1DA3}">
      <dgm:prSet custT="1"/>
      <dgm:spPr/>
      <dgm:t>
        <a:bodyPr/>
        <a:lstStyle/>
        <a:p>
          <a:r>
            <a:rPr lang="fr-BE" sz="1500" b="0" i="0" baseline="0" dirty="0">
              <a:latin typeface="Helvetica" panose="020B0604020202020204" pitchFamily="34" charset="0"/>
              <a:cs typeface="Helvetica" panose="020B0604020202020204" pitchFamily="34" charset="0"/>
            </a:rPr>
            <a:t>First </a:t>
          </a:r>
          <a:r>
            <a:rPr lang="en-GB" sz="1500" b="0" i="0" baseline="0" dirty="0">
              <a:latin typeface="Helvetica" panose="020B0604020202020204" pitchFamily="34" charset="0"/>
              <a:cs typeface="Helvetica" panose="020B0604020202020204" pitchFamily="34" charset="0"/>
            </a:rPr>
            <a:t>distributor to register a contact with a potential customer was granted priority (by Visma) in completing a sale to that customer for 6 months, provided the customer did not object</a:t>
          </a:r>
          <a:endParaRPr lang="nl-BE" sz="1500" dirty="0">
            <a:latin typeface="Helvetica" panose="020B0604020202020204" pitchFamily="34" charset="0"/>
            <a:cs typeface="Helvetica" panose="020B0604020202020204" pitchFamily="34" charset="0"/>
          </a:endParaRPr>
        </a:p>
      </dgm:t>
    </dgm:pt>
    <dgm:pt modelId="{C5DA7D19-815B-4684-A2F2-83FF9A6F1E21}" type="parTrans" cxnId="{19C343EA-F596-4230-903C-344967C8B44F}">
      <dgm:prSet/>
      <dgm:spPr/>
      <dgm:t>
        <a:bodyPr/>
        <a:lstStyle/>
        <a:p>
          <a:endParaRPr lang="nl-BE"/>
        </a:p>
      </dgm:t>
    </dgm:pt>
    <dgm:pt modelId="{82BA596D-34AB-4BB9-8A8C-9F36CB74CC44}" type="sibTrans" cxnId="{19C343EA-F596-4230-903C-344967C8B44F}">
      <dgm:prSet/>
      <dgm:spPr/>
      <dgm:t>
        <a:bodyPr/>
        <a:lstStyle/>
        <a:p>
          <a:endParaRPr lang="nl-BE"/>
        </a:p>
      </dgm:t>
    </dgm:pt>
    <dgm:pt modelId="{2E2ECCFF-84AB-4DEA-95E8-C9EF6070A3E5}">
      <dgm:prSet/>
      <dgm:spPr>
        <a:solidFill>
          <a:srgbClr val="EFF3EA"/>
        </a:solidFill>
      </dgm:spPr>
      <dgm:t>
        <a:bodyPr/>
        <a:lstStyle/>
        <a:p>
          <a:r>
            <a:rPr lang="en-GB" b="0" i="0" baseline="0" dirty="0">
              <a:solidFill>
                <a:schemeClr val="tx1"/>
              </a:solidFill>
              <a:latin typeface="Helvetica" panose="020B0604020202020204" pitchFamily="34" charset="0"/>
              <a:cs typeface="Helvetica" panose="020B0604020202020204" pitchFamily="34" charset="0"/>
            </a:rPr>
            <a:t>Key question: What sort of a restriction on sales by other distributors to that customer did this amount to (complete ban, partial ban, no ban at all)?</a:t>
          </a:r>
          <a:endParaRPr lang="nl-BE" baseline="0" dirty="0">
            <a:solidFill>
              <a:schemeClr val="tx1"/>
            </a:solidFill>
            <a:latin typeface="Helvetica" panose="020B0604020202020204" pitchFamily="34" charset="0"/>
            <a:cs typeface="Helvetica" panose="020B0604020202020204" pitchFamily="34" charset="0"/>
          </a:endParaRPr>
        </a:p>
      </dgm:t>
    </dgm:pt>
    <dgm:pt modelId="{056DCBFE-A2BD-4A75-950B-C189DEE6AEC3}" type="parTrans" cxnId="{584CFB3B-2C62-48D5-B560-D8B39DF5DB79}">
      <dgm:prSet/>
      <dgm:spPr/>
      <dgm:t>
        <a:bodyPr/>
        <a:lstStyle/>
        <a:p>
          <a:endParaRPr lang="nl-BE"/>
        </a:p>
      </dgm:t>
    </dgm:pt>
    <dgm:pt modelId="{73851B29-655C-4F8B-9709-741F907E4CB6}" type="sibTrans" cxnId="{584CFB3B-2C62-48D5-B560-D8B39DF5DB79}">
      <dgm:prSet/>
      <dgm:spPr/>
      <dgm:t>
        <a:bodyPr/>
        <a:lstStyle/>
        <a:p>
          <a:endParaRPr lang="nl-BE"/>
        </a:p>
      </dgm:t>
    </dgm:pt>
    <dgm:pt modelId="{4A0FB82A-16A6-45DA-9076-90CF6C073143}">
      <dgm:prSet/>
      <dgm:spPr>
        <a:solidFill>
          <a:srgbClr val="DEE7D1"/>
        </a:solidFill>
      </dgm:spPr>
      <dgm:t>
        <a:bodyPr/>
        <a:lstStyle/>
        <a:p>
          <a:r>
            <a:rPr lang="en-GB" b="0" i="0" baseline="0" dirty="0">
              <a:solidFill>
                <a:schemeClr val="tx1"/>
              </a:solidFill>
              <a:latin typeface="Helvetica" panose="020B0604020202020204" pitchFamily="34" charset="0"/>
              <a:cs typeface="Helvetica" panose="020B0604020202020204" pitchFamily="34" charset="0"/>
            </a:rPr>
            <a:t>Latvian NCA ruled: restriction by object under equivalent of Art. 101(1)</a:t>
          </a:r>
          <a:endParaRPr lang="nl-BE" baseline="0" dirty="0">
            <a:solidFill>
              <a:schemeClr val="tx1"/>
            </a:solidFill>
            <a:latin typeface="Helvetica" panose="020B0604020202020204" pitchFamily="34" charset="0"/>
            <a:cs typeface="Helvetica" panose="020B0604020202020204" pitchFamily="34" charset="0"/>
          </a:endParaRPr>
        </a:p>
      </dgm:t>
    </dgm:pt>
    <dgm:pt modelId="{5213C445-1EAE-4E7D-A93B-CB68AC28E1C0}" type="parTrans" cxnId="{0F5BD377-C373-4BD8-84EF-DC8B08EC6150}">
      <dgm:prSet/>
      <dgm:spPr/>
      <dgm:t>
        <a:bodyPr/>
        <a:lstStyle/>
        <a:p>
          <a:endParaRPr lang="nl-BE"/>
        </a:p>
      </dgm:t>
    </dgm:pt>
    <dgm:pt modelId="{8E8C461F-7F28-498E-B72D-98E62118A253}" type="sibTrans" cxnId="{0F5BD377-C373-4BD8-84EF-DC8B08EC6150}">
      <dgm:prSet/>
      <dgm:spPr/>
      <dgm:t>
        <a:bodyPr/>
        <a:lstStyle/>
        <a:p>
          <a:endParaRPr lang="nl-BE"/>
        </a:p>
      </dgm:t>
    </dgm:pt>
    <dgm:pt modelId="{81B7D487-E823-431F-BEE5-FECBB74B4D87}">
      <dgm:prSet/>
      <dgm:spPr>
        <a:solidFill>
          <a:srgbClr val="EFF3EA"/>
        </a:solidFill>
      </dgm:spPr>
      <dgm:t>
        <a:bodyPr/>
        <a:lstStyle/>
        <a:p>
          <a:r>
            <a:rPr lang="en-GB" b="0" i="0" baseline="0" dirty="0">
              <a:solidFill>
                <a:schemeClr val="tx1"/>
              </a:solidFill>
              <a:latin typeface="Helvetica" panose="020B0604020202020204" pitchFamily="34" charset="0"/>
              <a:cs typeface="Helvetica" panose="020B0604020202020204" pitchFamily="34" charset="0"/>
            </a:rPr>
            <a:t>No ECJ case law on customer restrictions </a:t>
          </a:r>
          <a:endParaRPr lang="nl-BE" baseline="0" dirty="0">
            <a:solidFill>
              <a:schemeClr val="tx1"/>
            </a:solidFill>
            <a:latin typeface="Helvetica" panose="020B0604020202020204" pitchFamily="34" charset="0"/>
            <a:cs typeface="Helvetica" panose="020B0604020202020204" pitchFamily="34" charset="0"/>
          </a:endParaRPr>
        </a:p>
      </dgm:t>
    </dgm:pt>
    <dgm:pt modelId="{460BEA6C-38E2-4531-B876-522566778920}" type="parTrans" cxnId="{2F03325F-7CEC-476E-860B-B73FA3544692}">
      <dgm:prSet/>
      <dgm:spPr/>
      <dgm:t>
        <a:bodyPr/>
        <a:lstStyle/>
        <a:p>
          <a:endParaRPr lang="nl-BE"/>
        </a:p>
      </dgm:t>
    </dgm:pt>
    <dgm:pt modelId="{9784FB4A-7D84-431B-9F2F-560C5047BE8F}" type="sibTrans" cxnId="{2F03325F-7CEC-476E-860B-B73FA3544692}">
      <dgm:prSet/>
      <dgm:spPr/>
      <dgm:t>
        <a:bodyPr/>
        <a:lstStyle/>
        <a:p>
          <a:endParaRPr lang="nl-BE"/>
        </a:p>
      </dgm:t>
    </dgm:pt>
    <dgm:pt modelId="{FC15ECCC-2BB4-4B46-ADF6-B145F3EC7CEE}">
      <dgm:prSet/>
      <dgm:spPr>
        <a:solidFill>
          <a:srgbClr val="DEE7D1"/>
        </a:solidFill>
      </dgm:spPr>
      <dgm:t>
        <a:bodyPr/>
        <a:lstStyle/>
        <a:p>
          <a:r>
            <a:rPr lang="en-GB" b="0" i="0" baseline="0" dirty="0">
              <a:solidFill>
                <a:schemeClr val="tx1"/>
              </a:solidFill>
              <a:latin typeface="Helvetica" panose="020B0604020202020204" pitchFamily="34" charset="0"/>
              <a:cs typeface="Helvetica" panose="020B0604020202020204" pitchFamily="34" charset="0"/>
            </a:rPr>
            <a:t>ECJ view: unclear from case file what exactly the relevant contractual clause meant</a:t>
          </a:r>
          <a:endParaRPr lang="nl-BE" baseline="0" dirty="0">
            <a:solidFill>
              <a:schemeClr val="tx1"/>
            </a:solidFill>
            <a:latin typeface="Helvetica" panose="020B0604020202020204" pitchFamily="34" charset="0"/>
            <a:cs typeface="Helvetica" panose="020B0604020202020204" pitchFamily="34" charset="0"/>
          </a:endParaRPr>
        </a:p>
      </dgm:t>
    </dgm:pt>
    <dgm:pt modelId="{9CE73E8C-07B1-4A2C-BA19-1FB009EF6CA8}" type="parTrans" cxnId="{C2D21E42-97E0-4C2F-ACDF-812DD42E001C}">
      <dgm:prSet/>
      <dgm:spPr/>
      <dgm:t>
        <a:bodyPr/>
        <a:lstStyle/>
        <a:p>
          <a:endParaRPr lang="nl-BE"/>
        </a:p>
      </dgm:t>
    </dgm:pt>
    <dgm:pt modelId="{C448A8A9-A1F9-4175-BEC1-C90E048C4E7D}" type="sibTrans" cxnId="{C2D21E42-97E0-4C2F-ACDF-812DD42E001C}">
      <dgm:prSet/>
      <dgm:spPr/>
      <dgm:t>
        <a:bodyPr/>
        <a:lstStyle/>
        <a:p>
          <a:endParaRPr lang="nl-BE"/>
        </a:p>
      </dgm:t>
    </dgm:pt>
    <dgm:pt modelId="{1BFFC396-E3A0-4017-893E-66BDF90C34DE}">
      <dgm:prSet/>
      <dgm:spPr>
        <a:solidFill>
          <a:srgbClr val="EFF3EA"/>
        </a:solidFill>
      </dgm:spPr>
      <dgm:t>
        <a:bodyPr/>
        <a:lstStyle/>
        <a:p>
          <a:r>
            <a:rPr lang="en-GB" b="0" i="0" baseline="0" dirty="0">
              <a:solidFill>
                <a:schemeClr val="tx1"/>
              </a:solidFill>
              <a:latin typeface="Helvetica" panose="020B0604020202020204" pitchFamily="34" charset="0"/>
              <a:cs typeface="Helvetica" panose="020B0604020202020204" pitchFamily="34" charset="0"/>
            </a:rPr>
            <a:t>ECJ guidance limited to listing factors from prior case law to be taken into account by national court in assessing whether clause was a restriction by object or by effect</a:t>
          </a:r>
          <a:endParaRPr lang="nl-BE" baseline="0" dirty="0">
            <a:solidFill>
              <a:schemeClr val="tx1"/>
            </a:solidFill>
            <a:latin typeface="Helvetica" panose="020B0604020202020204" pitchFamily="34" charset="0"/>
            <a:cs typeface="Helvetica" panose="020B0604020202020204" pitchFamily="34" charset="0"/>
          </a:endParaRPr>
        </a:p>
      </dgm:t>
    </dgm:pt>
    <dgm:pt modelId="{BB1BEA65-2F08-4F8A-8C16-E20EDFA4A4E9}" type="parTrans" cxnId="{B5AB56DF-4FB3-419D-9761-708B0EDF915E}">
      <dgm:prSet/>
      <dgm:spPr/>
      <dgm:t>
        <a:bodyPr/>
        <a:lstStyle/>
        <a:p>
          <a:endParaRPr lang="nl-BE"/>
        </a:p>
      </dgm:t>
    </dgm:pt>
    <dgm:pt modelId="{B7E64EE8-26A2-427D-8F23-DB6312D73364}" type="sibTrans" cxnId="{B5AB56DF-4FB3-419D-9761-708B0EDF915E}">
      <dgm:prSet/>
      <dgm:spPr/>
      <dgm:t>
        <a:bodyPr/>
        <a:lstStyle/>
        <a:p>
          <a:endParaRPr lang="nl-BE"/>
        </a:p>
      </dgm:t>
    </dgm:pt>
    <dgm:pt modelId="{419A4B87-39C8-46E5-BB42-687C091F4080}">
      <dgm:prSet custT="1"/>
      <dgm:spPr/>
      <dgm:t>
        <a:bodyPr/>
        <a:lstStyle/>
        <a:p>
          <a:endParaRPr lang="nl-BE" sz="100" dirty="0">
            <a:latin typeface="Helvetica" panose="020B0604020202020204" pitchFamily="34" charset="0"/>
            <a:cs typeface="Helvetica" panose="020B0604020202020204" pitchFamily="34" charset="0"/>
          </a:endParaRPr>
        </a:p>
      </dgm:t>
    </dgm:pt>
    <dgm:pt modelId="{5F676BD2-CC18-4E96-9342-82B86C2FF247}" type="parTrans" cxnId="{0F79E284-58CB-4714-866C-4AE9ED790EB4}">
      <dgm:prSet/>
      <dgm:spPr/>
      <dgm:t>
        <a:bodyPr/>
        <a:lstStyle/>
        <a:p>
          <a:endParaRPr lang="nl-BE"/>
        </a:p>
      </dgm:t>
    </dgm:pt>
    <dgm:pt modelId="{197C289E-CC49-4BD1-BA9F-E7BF8D24265C}" type="sibTrans" cxnId="{0F79E284-58CB-4714-866C-4AE9ED790EB4}">
      <dgm:prSet/>
      <dgm:spPr/>
      <dgm:t>
        <a:bodyPr/>
        <a:lstStyle/>
        <a:p>
          <a:endParaRPr lang="nl-BE"/>
        </a:p>
      </dgm:t>
    </dgm:pt>
    <dgm:pt modelId="{C83DFF42-F356-412F-AF42-191D3950ED15}" type="pres">
      <dgm:prSet presAssocID="{DF5D0213-CD0D-4E01-A7DF-68E957DF2E5A}" presName="linear" presStyleCnt="0">
        <dgm:presLayoutVars>
          <dgm:animLvl val="lvl"/>
          <dgm:resizeHandles val="exact"/>
        </dgm:presLayoutVars>
      </dgm:prSet>
      <dgm:spPr/>
    </dgm:pt>
    <dgm:pt modelId="{EB7D5B92-81A2-41BA-8686-C5111E58F13F}" type="pres">
      <dgm:prSet presAssocID="{14CD07CC-D066-4700-80E8-92348274FD5B}" presName="parentText" presStyleLbl="node1" presStyleIdx="0" presStyleCnt="6" custLinFactNeighborX="-444" custLinFactNeighborY="-21375">
        <dgm:presLayoutVars>
          <dgm:chMax val="0"/>
          <dgm:bulletEnabled val="1"/>
        </dgm:presLayoutVars>
      </dgm:prSet>
      <dgm:spPr/>
    </dgm:pt>
    <dgm:pt modelId="{9F4B08B3-6876-48A5-9F99-A17752F4F44F}" type="pres">
      <dgm:prSet presAssocID="{14CD07CC-D066-4700-80E8-92348274FD5B}" presName="childText" presStyleLbl="revTx" presStyleIdx="0" presStyleCnt="1">
        <dgm:presLayoutVars>
          <dgm:bulletEnabled val="1"/>
        </dgm:presLayoutVars>
      </dgm:prSet>
      <dgm:spPr/>
    </dgm:pt>
    <dgm:pt modelId="{A8C61711-A7FF-4239-9997-098823393F96}" type="pres">
      <dgm:prSet presAssocID="{2E2ECCFF-84AB-4DEA-95E8-C9EF6070A3E5}" presName="parentText" presStyleLbl="node1" presStyleIdx="1" presStyleCnt="6" custLinFactY="6354" custLinFactNeighborX="23" custLinFactNeighborY="100000">
        <dgm:presLayoutVars>
          <dgm:chMax val="0"/>
          <dgm:bulletEnabled val="1"/>
        </dgm:presLayoutVars>
      </dgm:prSet>
      <dgm:spPr/>
    </dgm:pt>
    <dgm:pt modelId="{866ECA6B-4C13-44B4-83E4-16764D87E3D1}" type="pres">
      <dgm:prSet presAssocID="{73851B29-655C-4F8B-9709-741F907E4CB6}" presName="spacer" presStyleCnt="0"/>
      <dgm:spPr/>
    </dgm:pt>
    <dgm:pt modelId="{4A80C16A-7DE6-4268-AD91-E2D87A7406BD}" type="pres">
      <dgm:prSet presAssocID="{4A0FB82A-16A6-45DA-9076-90CF6C073143}" presName="parentText" presStyleLbl="node1" presStyleIdx="2" presStyleCnt="6">
        <dgm:presLayoutVars>
          <dgm:chMax val="0"/>
          <dgm:bulletEnabled val="1"/>
        </dgm:presLayoutVars>
      </dgm:prSet>
      <dgm:spPr/>
    </dgm:pt>
    <dgm:pt modelId="{FCBA48D1-7A16-4238-891E-26E889480793}" type="pres">
      <dgm:prSet presAssocID="{8E8C461F-7F28-498E-B72D-98E62118A253}" presName="spacer" presStyleCnt="0"/>
      <dgm:spPr/>
    </dgm:pt>
    <dgm:pt modelId="{261690FD-6FD4-4ED6-95DE-0264F4BE45ED}" type="pres">
      <dgm:prSet presAssocID="{81B7D487-E823-431F-BEE5-FECBB74B4D87}" presName="parentText" presStyleLbl="node1" presStyleIdx="3" presStyleCnt="6">
        <dgm:presLayoutVars>
          <dgm:chMax val="0"/>
          <dgm:bulletEnabled val="1"/>
        </dgm:presLayoutVars>
      </dgm:prSet>
      <dgm:spPr/>
    </dgm:pt>
    <dgm:pt modelId="{91EF9699-2805-4A38-AB6D-892CDDE7A037}" type="pres">
      <dgm:prSet presAssocID="{9784FB4A-7D84-431B-9F2F-560C5047BE8F}" presName="spacer" presStyleCnt="0"/>
      <dgm:spPr/>
    </dgm:pt>
    <dgm:pt modelId="{E90D9D90-4682-4B11-A89D-2F93EFFEF123}" type="pres">
      <dgm:prSet presAssocID="{FC15ECCC-2BB4-4B46-ADF6-B145F3EC7CEE}" presName="parentText" presStyleLbl="node1" presStyleIdx="4" presStyleCnt="6">
        <dgm:presLayoutVars>
          <dgm:chMax val="0"/>
          <dgm:bulletEnabled val="1"/>
        </dgm:presLayoutVars>
      </dgm:prSet>
      <dgm:spPr/>
    </dgm:pt>
    <dgm:pt modelId="{9468EB46-FF14-48D8-B6D8-D0AFAB21FB4A}" type="pres">
      <dgm:prSet presAssocID="{C448A8A9-A1F9-4175-BEC1-C90E048C4E7D}" presName="spacer" presStyleCnt="0"/>
      <dgm:spPr/>
    </dgm:pt>
    <dgm:pt modelId="{C24AB46F-1DC7-43F6-A4B5-3705E2DD89CF}" type="pres">
      <dgm:prSet presAssocID="{1BFFC396-E3A0-4017-893E-66BDF90C34DE}" presName="parentText" presStyleLbl="node1" presStyleIdx="5" presStyleCnt="6">
        <dgm:presLayoutVars>
          <dgm:chMax val="0"/>
          <dgm:bulletEnabled val="1"/>
        </dgm:presLayoutVars>
      </dgm:prSet>
      <dgm:spPr/>
    </dgm:pt>
  </dgm:ptLst>
  <dgm:cxnLst>
    <dgm:cxn modelId="{11BAA714-945C-40B5-B4A4-F82376988C08}" type="presOf" srcId="{2E2ECCFF-84AB-4DEA-95E8-C9EF6070A3E5}" destId="{A8C61711-A7FF-4239-9997-098823393F96}" srcOrd="0" destOrd="0" presId="urn:microsoft.com/office/officeart/2005/8/layout/vList2"/>
    <dgm:cxn modelId="{6C899036-C823-4103-BE80-0F6C790CA6A9}" type="presOf" srcId="{81B7D487-E823-431F-BEE5-FECBB74B4D87}" destId="{261690FD-6FD4-4ED6-95DE-0264F4BE45ED}" srcOrd="0" destOrd="0" presId="urn:microsoft.com/office/officeart/2005/8/layout/vList2"/>
    <dgm:cxn modelId="{584CFB3B-2C62-48D5-B560-D8B39DF5DB79}" srcId="{DF5D0213-CD0D-4E01-A7DF-68E957DF2E5A}" destId="{2E2ECCFF-84AB-4DEA-95E8-C9EF6070A3E5}" srcOrd="1" destOrd="0" parTransId="{056DCBFE-A2BD-4A75-950B-C189DEE6AEC3}" sibTransId="{73851B29-655C-4F8B-9709-741F907E4CB6}"/>
    <dgm:cxn modelId="{2F03325F-7CEC-476E-860B-B73FA3544692}" srcId="{DF5D0213-CD0D-4E01-A7DF-68E957DF2E5A}" destId="{81B7D487-E823-431F-BEE5-FECBB74B4D87}" srcOrd="3" destOrd="0" parTransId="{460BEA6C-38E2-4531-B876-522566778920}" sibTransId="{9784FB4A-7D84-431B-9F2F-560C5047BE8F}"/>
    <dgm:cxn modelId="{C2D21E42-97E0-4C2F-ACDF-812DD42E001C}" srcId="{DF5D0213-CD0D-4E01-A7DF-68E957DF2E5A}" destId="{FC15ECCC-2BB4-4B46-ADF6-B145F3EC7CEE}" srcOrd="4" destOrd="0" parTransId="{9CE73E8C-07B1-4A2C-BA19-1FB009EF6CA8}" sibTransId="{C448A8A9-A1F9-4175-BEC1-C90E048C4E7D}"/>
    <dgm:cxn modelId="{FC100753-6689-4290-9559-943058177E72}" type="presOf" srcId="{FA9DB13D-10AF-432E-8297-9E36646C1DA3}" destId="{9F4B08B3-6876-48A5-9F99-A17752F4F44F}" srcOrd="0" destOrd="1" presId="urn:microsoft.com/office/officeart/2005/8/layout/vList2"/>
    <dgm:cxn modelId="{0F5BD377-C373-4BD8-84EF-DC8B08EC6150}" srcId="{DF5D0213-CD0D-4E01-A7DF-68E957DF2E5A}" destId="{4A0FB82A-16A6-45DA-9076-90CF6C073143}" srcOrd="2" destOrd="0" parTransId="{5213C445-1EAE-4E7D-A93B-CB68AC28E1C0}" sibTransId="{8E8C461F-7F28-498E-B72D-98E62118A253}"/>
    <dgm:cxn modelId="{0F79E284-58CB-4714-866C-4AE9ED790EB4}" srcId="{14CD07CC-D066-4700-80E8-92348274FD5B}" destId="{419A4B87-39C8-46E5-BB42-687C091F4080}" srcOrd="0" destOrd="0" parTransId="{5F676BD2-CC18-4E96-9342-82B86C2FF247}" sibTransId="{197C289E-CC49-4BD1-BA9F-E7BF8D24265C}"/>
    <dgm:cxn modelId="{1CB03A8C-D423-4103-BE2E-F0F80FDC8891}" type="presOf" srcId="{419A4B87-39C8-46E5-BB42-687C091F4080}" destId="{9F4B08B3-6876-48A5-9F99-A17752F4F44F}" srcOrd="0" destOrd="0" presId="urn:microsoft.com/office/officeart/2005/8/layout/vList2"/>
    <dgm:cxn modelId="{EE31B8AD-748E-4A35-957E-AE6FF40C3F2D}" srcId="{DF5D0213-CD0D-4E01-A7DF-68E957DF2E5A}" destId="{14CD07CC-D066-4700-80E8-92348274FD5B}" srcOrd="0" destOrd="0" parTransId="{F90F8F9C-545F-4031-A5A4-DF960E237A31}" sibTransId="{240CBAFB-2546-41B2-A1B2-1DA918755E64}"/>
    <dgm:cxn modelId="{FF7E9FAE-7EA9-41BF-BD74-FC98C006C2B8}" type="presOf" srcId="{1BFFC396-E3A0-4017-893E-66BDF90C34DE}" destId="{C24AB46F-1DC7-43F6-A4B5-3705E2DD89CF}" srcOrd="0" destOrd="0" presId="urn:microsoft.com/office/officeart/2005/8/layout/vList2"/>
    <dgm:cxn modelId="{74A27CBD-B170-48A9-910C-06B0325AD4DA}" type="presOf" srcId="{DF5D0213-CD0D-4E01-A7DF-68E957DF2E5A}" destId="{C83DFF42-F356-412F-AF42-191D3950ED15}" srcOrd="0" destOrd="0" presId="urn:microsoft.com/office/officeart/2005/8/layout/vList2"/>
    <dgm:cxn modelId="{D58C90C9-3784-4C8B-AEE9-856D0B24AFE9}" type="presOf" srcId="{FC15ECCC-2BB4-4B46-ADF6-B145F3EC7CEE}" destId="{E90D9D90-4682-4B11-A89D-2F93EFFEF123}" srcOrd="0" destOrd="0" presId="urn:microsoft.com/office/officeart/2005/8/layout/vList2"/>
    <dgm:cxn modelId="{CF9621DD-0806-4F08-B92E-B6A80973EDBC}" type="presOf" srcId="{14CD07CC-D066-4700-80E8-92348274FD5B}" destId="{EB7D5B92-81A2-41BA-8686-C5111E58F13F}" srcOrd="0" destOrd="0" presId="urn:microsoft.com/office/officeart/2005/8/layout/vList2"/>
    <dgm:cxn modelId="{B5AB56DF-4FB3-419D-9761-708B0EDF915E}" srcId="{DF5D0213-CD0D-4E01-A7DF-68E957DF2E5A}" destId="{1BFFC396-E3A0-4017-893E-66BDF90C34DE}" srcOrd="5" destOrd="0" parTransId="{BB1BEA65-2F08-4F8A-8C16-E20EDFA4A4E9}" sibTransId="{B7E64EE8-26A2-427D-8F23-DB6312D73364}"/>
    <dgm:cxn modelId="{FC40D3E6-FB6A-42C3-A445-844E617BFEA4}" type="presOf" srcId="{4A0FB82A-16A6-45DA-9076-90CF6C073143}" destId="{4A80C16A-7DE6-4268-AD91-E2D87A7406BD}" srcOrd="0" destOrd="0" presId="urn:microsoft.com/office/officeart/2005/8/layout/vList2"/>
    <dgm:cxn modelId="{19C343EA-F596-4230-903C-344967C8B44F}" srcId="{14CD07CC-D066-4700-80E8-92348274FD5B}" destId="{FA9DB13D-10AF-432E-8297-9E36646C1DA3}" srcOrd="1" destOrd="0" parTransId="{C5DA7D19-815B-4684-A2F2-83FF9A6F1E21}" sibTransId="{82BA596D-34AB-4BB9-8A8C-9F36CB74CC44}"/>
    <dgm:cxn modelId="{6CB3FF49-FDEE-462A-B3D7-33A526266CFE}" type="presParOf" srcId="{C83DFF42-F356-412F-AF42-191D3950ED15}" destId="{EB7D5B92-81A2-41BA-8686-C5111E58F13F}" srcOrd="0" destOrd="0" presId="urn:microsoft.com/office/officeart/2005/8/layout/vList2"/>
    <dgm:cxn modelId="{40BE8039-6373-430B-93DA-B08AAAB02E7B}" type="presParOf" srcId="{C83DFF42-F356-412F-AF42-191D3950ED15}" destId="{9F4B08B3-6876-48A5-9F99-A17752F4F44F}" srcOrd="1" destOrd="0" presId="urn:microsoft.com/office/officeart/2005/8/layout/vList2"/>
    <dgm:cxn modelId="{11BBAF6F-0EEF-4368-819F-769AE43BAC57}" type="presParOf" srcId="{C83DFF42-F356-412F-AF42-191D3950ED15}" destId="{A8C61711-A7FF-4239-9997-098823393F96}" srcOrd="2" destOrd="0" presId="urn:microsoft.com/office/officeart/2005/8/layout/vList2"/>
    <dgm:cxn modelId="{C7B93659-35E3-46B2-ABC6-913AA7354781}" type="presParOf" srcId="{C83DFF42-F356-412F-AF42-191D3950ED15}" destId="{866ECA6B-4C13-44B4-83E4-16764D87E3D1}" srcOrd="3" destOrd="0" presId="urn:microsoft.com/office/officeart/2005/8/layout/vList2"/>
    <dgm:cxn modelId="{4ED3AB7E-8956-49D8-A5AB-747E0654A7FC}" type="presParOf" srcId="{C83DFF42-F356-412F-AF42-191D3950ED15}" destId="{4A80C16A-7DE6-4268-AD91-E2D87A7406BD}" srcOrd="4" destOrd="0" presId="urn:microsoft.com/office/officeart/2005/8/layout/vList2"/>
    <dgm:cxn modelId="{04441ED8-92F6-482A-9BF9-7EE721427A6D}" type="presParOf" srcId="{C83DFF42-F356-412F-AF42-191D3950ED15}" destId="{FCBA48D1-7A16-4238-891E-26E889480793}" srcOrd="5" destOrd="0" presId="urn:microsoft.com/office/officeart/2005/8/layout/vList2"/>
    <dgm:cxn modelId="{C8E27E31-E76B-450A-8466-6787AACB310A}" type="presParOf" srcId="{C83DFF42-F356-412F-AF42-191D3950ED15}" destId="{261690FD-6FD4-4ED6-95DE-0264F4BE45ED}" srcOrd="6" destOrd="0" presId="urn:microsoft.com/office/officeart/2005/8/layout/vList2"/>
    <dgm:cxn modelId="{4043B94C-1024-4F3E-B900-B60A6021CB62}" type="presParOf" srcId="{C83DFF42-F356-412F-AF42-191D3950ED15}" destId="{91EF9699-2805-4A38-AB6D-892CDDE7A037}" srcOrd="7" destOrd="0" presId="urn:microsoft.com/office/officeart/2005/8/layout/vList2"/>
    <dgm:cxn modelId="{31552864-2F66-4FBF-85D8-B26DAA76ECA6}" type="presParOf" srcId="{C83DFF42-F356-412F-AF42-191D3950ED15}" destId="{E90D9D90-4682-4B11-A89D-2F93EFFEF123}" srcOrd="8" destOrd="0" presId="urn:microsoft.com/office/officeart/2005/8/layout/vList2"/>
    <dgm:cxn modelId="{6A58DB02-787C-428C-950C-FF303138CA4B}" type="presParOf" srcId="{C83DFF42-F356-412F-AF42-191D3950ED15}" destId="{9468EB46-FF14-48D8-B6D8-D0AFAB21FB4A}" srcOrd="9" destOrd="0" presId="urn:microsoft.com/office/officeart/2005/8/layout/vList2"/>
    <dgm:cxn modelId="{3861CC51-0046-421C-9A81-94DD6E5B0A0D}" type="presParOf" srcId="{C83DFF42-F356-412F-AF42-191D3950ED15}" destId="{C24AB46F-1DC7-43F6-A4B5-3705E2DD89CF}"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294389-D17E-4A44-81B6-600BABB4EA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3802B2B3-6C0C-461E-B111-D05AFA5A8F5C}">
      <dgm:prSet/>
      <dgm:spPr>
        <a:solidFill>
          <a:srgbClr val="DEE7D1"/>
        </a:solidFill>
      </dgm:spPr>
      <dgm:t>
        <a:bodyPr/>
        <a:lstStyle/>
        <a:p>
          <a:r>
            <a:rPr lang="fr-BE" b="0" i="0" dirty="0">
              <a:solidFill>
                <a:schemeClr val="tx1"/>
              </a:solidFill>
              <a:latin typeface="Helvetica" panose="020B0604020202020204" pitchFamily="34" charset="0"/>
              <a:cs typeface="Helvetica" panose="020B0604020202020204" pitchFamily="34" charset="0"/>
            </a:rPr>
            <a:t>BUT </a:t>
          </a:r>
          <a:r>
            <a:rPr lang="fr-BE" b="0" i="0" dirty="0" err="1">
              <a:solidFill>
                <a:schemeClr val="tx1"/>
              </a:solidFill>
              <a:latin typeface="Helvetica" panose="020B0604020202020204" pitchFamily="34" charset="0"/>
              <a:cs typeface="Helvetica" panose="020B0604020202020204" pitchFamily="34" charset="0"/>
            </a:rPr>
            <a:t>ruling</a:t>
          </a:r>
          <a:r>
            <a:rPr lang="fr-BE" b="0" i="0" dirty="0">
              <a:solidFill>
                <a:schemeClr val="tx1"/>
              </a:solidFill>
              <a:latin typeface="Helvetica" panose="020B0604020202020204" pitchFamily="34" charset="0"/>
              <a:cs typeface="Helvetica" panose="020B0604020202020204" pitchFamily="34" charset="0"/>
            </a:rPr>
            <a:t> s</a:t>
          </a:r>
          <a:r>
            <a:rPr lang="en-GB" b="0" i="0" baseline="0" dirty="0" err="1">
              <a:solidFill>
                <a:schemeClr val="tx1"/>
              </a:solidFill>
              <a:latin typeface="Helvetica" panose="020B0604020202020204" pitchFamily="34" charset="0"/>
              <a:cs typeface="Helvetica" panose="020B0604020202020204" pitchFamily="34" charset="0"/>
            </a:rPr>
            <a:t>upports</a:t>
          </a:r>
          <a:r>
            <a:rPr lang="en-GB" b="0" i="0" baseline="0" dirty="0">
              <a:solidFill>
                <a:schemeClr val="tx1"/>
              </a:solidFill>
              <a:latin typeface="Helvetica" panose="020B0604020202020204" pitchFamily="34" charset="0"/>
              <a:cs typeface="Helvetica" panose="020B0604020202020204" pitchFamily="34" charset="0"/>
            </a:rPr>
            <a:t> the view that VBER serves no real purpose other than to provide certainty as to what is </a:t>
          </a:r>
          <a:r>
            <a:rPr lang="en-GB" b="0" i="0" u="sng" baseline="0" dirty="0">
              <a:solidFill>
                <a:schemeClr val="tx1"/>
              </a:solidFill>
              <a:latin typeface="Helvetica" panose="020B0604020202020204" pitchFamily="34" charset="0"/>
              <a:cs typeface="Helvetica" panose="020B0604020202020204" pitchFamily="34" charset="0"/>
            </a:rPr>
            <a:t>not</a:t>
          </a:r>
          <a:r>
            <a:rPr lang="en-GB" b="0" i="0" baseline="0" dirty="0">
              <a:solidFill>
                <a:schemeClr val="tx1"/>
              </a:solidFill>
              <a:latin typeface="Helvetica" panose="020B0604020202020204" pitchFamily="34" charset="0"/>
              <a:cs typeface="Helvetica" panose="020B0604020202020204" pitchFamily="34" charset="0"/>
            </a:rPr>
            <a:t> exempted (hardcore restrictions):</a:t>
          </a:r>
          <a:endParaRPr lang="nl-BE" dirty="0">
            <a:solidFill>
              <a:schemeClr val="tx1"/>
            </a:solidFill>
            <a:latin typeface="Helvetica" panose="020B0604020202020204" pitchFamily="34" charset="0"/>
            <a:cs typeface="Helvetica" panose="020B0604020202020204" pitchFamily="34" charset="0"/>
          </a:endParaRPr>
        </a:p>
      </dgm:t>
    </dgm:pt>
    <dgm:pt modelId="{26D0A93E-B9E5-4E3A-B1F4-A273A2401716}" type="parTrans" cxnId="{AC57AAE6-F5B9-4BEC-8BCD-FB798FFA3B5D}">
      <dgm:prSet/>
      <dgm:spPr/>
      <dgm:t>
        <a:bodyPr/>
        <a:lstStyle/>
        <a:p>
          <a:endParaRPr lang="nl-BE"/>
        </a:p>
      </dgm:t>
    </dgm:pt>
    <dgm:pt modelId="{4AB5A7A6-E8A5-4668-B60B-F5B3A2D2FC8B}" type="sibTrans" cxnId="{AC57AAE6-F5B9-4BEC-8BCD-FB798FFA3B5D}">
      <dgm:prSet/>
      <dgm:spPr/>
      <dgm:t>
        <a:bodyPr/>
        <a:lstStyle/>
        <a:p>
          <a:endParaRPr lang="nl-BE"/>
        </a:p>
      </dgm:t>
    </dgm:pt>
    <dgm:pt modelId="{209D4F82-A2F2-41E7-BB90-8ECCBC31D5C1}">
      <dgm:prSet/>
      <dgm:spPr/>
      <dgm:t>
        <a:bodyPr/>
        <a:lstStyle/>
        <a:p>
          <a:pPr>
            <a:buNone/>
          </a:pPr>
          <a:r>
            <a:rPr lang="en-US" sz="1600" dirty="0">
              <a:latin typeface="Helvetica" panose="020B0604020202020204" pitchFamily="34" charset="0"/>
              <a:cs typeface="Helvetica" panose="020B0604020202020204" pitchFamily="34" charset="0"/>
            </a:rPr>
            <a:t>“ </a:t>
          </a:r>
          <a:r>
            <a:rPr lang="fr-BE" sz="1600" b="0" i="0" dirty="0">
              <a:latin typeface="Helvetica" panose="020B0604020202020204" pitchFamily="34" charset="0"/>
              <a:cs typeface="Helvetica" panose="020B0604020202020204" pitchFamily="34" charset="0"/>
            </a:rPr>
            <a:t>78. Par ailleurs, comme l’a fait valoir, en substance, la Commission, les accords verticaux sont, en principe, susceptibles d’être moins nuisibles pour la concurrence que les accords horizontaux. Ainsi, </a:t>
          </a:r>
          <a:r>
            <a:rPr lang="fr-BE" sz="1600" b="1" i="0" dirty="0">
              <a:latin typeface="Helvetica" panose="020B0604020202020204" pitchFamily="34" charset="0"/>
              <a:cs typeface="Helvetica" panose="020B0604020202020204" pitchFamily="34" charset="0"/>
            </a:rPr>
            <a:t>une restriction de la concurrence entre les distributeurs d’une même marque </a:t>
          </a:r>
          <a:r>
            <a:rPr lang="fr-BE" sz="1600" b="1" i="1" dirty="0">
              <a:latin typeface="Helvetica" panose="020B0604020202020204" pitchFamily="34" charset="0"/>
              <a:cs typeface="Helvetica" panose="020B0604020202020204" pitchFamily="34" charset="0"/>
            </a:rPr>
            <a:t>(intra-brand </a:t>
          </a:r>
          <a:r>
            <a:rPr lang="fr-BE" sz="1600" b="1" i="1" dirty="0" err="1">
              <a:latin typeface="Helvetica" panose="020B0604020202020204" pitchFamily="34" charset="0"/>
              <a:cs typeface="Helvetica" panose="020B0604020202020204" pitchFamily="34" charset="0"/>
            </a:rPr>
            <a:t>competition</a:t>
          </a:r>
          <a:r>
            <a:rPr lang="fr-BE" sz="1600" b="1" i="1" dirty="0">
              <a:latin typeface="Helvetica" panose="020B0604020202020204" pitchFamily="34" charset="0"/>
              <a:cs typeface="Helvetica" panose="020B0604020202020204" pitchFamily="34" charset="0"/>
            </a:rPr>
            <a:t>)</a:t>
          </a:r>
          <a:r>
            <a:rPr lang="fr-BE" sz="1600" b="1" i="0" dirty="0">
              <a:latin typeface="Helvetica" panose="020B0604020202020204" pitchFamily="34" charset="0"/>
              <a:cs typeface="Helvetica" panose="020B0604020202020204" pitchFamily="34" charset="0"/>
            </a:rPr>
            <a:t> n’est, en principe, problématique que lorsque la concurrence effective entre des marques différentes sur le marché en cause </a:t>
          </a:r>
          <a:r>
            <a:rPr lang="fr-BE" sz="1600" b="1" i="1" dirty="0">
              <a:latin typeface="Helvetica" panose="020B0604020202020204" pitchFamily="34" charset="0"/>
              <a:cs typeface="Helvetica" panose="020B0604020202020204" pitchFamily="34" charset="0"/>
            </a:rPr>
            <a:t>(inter-brand </a:t>
          </a:r>
          <a:r>
            <a:rPr lang="fr-BE" sz="1600" b="1" i="1" dirty="0" err="1">
              <a:latin typeface="Helvetica" panose="020B0604020202020204" pitchFamily="34" charset="0"/>
              <a:cs typeface="Helvetica" panose="020B0604020202020204" pitchFamily="34" charset="0"/>
            </a:rPr>
            <a:t>competition</a:t>
          </a:r>
          <a:r>
            <a:rPr lang="fr-BE" sz="1600" b="1" i="1" dirty="0">
              <a:latin typeface="Helvetica" panose="020B0604020202020204" pitchFamily="34" charset="0"/>
              <a:cs typeface="Helvetica" panose="020B0604020202020204" pitchFamily="34" charset="0"/>
            </a:rPr>
            <a:t>)</a:t>
          </a:r>
          <a:r>
            <a:rPr lang="fr-BE" sz="1600" b="1" i="0" dirty="0">
              <a:latin typeface="Helvetica" panose="020B0604020202020204" pitchFamily="34" charset="0"/>
              <a:cs typeface="Helvetica" panose="020B0604020202020204" pitchFamily="34" charset="0"/>
            </a:rPr>
            <a:t> est affaiblie </a:t>
          </a:r>
          <a:r>
            <a:rPr lang="fr-BE" sz="1600" b="0" i="0" dirty="0">
              <a:latin typeface="Helvetica" panose="020B0604020202020204" pitchFamily="34" charset="0"/>
              <a:cs typeface="Helvetica" panose="020B0604020202020204" pitchFamily="34" charset="0"/>
            </a:rPr>
            <a:t>(voir, par analogie, arrêt du 25 octobre 1977, Metro SB-</a:t>
          </a:r>
          <a:r>
            <a:rPr lang="fr-BE" sz="1600" b="0" i="0" dirty="0" err="1">
              <a:latin typeface="Helvetica" panose="020B0604020202020204" pitchFamily="34" charset="0"/>
              <a:cs typeface="Helvetica" panose="020B0604020202020204" pitchFamily="34" charset="0"/>
            </a:rPr>
            <a:t>Großmärkte</a:t>
          </a:r>
          <a:r>
            <a:rPr lang="fr-BE" sz="1600" b="0" i="0" dirty="0">
              <a:latin typeface="Helvetica" panose="020B0604020202020204" pitchFamily="34" charset="0"/>
              <a:cs typeface="Helvetica" panose="020B0604020202020204" pitchFamily="34" charset="0"/>
            </a:rPr>
            <a:t>/Commission, 26/76, EU:C:1977:167, point 22).</a:t>
          </a:r>
          <a:r>
            <a:rPr lang="en-US" sz="1600" dirty="0">
              <a:latin typeface="Helvetica" panose="020B0604020202020204" pitchFamily="34" charset="0"/>
              <a:cs typeface="Helvetica" panose="020B0604020202020204" pitchFamily="34" charset="0"/>
            </a:rPr>
            <a:t>” </a:t>
          </a:r>
          <a:endParaRPr lang="nl-BE" sz="1600" dirty="0">
            <a:latin typeface="Helvetica" panose="020B0604020202020204" pitchFamily="34" charset="0"/>
            <a:cs typeface="Helvetica" panose="020B0604020202020204" pitchFamily="34" charset="0"/>
          </a:endParaRPr>
        </a:p>
      </dgm:t>
    </dgm:pt>
    <dgm:pt modelId="{18C0D4EE-5822-46E8-98D6-36878E8E50E8}" type="parTrans" cxnId="{5C42957C-930D-4184-B693-8D1129EA9AB9}">
      <dgm:prSet/>
      <dgm:spPr/>
      <dgm:t>
        <a:bodyPr/>
        <a:lstStyle/>
        <a:p>
          <a:endParaRPr lang="nl-BE"/>
        </a:p>
      </dgm:t>
    </dgm:pt>
    <dgm:pt modelId="{AA212E18-D70F-46D3-BF95-C050A424E5C1}" type="sibTrans" cxnId="{5C42957C-930D-4184-B693-8D1129EA9AB9}">
      <dgm:prSet/>
      <dgm:spPr/>
      <dgm:t>
        <a:bodyPr/>
        <a:lstStyle/>
        <a:p>
          <a:endParaRPr lang="nl-BE"/>
        </a:p>
      </dgm:t>
    </dgm:pt>
    <dgm:pt modelId="{D7D2D96B-01FC-4198-BAA4-51E89B6A46CB}">
      <dgm:prSet/>
      <dgm:spPr>
        <a:solidFill>
          <a:srgbClr val="DEE7D1"/>
        </a:solidFill>
      </dgm:spPr>
      <dgm:t>
        <a:bodyPr/>
        <a:lstStyle/>
        <a:p>
          <a:r>
            <a:rPr lang="fr-BE" baseline="0" dirty="0">
              <a:solidFill>
                <a:schemeClr val="tx1"/>
              </a:solidFill>
              <a:latin typeface="Helvetica" panose="020B0604020202020204" pitchFamily="34" charset="0"/>
              <a:cs typeface="Helvetica" panose="020B0604020202020204" pitchFamily="34" charset="0"/>
            </a:rPr>
            <a:t>ECJ and Commission </a:t>
          </a:r>
          <a:r>
            <a:rPr lang="fr-BE" baseline="0" dirty="0" err="1">
              <a:solidFill>
                <a:schemeClr val="tx1"/>
              </a:solidFill>
              <a:latin typeface="Helvetica" panose="020B0604020202020204" pitchFamily="34" charset="0"/>
              <a:cs typeface="Helvetica" panose="020B0604020202020204" pitchFamily="34" charset="0"/>
            </a:rPr>
            <a:t>sing</a:t>
          </a:r>
          <a:r>
            <a:rPr lang="fr-BE" baseline="0" dirty="0">
              <a:solidFill>
                <a:schemeClr val="tx1"/>
              </a:solidFill>
              <a:latin typeface="Helvetica" panose="020B0604020202020204" pitchFamily="34" charset="0"/>
              <a:cs typeface="Helvetica" panose="020B0604020202020204" pitchFamily="34" charset="0"/>
            </a:rPr>
            <a:t> </a:t>
          </a:r>
          <a:r>
            <a:rPr lang="fr-BE" baseline="0" dirty="0" err="1">
              <a:solidFill>
                <a:schemeClr val="tx1"/>
              </a:solidFill>
              <a:latin typeface="Helvetica" panose="020B0604020202020204" pitchFamily="34" charset="0"/>
              <a:cs typeface="Helvetica" panose="020B0604020202020204" pitchFamily="34" charset="0"/>
            </a:rPr>
            <a:t>from</a:t>
          </a:r>
          <a:r>
            <a:rPr lang="fr-BE" baseline="0" dirty="0">
              <a:solidFill>
                <a:schemeClr val="tx1"/>
              </a:solidFill>
              <a:latin typeface="Helvetica" panose="020B0604020202020204" pitchFamily="34" charset="0"/>
              <a:cs typeface="Helvetica" panose="020B0604020202020204" pitchFamily="34" charset="0"/>
            </a:rPr>
            <a:t> </a:t>
          </a:r>
          <a:r>
            <a:rPr lang="fr-BE" baseline="0" dirty="0" err="1">
              <a:solidFill>
                <a:schemeClr val="tx1"/>
              </a:solidFill>
              <a:latin typeface="Helvetica" panose="020B0604020202020204" pitchFamily="34" charset="0"/>
              <a:cs typeface="Helvetica" panose="020B0604020202020204" pitchFamily="34" charset="0"/>
            </a:rPr>
            <a:t>same</a:t>
          </a:r>
          <a:r>
            <a:rPr lang="fr-BE" baseline="0" dirty="0">
              <a:solidFill>
                <a:schemeClr val="tx1"/>
              </a:solidFill>
              <a:latin typeface="Helvetica" panose="020B0604020202020204" pitchFamily="34" charset="0"/>
              <a:cs typeface="Helvetica" panose="020B0604020202020204" pitchFamily="34" charset="0"/>
            </a:rPr>
            <a:t> </a:t>
          </a:r>
          <a:r>
            <a:rPr lang="fr-BE" baseline="0" dirty="0" err="1">
              <a:solidFill>
                <a:schemeClr val="tx1"/>
              </a:solidFill>
              <a:latin typeface="Helvetica" panose="020B0604020202020204" pitchFamily="34" charset="0"/>
              <a:cs typeface="Helvetica" panose="020B0604020202020204" pitchFamily="34" charset="0"/>
            </a:rPr>
            <a:t>hymn</a:t>
          </a:r>
          <a:r>
            <a:rPr lang="fr-BE" baseline="0" dirty="0">
              <a:solidFill>
                <a:schemeClr val="tx1"/>
              </a:solidFill>
              <a:latin typeface="Helvetica" panose="020B0604020202020204" pitchFamily="34" charset="0"/>
              <a:cs typeface="Helvetica" panose="020B0604020202020204" pitchFamily="34" charset="0"/>
            </a:rPr>
            <a:t> </a:t>
          </a:r>
          <a:r>
            <a:rPr lang="fr-BE" baseline="0" dirty="0" err="1">
              <a:solidFill>
                <a:schemeClr val="tx1"/>
              </a:solidFill>
              <a:latin typeface="Helvetica" panose="020B0604020202020204" pitchFamily="34" charset="0"/>
              <a:cs typeface="Helvetica" panose="020B0604020202020204" pitchFamily="34" charset="0"/>
            </a:rPr>
            <a:t>sheet</a:t>
          </a:r>
          <a:r>
            <a:rPr lang="fr-BE" baseline="0" dirty="0">
              <a:solidFill>
                <a:schemeClr val="tx1"/>
              </a:solidFill>
              <a:latin typeface="Helvetica" panose="020B0604020202020204" pitchFamily="34" charset="0"/>
              <a:cs typeface="Helvetica" panose="020B0604020202020204" pitchFamily="34" charset="0"/>
            </a:rPr>
            <a:t> :</a:t>
          </a:r>
          <a:endParaRPr lang="nl-BE" baseline="0" dirty="0">
            <a:solidFill>
              <a:schemeClr val="tx1"/>
            </a:solidFill>
            <a:latin typeface="Helvetica" panose="020B0604020202020204" pitchFamily="34" charset="0"/>
            <a:cs typeface="Helvetica" panose="020B0604020202020204" pitchFamily="34" charset="0"/>
          </a:endParaRPr>
        </a:p>
      </dgm:t>
    </dgm:pt>
    <dgm:pt modelId="{080D2AF2-F860-46FA-A483-4559C47F319A}" type="parTrans" cxnId="{6A6C3A7C-B5C8-409B-84E4-1F0033E37EEE}">
      <dgm:prSet/>
      <dgm:spPr/>
      <dgm:t>
        <a:bodyPr/>
        <a:lstStyle/>
        <a:p>
          <a:endParaRPr lang="nl-BE"/>
        </a:p>
      </dgm:t>
    </dgm:pt>
    <dgm:pt modelId="{8CDDF2BD-8031-4677-977B-5DF1E0A34B70}" type="sibTrans" cxnId="{6A6C3A7C-B5C8-409B-84E4-1F0033E37EEE}">
      <dgm:prSet/>
      <dgm:spPr/>
      <dgm:t>
        <a:bodyPr/>
        <a:lstStyle/>
        <a:p>
          <a:endParaRPr lang="nl-BE"/>
        </a:p>
      </dgm:t>
    </dgm:pt>
    <dgm:pt modelId="{45B374BE-8525-496C-9C74-29FE3965E4C8}">
      <dgm:prSet/>
      <dgm:spPr/>
      <dgm:t>
        <a:bodyPr/>
        <a:lstStyle/>
        <a:p>
          <a:pPr>
            <a:buNone/>
          </a:pPr>
          <a:r>
            <a:rPr lang="en-US" dirty="0">
              <a:latin typeface="Helvetica" panose="020B0604020202020204" pitchFamily="34" charset="0"/>
              <a:cs typeface="Helvetica" panose="020B0604020202020204" pitchFamily="34" charset="0"/>
            </a:rPr>
            <a:t> “The market position of the supplier and its competitors is of major importance, as </a:t>
          </a:r>
          <a:r>
            <a:rPr lang="en-US" b="1" dirty="0">
              <a:latin typeface="Helvetica" panose="020B0604020202020204" pitchFamily="34" charset="0"/>
              <a:cs typeface="Helvetica" panose="020B0604020202020204" pitchFamily="34" charset="0"/>
            </a:rPr>
            <a:t>the loss of intra-brand competition will only be problematic if inter-brand competition is limited</a:t>
          </a:r>
          <a:r>
            <a:rPr lang="en-US" dirty="0">
              <a:latin typeface="Helvetica" panose="020B0604020202020204" pitchFamily="34" charset="0"/>
              <a:cs typeface="Helvetica" panose="020B0604020202020204" pitchFamily="34" charset="0"/>
            </a:rPr>
            <a:t>.” (Draft VGL, Paras 110, 138)</a:t>
          </a:r>
          <a:endParaRPr lang="nl-BE" dirty="0">
            <a:latin typeface="Helvetica" panose="020B0604020202020204" pitchFamily="34" charset="0"/>
            <a:cs typeface="Helvetica" panose="020B0604020202020204" pitchFamily="34" charset="0"/>
          </a:endParaRPr>
        </a:p>
      </dgm:t>
    </dgm:pt>
    <dgm:pt modelId="{6CBD346D-0350-4E9C-9558-0657257F7E99}" type="parTrans" cxnId="{9D7F6439-27A6-4CA2-B714-E05F18DE73DE}">
      <dgm:prSet/>
      <dgm:spPr/>
      <dgm:t>
        <a:bodyPr/>
        <a:lstStyle/>
        <a:p>
          <a:endParaRPr lang="nl-BE"/>
        </a:p>
      </dgm:t>
    </dgm:pt>
    <dgm:pt modelId="{F99AFC84-4B4A-406F-BA0D-702EE3FFB385}" type="sibTrans" cxnId="{9D7F6439-27A6-4CA2-B714-E05F18DE73DE}">
      <dgm:prSet/>
      <dgm:spPr/>
      <dgm:t>
        <a:bodyPr/>
        <a:lstStyle/>
        <a:p>
          <a:endParaRPr lang="nl-BE"/>
        </a:p>
      </dgm:t>
    </dgm:pt>
    <dgm:pt modelId="{4C5FC5F1-2F08-44BE-BA8C-BB2F0A8B77F6}">
      <dgm:prSet/>
      <dgm:spPr/>
      <dgm:t>
        <a:bodyPr/>
        <a:lstStyle/>
        <a:p>
          <a:endParaRPr lang="nl-BE" sz="1600" dirty="0">
            <a:latin typeface="Helvetica" panose="020B0604020202020204" pitchFamily="34" charset="0"/>
            <a:cs typeface="Helvetica" panose="020B0604020202020204" pitchFamily="34" charset="0"/>
          </a:endParaRPr>
        </a:p>
      </dgm:t>
    </dgm:pt>
    <dgm:pt modelId="{5AC5A237-3EBB-4605-84DD-5B552AFC5D5B}" type="parTrans" cxnId="{00725004-51D6-4251-A1FA-20EEAD809317}">
      <dgm:prSet/>
      <dgm:spPr/>
      <dgm:t>
        <a:bodyPr/>
        <a:lstStyle/>
        <a:p>
          <a:endParaRPr lang="nl-BE"/>
        </a:p>
      </dgm:t>
    </dgm:pt>
    <dgm:pt modelId="{952A3624-4729-43FB-A23C-C5F561D229A4}" type="sibTrans" cxnId="{00725004-51D6-4251-A1FA-20EEAD809317}">
      <dgm:prSet/>
      <dgm:spPr/>
      <dgm:t>
        <a:bodyPr/>
        <a:lstStyle/>
        <a:p>
          <a:endParaRPr lang="nl-BE"/>
        </a:p>
      </dgm:t>
    </dgm:pt>
    <dgm:pt modelId="{EC842D8C-241A-4F5E-8458-D9D101D793DC}">
      <dgm:prSet/>
      <dgm:spPr/>
      <dgm:t>
        <a:bodyPr/>
        <a:lstStyle/>
        <a:p>
          <a:pPr>
            <a:buNone/>
          </a:pPr>
          <a:endParaRPr lang="nl-BE" dirty="0">
            <a:latin typeface="Helvetica" panose="020B0604020202020204" pitchFamily="34" charset="0"/>
            <a:cs typeface="Helvetica" panose="020B0604020202020204" pitchFamily="34" charset="0"/>
          </a:endParaRPr>
        </a:p>
      </dgm:t>
    </dgm:pt>
    <dgm:pt modelId="{71066E72-D2C7-4E0C-BCA4-003E93B56035}" type="parTrans" cxnId="{10030F9F-B827-4E95-B3F1-08D03C8992A7}">
      <dgm:prSet/>
      <dgm:spPr/>
      <dgm:t>
        <a:bodyPr/>
        <a:lstStyle/>
        <a:p>
          <a:endParaRPr lang="nl-BE"/>
        </a:p>
      </dgm:t>
    </dgm:pt>
    <dgm:pt modelId="{6344D256-9646-40F6-987F-3396313B4A3B}" type="sibTrans" cxnId="{10030F9F-B827-4E95-B3F1-08D03C8992A7}">
      <dgm:prSet/>
      <dgm:spPr/>
      <dgm:t>
        <a:bodyPr/>
        <a:lstStyle/>
        <a:p>
          <a:endParaRPr lang="nl-BE"/>
        </a:p>
      </dgm:t>
    </dgm:pt>
    <dgm:pt modelId="{C692DE2C-CDBB-4D8A-AA86-37482DCB18E2}">
      <dgm:prSet custT="1"/>
      <dgm:spPr/>
      <dgm:t>
        <a:bodyPr/>
        <a:lstStyle/>
        <a:p>
          <a:pPr>
            <a:buNone/>
          </a:pPr>
          <a:endParaRPr lang="nl-BE" sz="100" dirty="0">
            <a:latin typeface="Helvetica" panose="020B0604020202020204" pitchFamily="34" charset="0"/>
            <a:cs typeface="Helvetica" panose="020B0604020202020204" pitchFamily="34" charset="0"/>
          </a:endParaRPr>
        </a:p>
      </dgm:t>
    </dgm:pt>
    <dgm:pt modelId="{B5EDBBC2-4AF3-4E84-BB2C-68CBA147E930}" type="parTrans" cxnId="{2A2F68F5-33E0-4539-8727-02CBF8B0D718}">
      <dgm:prSet/>
      <dgm:spPr/>
      <dgm:t>
        <a:bodyPr/>
        <a:lstStyle/>
        <a:p>
          <a:endParaRPr lang="nl-BE"/>
        </a:p>
      </dgm:t>
    </dgm:pt>
    <dgm:pt modelId="{E808924A-6C46-4A19-87AD-575B70395CE4}" type="sibTrans" cxnId="{2A2F68F5-33E0-4539-8727-02CBF8B0D718}">
      <dgm:prSet/>
      <dgm:spPr/>
      <dgm:t>
        <a:bodyPr/>
        <a:lstStyle/>
        <a:p>
          <a:endParaRPr lang="nl-BE"/>
        </a:p>
      </dgm:t>
    </dgm:pt>
    <dgm:pt modelId="{ED7D2651-A1F5-4D67-92B0-4A4503973608}">
      <dgm:prSet custT="1"/>
      <dgm:spPr/>
      <dgm:t>
        <a:bodyPr/>
        <a:lstStyle/>
        <a:p>
          <a:pPr>
            <a:buNone/>
          </a:pPr>
          <a:endParaRPr lang="nl-BE" sz="800" dirty="0">
            <a:latin typeface="Helvetica" panose="020B0604020202020204" pitchFamily="34" charset="0"/>
            <a:cs typeface="Helvetica" panose="020B0604020202020204" pitchFamily="34" charset="0"/>
          </a:endParaRPr>
        </a:p>
      </dgm:t>
    </dgm:pt>
    <dgm:pt modelId="{EF370D2A-9DDC-4D3B-AB2B-2B8D6C6A5821}" type="parTrans" cxnId="{A2D7E5BD-7E18-46EC-A29A-6C320F986679}">
      <dgm:prSet/>
      <dgm:spPr/>
      <dgm:t>
        <a:bodyPr/>
        <a:lstStyle/>
        <a:p>
          <a:endParaRPr lang="nl-BE"/>
        </a:p>
      </dgm:t>
    </dgm:pt>
    <dgm:pt modelId="{1FE763AD-D2E6-45B5-A501-B35C732AD936}" type="sibTrans" cxnId="{A2D7E5BD-7E18-46EC-A29A-6C320F986679}">
      <dgm:prSet/>
      <dgm:spPr/>
      <dgm:t>
        <a:bodyPr/>
        <a:lstStyle/>
        <a:p>
          <a:endParaRPr lang="nl-BE"/>
        </a:p>
      </dgm:t>
    </dgm:pt>
    <dgm:pt modelId="{50960F02-0610-4701-88AF-EE2A28A40AE6}" type="pres">
      <dgm:prSet presAssocID="{81294389-D17E-4A44-81B6-600BABB4EA8B}" presName="linear" presStyleCnt="0">
        <dgm:presLayoutVars>
          <dgm:animLvl val="lvl"/>
          <dgm:resizeHandles val="exact"/>
        </dgm:presLayoutVars>
      </dgm:prSet>
      <dgm:spPr/>
    </dgm:pt>
    <dgm:pt modelId="{C4D9BF33-25EA-487C-BF86-459F1D08AB79}" type="pres">
      <dgm:prSet presAssocID="{3802B2B3-6C0C-461E-B111-D05AFA5A8F5C}" presName="parentText" presStyleLbl="node1" presStyleIdx="0" presStyleCnt="2" custLinFactNeighborX="-2790" custLinFactNeighborY="1810">
        <dgm:presLayoutVars>
          <dgm:chMax val="0"/>
          <dgm:bulletEnabled val="1"/>
        </dgm:presLayoutVars>
      </dgm:prSet>
      <dgm:spPr/>
    </dgm:pt>
    <dgm:pt modelId="{3687064C-10AD-4095-8BCE-6FE234F58E8D}" type="pres">
      <dgm:prSet presAssocID="{3802B2B3-6C0C-461E-B111-D05AFA5A8F5C}" presName="childText" presStyleLbl="revTx" presStyleIdx="0" presStyleCnt="2">
        <dgm:presLayoutVars>
          <dgm:bulletEnabled val="1"/>
        </dgm:presLayoutVars>
      </dgm:prSet>
      <dgm:spPr/>
    </dgm:pt>
    <dgm:pt modelId="{B5C36029-F4A7-4321-8B71-63CF4866EF2C}" type="pres">
      <dgm:prSet presAssocID="{D7D2D96B-01FC-4198-BAA4-51E89B6A46CB}" presName="parentText" presStyleLbl="node1" presStyleIdx="1" presStyleCnt="2">
        <dgm:presLayoutVars>
          <dgm:chMax val="0"/>
          <dgm:bulletEnabled val="1"/>
        </dgm:presLayoutVars>
      </dgm:prSet>
      <dgm:spPr/>
    </dgm:pt>
    <dgm:pt modelId="{DED1C985-2077-4099-AD15-5110BFC1204F}" type="pres">
      <dgm:prSet presAssocID="{D7D2D96B-01FC-4198-BAA4-51E89B6A46CB}" presName="childText" presStyleLbl="revTx" presStyleIdx="1" presStyleCnt="2">
        <dgm:presLayoutVars>
          <dgm:bulletEnabled val="1"/>
        </dgm:presLayoutVars>
      </dgm:prSet>
      <dgm:spPr/>
    </dgm:pt>
  </dgm:ptLst>
  <dgm:cxnLst>
    <dgm:cxn modelId="{00725004-51D6-4251-A1FA-20EEAD809317}" srcId="{3802B2B3-6C0C-461E-B111-D05AFA5A8F5C}" destId="{4C5FC5F1-2F08-44BE-BA8C-BB2F0A8B77F6}" srcOrd="0" destOrd="0" parTransId="{5AC5A237-3EBB-4605-84DD-5B552AFC5D5B}" sibTransId="{952A3624-4729-43FB-A23C-C5F561D229A4}"/>
    <dgm:cxn modelId="{A3FF1D2C-0B3E-4E4E-99B1-83703A8C6BC0}" type="presOf" srcId="{81294389-D17E-4A44-81B6-600BABB4EA8B}" destId="{50960F02-0610-4701-88AF-EE2A28A40AE6}" srcOrd="0" destOrd="0" presId="urn:microsoft.com/office/officeart/2005/8/layout/vList2"/>
    <dgm:cxn modelId="{9D7F6439-27A6-4CA2-B714-E05F18DE73DE}" srcId="{D7D2D96B-01FC-4198-BAA4-51E89B6A46CB}" destId="{45B374BE-8525-496C-9C74-29FE3965E4C8}" srcOrd="1" destOrd="0" parTransId="{6CBD346D-0350-4E9C-9558-0657257F7E99}" sibTransId="{F99AFC84-4B4A-406F-BA0D-702EE3FFB385}"/>
    <dgm:cxn modelId="{D052E752-40A2-485C-9F9E-3DFED138A8B9}" type="presOf" srcId="{EC842D8C-241A-4F5E-8458-D9D101D793DC}" destId="{DED1C985-2077-4099-AD15-5110BFC1204F}" srcOrd="0" destOrd="0" presId="urn:microsoft.com/office/officeart/2005/8/layout/vList2"/>
    <dgm:cxn modelId="{E1CC9A55-9A2F-4D0D-A234-54F71BE76669}" type="presOf" srcId="{3802B2B3-6C0C-461E-B111-D05AFA5A8F5C}" destId="{C4D9BF33-25EA-487C-BF86-459F1D08AB79}" srcOrd="0" destOrd="0" presId="urn:microsoft.com/office/officeart/2005/8/layout/vList2"/>
    <dgm:cxn modelId="{6A6C3A7C-B5C8-409B-84E4-1F0033E37EEE}" srcId="{81294389-D17E-4A44-81B6-600BABB4EA8B}" destId="{D7D2D96B-01FC-4198-BAA4-51E89B6A46CB}" srcOrd="1" destOrd="0" parTransId="{080D2AF2-F860-46FA-A483-4559C47F319A}" sibTransId="{8CDDF2BD-8031-4677-977B-5DF1E0A34B70}"/>
    <dgm:cxn modelId="{5C42957C-930D-4184-B693-8D1129EA9AB9}" srcId="{3802B2B3-6C0C-461E-B111-D05AFA5A8F5C}" destId="{209D4F82-A2F2-41E7-BB90-8ECCBC31D5C1}" srcOrd="1" destOrd="0" parTransId="{18C0D4EE-5822-46E8-98D6-36878E8E50E8}" sibTransId="{AA212E18-D70F-46D3-BF95-C050A424E5C1}"/>
    <dgm:cxn modelId="{10030F9F-B827-4E95-B3F1-08D03C8992A7}" srcId="{D7D2D96B-01FC-4198-BAA4-51E89B6A46CB}" destId="{EC842D8C-241A-4F5E-8458-D9D101D793DC}" srcOrd="0" destOrd="0" parTransId="{71066E72-D2C7-4E0C-BCA4-003E93B56035}" sibTransId="{6344D256-9646-40F6-987F-3396313B4A3B}"/>
    <dgm:cxn modelId="{ECE4B9A0-4D94-45DB-8FB0-89B17A89FCFA}" type="presOf" srcId="{4C5FC5F1-2F08-44BE-BA8C-BB2F0A8B77F6}" destId="{3687064C-10AD-4095-8BCE-6FE234F58E8D}" srcOrd="0" destOrd="0" presId="urn:microsoft.com/office/officeart/2005/8/layout/vList2"/>
    <dgm:cxn modelId="{A2D7E5BD-7E18-46EC-A29A-6C320F986679}" srcId="{3802B2B3-6C0C-461E-B111-D05AFA5A8F5C}" destId="{ED7D2651-A1F5-4D67-92B0-4A4503973608}" srcOrd="2" destOrd="0" parTransId="{EF370D2A-9DDC-4D3B-AB2B-2B8D6C6A5821}" sibTransId="{1FE763AD-D2E6-45B5-A501-B35C732AD936}"/>
    <dgm:cxn modelId="{59F526BF-7E07-443A-B5A5-3CD469879B55}" type="presOf" srcId="{C692DE2C-CDBB-4D8A-AA86-37482DCB18E2}" destId="{3687064C-10AD-4095-8BCE-6FE234F58E8D}" srcOrd="0" destOrd="3" presId="urn:microsoft.com/office/officeart/2005/8/layout/vList2"/>
    <dgm:cxn modelId="{6CB02EC7-FD0A-407D-98C4-19D04723EA2E}" type="presOf" srcId="{209D4F82-A2F2-41E7-BB90-8ECCBC31D5C1}" destId="{3687064C-10AD-4095-8BCE-6FE234F58E8D}" srcOrd="0" destOrd="1" presId="urn:microsoft.com/office/officeart/2005/8/layout/vList2"/>
    <dgm:cxn modelId="{3F194AD5-304D-454B-A9C0-C69D6A059D25}" type="presOf" srcId="{D7D2D96B-01FC-4198-BAA4-51E89B6A46CB}" destId="{B5C36029-F4A7-4321-8B71-63CF4866EF2C}" srcOrd="0" destOrd="0" presId="urn:microsoft.com/office/officeart/2005/8/layout/vList2"/>
    <dgm:cxn modelId="{AC57AAE6-F5B9-4BEC-8BCD-FB798FFA3B5D}" srcId="{81294389-D17E-4A44-81B6-600BABB4EA8B}" destId="{3802B2B3-6C0C-461E-B111-D05AFA5A8F5C}" srcOrd="0" destOrd="0" parTransId="{26D0A93E-B9E5-4E3A-B1F4-A273A2401716}" sibTransId="{4AB5A7A6-E8A5-4668-B60B-F5B3A2D2FC8B}"/>
    <dgm:cxn modelId="{2A2F68F5-33E0-4539-8727-02CBF8B0D718}" srcId="{3802B2B3-6C0C-461E-B111-D05AFA5A8F5C}" destId="{C692DE2C-CDBB-4D8A-AA86-37482DCB18E2}" srcOrd="3" destOrd="0" parTransId="{B5EDBBC2-4AF3-4E84-BB2C-68CBA147E930}" sibTransId="{E808924A-6C46-4A19-87AD-575B70395CE4}"/>
    <dgm:cxn modelId="{C4740EF8-1D2E-4A24-91D3-AFCCAA49FBDF}" type="presOf" srcId="{ED7D2651-A1F5-4D67-92B0-4A4503973608}" destId="{3687064C-10AD-4095-8BCE-6FE234F58E8D}" srcOrd="0" destOrd="2" presId="urn:microsoft.com/office/officeart/2005/8/layout/vList2"/>
    <dgm:cxn modelId="{8686BCFE-A202-4BE1-A2E0-EA46CE1F6F13}" type="presOf" srcId="{45B374BE-8525-496C-9C74-29FE3965E4C8}" destId="{DED1C985-2077-4099-AD15-5110BFC1204F}" srcOrd="0" destOrd="1" presId="urn:microsoft.com/office/officeart/2005/8/layout/vList2"/>
    <dgm:cxn modelId="{1F6F57AB-E29A-435B-93D6-1B0A87733135}" type="presParOf" srcId="{50960F02-0610-4701-88AF-EE2A28A40AE6}" destId="{C4D9BF33-25EA-487C-BF86-459F1D08AB79}" srcOrd="0" destOrd="0" presId="urn:microsoft.com/office/officeart/2005/8/layout/vList2"/>
    <dgm:cxn modelId="{EF8929CD-3F7A-4AC0-A326-F0C70E1F0D97}" type="presParOf" srcId="{50960F02-0610-4701-88AF-EE2A28A40AE6}" destId="{3687064C-10AD-4095-8BCE-6FE234F58E8D}" srcOrd="1" destOrd="0" presId="urn:microsoft.com/office/officeart/2005/8/layout/vList2"/>
    <dgm:cxn modelId="{77EF5031-5CD6-4BA5-A60F-3D243DD3EAD9}" type="presParOf" srcId="{50960F02-0610-4701-88AF-EE2A28A40AE6}" destId="{B5C36029-F4A7-4321-8B71-63CF4866EF2C}" srcOrd="2" destOrd="0" presId="urn:microsoft.com/office/officeart/2005/8/layout/vList2"/>
    <dgm:cxn modelId="{7F8BF247-F3AD-4DC2-89D5-4EAB1AC56B90}" type="presParOf" srcId="{50960F02-0610-4701-88AF-EE2A28A40AE6}" destId="{DED1C985-2077-4099-AD15-5110BFC1204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718A3F-4B38-4711-8ACE-0E26029ABD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FC11A4CF-4C68-476F-9B7C-7CBB75572B4E}">
      <dgm:prSet custT="1"/>
      <dgm:spPr>
        <a:solidFill>
          <a:srgbClr val="C3D69B"/>
        </a:solidFill>
      </dgm:spPr>
      <dgm:t>
        <a:bodyPr/>
        <a:lstStyle/>
        <a:p>
          <a:r>
            <a:rPr lang="en-US" sz="2200" baseline="0" dirty="0">
              <a:solidFill>
                <a:schemeClr val="tx1"/>
              </a:solidFill>
              <a:latin typeface="Helvetica" panose="020B0604020202020204" pitchFamily="34" charset="0"/>
              <a:cs typeface="Helvetica" panose="020B0604020202020204" pitchFamily="34" charset="0"/>
            </a:rPr>
            <a:t>Reasons for doubling down on dual distribution remain unclear: no real explanation, no enforcement experience (compare with proposed rules for MFNs)</a:t>
          </a:r>
          <a:endParaRPr lang="nl-BE" sz="2200" baseline="0" dirty="0">
            <a:solidFill>
              <a:schemeClr val="tx1"/>
            </a:solidFill>
            <a:latin typeface="Helvetica" panose="020B0604020202020204" pitchFamily="34" charset="0"/>
            <a:cs typeface="Helvetica" panose="020B0604020202020204" pitchFamily="34" charset="0"/>
          </a:endParaRPr>
        </a:p>
      </dgm:t>
    </dgm:pt>
    <dgm:pt modelId="{3ED032E4-265A-46C1-9768-D6D65798EB74}" type="parTrans" cxnId="{38712C3D-9C57-470A-94A2-4A9272395F34}">
      <dgm:prSet/>
      <dgm:spPr/>
      <dgm:t>
        <a:bodyPr/>
        <a:lstStyle/>
        <a:p>
          <a:endParaRPr lang="nl-BE"/>
        </a:p>
      </dgm:t>
    </dgm:pt>
    <dgm:pt modelId="{F089DAA7-7882-4EAB-8265-4C614C39AD6B}" type="sibTrans" cxnId="{38712C3D-9C57-470A-94A2-4A9272395F34}">
      <dgm:prSet/>
      <dgm:spPr/>
      <dgm:t>
        <a:bodyPr/>
        <a:lstStyle/>
        <a:p>
          <a:endParaRPr lang="nl-BE"/>
        </a:p>
      </dgm:t>
    </dgm:pt>
    <dgm:pt modelId="{0EC7F84C-4BCE-4F18-8324-77F56DF65187}">
      <dgm:prSet custT="1"/>
      <dgm:spPr>
        <a:solidFill>
          <a:srgbClr val="DEE7D1"/>
        </a:solidFill>
      </dgm:spPr>
      <dgm:t>
        <a:bodyPr/>
        <a:lstStyle/>
        <a:p>
          <a:r>
            <a:rPr lang="en-US" sz="2200" baseline="0" dirty="0">
              <a:solidFill>
                <a:schemeClr val="tx1"/>
              </a:solidFill>
              <a:latin typeface="Helvetica" panose="020B0604020202020204" pitchFamily="34" charset="0"/>
              <a:cs typeface="Helvetica" panose="020B0604020202020204" pitchFamily="34" charset="0"/>
            </a:rPr>
            <a:t>Lack of legal certainty: undefined horizontal object restrictions; no relevant guidelines on information exchange </a:t>
          </a:r>
          <a:endParaRPr lang="nl-BE" sz="2200" baseline="0" dirty="0">
            <a:solidFill>
              <a:schemeClr val="tx1"/>
            </a:solidFill>
            <a:latin typeface="Helvetica" panose="020B0604020202020204" pitchFamily="34" charset="0"/>
            <a:cs typeface="Helvetica" panose="020B0604020202020204" pitchFamily="34" charset="0"/>
          </a:endParaRPr>
        </a:p>
      </dgm:t>
    </dgm:pt>
    <dgm:pt modelId="{CEDE7C83-1AF6-4659-BE6E-1F197435B8DA}" type="parTrans" cxnId="{A8F575D9-4B83-4F57-8F75-17B617A6A254}">
      <dgm:prSet/>
      <dgm:spPr/>
      <dgm:t>
        <a:bodyPr/>
        <a:lstStyle/>
        <a:p>
          <a:endParaRPr lang="nl-BE"/>
        </a:p>
      </dgm:t>
    </dgm:pt>
    <dgm:pt modelId="{68848F43-7C1A-4DD6-BC0E-1B5C0123AF5C}" type="sibTrans" cxnId="{A8F575D9-4B83-4F57-8F75-17B617A6A254}">
      <dgm:prSet/>
      <dgm:spPr/>
      <dgm:t>
        <a:bodyPr/>
        <a:lstStyle/>
        <a:p>
          <a:endParaRPr lang="nl-BE"/>
        </a:p>
      </dgm:t>
    </dgm:pt>
    <dgm:pt modelId="{AD1ABAE2-D169-4EBB-9456-B9B11A14924C}">
      <dgm:prSet custT="1"/>
      <dgm:spPr>
        <a:solidFill>
          <a:srgbClr val="EFF3EA"/>
        </a:solidFill>
      </dgm:spPr>
      <dgm:t>
        <a:bodyPr/>
        <a:lstStyle/>
        <a:p>
          <a:r>
            <a:rPr lang="en-US" sz="2200" baseline="0" dirty="0">
              <a:solidFill>
                <a:schemeClr val="tx1"/>
              </a:solidFill>
              <a:latin typeface="Helvetica" panose="020B0604020202020204" pitchFamily="34" charset="0"/>
              <a:cs typeface="Helvetica" panose="020B0604020202020204" pitchFamily="34" charset="0"/>
            </a:rPr>
            <a:t>Vertical information exchanges are pro-competitive; horizontal information exchanges already outside VBER</a:t>
          </a:r>
          <a:endParaRPr lang="nl-BE" sz="2200" baseline="0" dirty="0">
            <a:solidFill>
              <a:schemeClr val="tx1"/>
            </a:solidFill>
            <a:latin typeface="Helvetica" panose="020B0604020202020204" pitchFamily="34" charset="0"/>
            <a:cs typeface="Helvetica" panose="020B0604020202020204" pitchFamily="34" charset="0"/>
          </a:endParaRPr>
        </a:p>
      </dgm:t>
    </dgm:pt>
    <dgm:pt modelId="{7F48A89D-A6C2-4D38-826E-7E61EDFC7665}" type="parTrans" cxnId="{9D05A438-1777-4751-AC02-4E15B2EA10AA}">
      <dgm:prSet/>
      <dgm:spPr/>
      <dgm:t>
        <a:bodyPr/>
        <a:lstStyle/>
        <a:p>
          <a:endParaRPr lang="nl-BE"/>
        </a:p>
      </dgm:t>
    </dgm:pt>
    <dgm:pt modelId="{42856CE7-BAFA-48F8-862A-7341431F9BFF}" type="sibTrans" cxnId="{9D05A438-1777-4751-AC02-4E15B2EA10AA}">
      <dgm:prSet/>
      <dgm:spPr/>
      <dgm:t>
        <a:bodyPr/>
        <a:lstStyle/>
        <a:p>
          <a:endParaRPr lang="nl-BE"/>
        </a:p>
      </dgm:t>
    </dgm:pt>
    <dgm:pt modelId="{8B97102D-97A2-4508-A8CD-E44CD9D2C97A}" type="pres">
      <dgm:prSet presAssocID="{9C718A3F-4B38-4711-8ACE-0E26029ABDEE}" presName="linear" presStyleCnt="0">
        <dgm:presLayoutVars>
          <dgm:animLvl val="lvl"/>
          <dgm:resizeHandles val="exact"/>
        </dgm:presLayoutVars>
      </dgm:prSet>
      <dgm:spPr/>
    </dgm:pt>
    <dgm:pt modelId="{47CA8B22-DCD4-4B7B-9EE9-7B25BF989F3C}" type="pres">
      <dgm:prSet presAssocID="{FC11A4CF-4C68-476F-9B7C-7CBB75572B4E}" presName="parentText" presStyleLbl="node1" presStyleIdx="0" presStyleCnt="3">
        <dgm:presLayoutVars>
          <dgm:chMax val="0"/>
          <dgm:bulletEnabled val="1"/>
        </dgm:presLayoutVars>
      </dgm:prSet>
      <dgm:spPr/>
    </dgm:pt>
    <dgm:pt modelId="{00DB03DC-3B28-4515-8F4C-5FEED0635623}" type="pres">
      <dgm:prSet presAssocID="{F089DAA7-7882-4EAB-8265-4C614C39AD6B}" presName="spacer" presStyleCnt="0"/>
      <dgm:spPr/>
    </dgm:pt>
    <dgm:pt modelId="{CA584DF9-026E-4F2E-841D-73AED5776FB4}" type="pres">
      <dgm:prSet presAssocID="{0EC7F84C-4BCE-4F18-8324-77F56DF65187}" presName="parentText" presStyleLbl="node1" presStyleIdx="1" presStyleCnt="3">
        <dgm:presLayoutVars>
          <dgm:chMax val="0"/>
          <dgm:bulletEnabled val="1"/>
        </dgm:presLayoutVars>
      </dgm:prSet>
      <dgm:spPr/>
    </dgm:pt>
    <dgm:pt modelId="{68D3D7DF-D045-41C4-B806-2DE47A2AE98D}" type="pres">
      <dgm:prSet presAssocID="{68848F43-7C1A-4DD6-BC0E-1B5C0123AF5C}" presName="spacer" presStyleCnt="0"/>
      <dgm:spPr/>
    </dgm:pt>
    <dgm:pt modelId="{44831D5D-7F57-4EEC-AE97-23595D229EE8}" type="pres">
      <dgm:prSet presAssocID="{AD1ABAE2-D169-4EBB-9456-B9B11A14924C}" presName="parentText" presStyleLbl="node1" presStyleIdx="2" presStyleCnt="3">
        <dgm:presLayoutVars>
          <dgm:chMax val="0"/>
          <dgm:bulletEnabled val="1"/>
        </dgm:presLayoutVars>
      </dgm:prSet>
      <dgm:spPr/>
    </dgm:pt>
  </dgm:ptLst>
  <dgm:cxnLst>
    <dgm:cxn modelId="{F01D9D03-A388-4C56-A163-E34BB65769EE}" type="presOf" srcId="{FC11A4CF-4C68-476F-9B7C-7CBB75572B4E}" destId="{47CA8B22-DCD4-4B7B-9EE9-7B25BF989F3C}" srcOrd="0" destOrd="0" presId="urn:microsoft.com/office/officeart/2005/8/layout/vList2"/>
    <dgm:cxn modelId="{822C0B32-2EA0-4369-88D6-41DE85C7C6BB}" type="presOf" srcId="{9C718A3F-4B38-4711-8ACE-0E26029ABDEE}" destId="{8B97102D-97A2-4508-A8CD-E44CD9D2C97A}" srcOrd="0" destOrd="0" presId="urn:microsoft.com/office/officeart/2005/8/layout/vList2"/>
    <dgm:cxn modelId="{9D05A438-1777-4751-AC02-4E15B2EA10AA}" srcId="{9C718A3F-4B38-4711-8ACE-0E26029ABDEE}" destId="{AD1ABAE2-D169-4EBB-9456-B9B11A14924C}" srcOrd="2" destOrd="0" parTransId="{7F48A89D-A6C2-4D38-826E-7E61EDFC7665}" sibTransId="{42856CE7-BAFA-48F8-862A-7341431F9BFF}"/>
    <dgm:cxn modelId="{38712C3D-9C57-470A-94A2-4A9272395F34}" srcId="{9C718A3F-4B38-4711-8ACE-0E26029ABDEE}" destId="{FC11A4CF-4C68-476F-9B7C-7CBB75572B4E}" srcOrd="0" destOrd="0" parTransId="{3ED032E4-265A-46C1-9768-D6D65798EB74}" sibTransId="{F089DAA7-7882-4EAB-8265-4C614C39AD6B}"/>
    <dgm:cxn modelId="{643D2F87-1187-46CE-AB9D-7A3E4C3AB4CE}" type="presOf" srcId="{AD1ABAE2-D169-4EBB-9456-B9B11A14924C}" destId="{44831D5D-7F57-4EEC-AE97-23595D229EE8}" srcOrd="0" destOrd="0" presId="urn:microsoft.com/office/officeart/2005/8/layout/vList2"/>
    <dgm:cxn modelId="{A8F575D9-4B83-4F57-8F75-17B617A6A254}" srcId="{9C718A3F-4B38-4711-8ACE-0E26029ABDEE}" destId="{0EC7F84C-4BCE-4F18-8324-77F56DF65187}" srcOrd="1" destOrd="0" parTransId="{CEDE7C83-1AF6-4659-BE6E-1F197435B8DA}" sibTransId="{68848F43-7C1A-4DD6-BC0E-1B5C0123AF5C}"/>
    <dgm:cxn modelId="{C9C02CDE-F6B2-48BA-96FB-C284A40A5124}" type="presOf" srcId="{0EC7F84C-4BCE-4F18-8324-77F56DF65187}" destId="{CA584DF9-026E-4F2E-841D-73AED5776FB4}" srcOrd="0" destOrd="0" presId="urn:microsoft.com/office/officeart/2005/8/layout/vList2"/>
    <dgm:cxn modelId="{CD95B911-4E39-4A1B-A794-7FFC57B140BB}" type="presParOf" srcId="{8B97102D-97A2-4508-A8CD-E44CD9D2C97A}" destId="{47CA8B22-DCD4-4B7B-9EE9-7B25BF989F3C}" srcOrd="0" destOrd="0" presId="urn:microsoft.com/office/officeart/2005/8/layout/vList2"/>
    <dgm:cxn modelId="{92FFF69B-5915-4833-9659-39CC6D69D5A0}" type="presParOf" srcId="{8B97102D-97A2-4508-A8CD-E44CD9D2C97A}" destId="{00DB03DC-3B28-4515-8F4C-5FEED0635623}" srcOrd="1" destOrd="0" presId="urn:microsoft.com/office/officeart/2005/8/layout/vList2"/>
    <dgm:cxn modelId="{4159C06F-25BE-4A56-BCB7-9B5FB1DD65F4}" type="presParOf" srcId="{8B97102D-97A2-4508-A8CD-E44CD9D2C97A}" destId="{CA584DF9-026E-4F2E-841D-73AED5776FB4}" srcOrd="2" destOrd="0" presId="urn:microsoft.com/office/officeart/2005/8/layout/vList2"/>
    <dgm:cxn modelId="{2D5764CE-3EF4-46B2-9C27-A1DD94244450}" type="presParOf" srcId="{8B97102D-97A2-4508-A8CD-E44CD9D2C97A}" destId="{68D3D7DF-D045-41C4-B806-2DE47A2AE98D}" srcOrd="3" destOrd="0" presId="urn:microsoft.com/office/officeart/2005/8/layout/vList2"/>
    <dgm:cxn modelId="{B563760A-587A-41BC-AF83-3896686D49F4}" type="presParOf" srcId="{8B97102D-97A2-4508-A8CD-E44CD9D2C97A}" destId="{44831D5D-7F57-4EEC-AE97-23595D229EE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E1F639-0441-4033-A18B-19D8A1D2C4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9B1EE431-9C81-40B6-8248-3AE8FE7BBBE2}">
      <dgm:prSet custT="1"/>
      <dgm:spPr>
        <a:solidFill>
          <a:srgbClr val="C3D69B"/>
        </a:solidFill>
      </dgm:spPr>
      <dgm:t>
        <a:bodyPr/>
        <a:lstStyle/>
        <a:p>
          <a:r>
            <a:rPr lang="en-US" sz="2200" b="0" i="0" baseline="0" dirty="0">
              <a:solidFill>
                <a:schemeClr val="tx1"/>
              </a:solidFill>
              <a:latin typeface="Helvetica" panose="020B0604020202020204" pitchFamily="34" charset="0"/>
              <a:cs typeface="Helvetica" panose="020B0604020202020204" pitchFamily="34" charset="0"/>
            </a:rPr>
            <a:t>Commission’s hands tied by extensive ECJ case law: valiant attempt to rehabilitate ‘dual role’ agents in narrow circumstances</a:t>
          </a:r>
          <a:endParaRPr lang="nl-BE" sz="2200" baseline="0" dirty="0">
            <a:solidFill>
              <a:schemeClr val="tx1"/>
            </a:solidFill>
            <a:latin typeface="Helvetica" panose="020B0604020202020204" pitchFamily="34" charset="0"/>
            <a:cs typeface="Helvetica" panose="020B0604020202020204" pitchFamily="34" charset="0"/>
          </a:endParaRPr>
        </a:p>
      </dgm:t>
    </dgm:pt>
    <dgm:pt modelId="{CD92B72C-0E3D-4529-9F23-39A87E3F508F}" type="parTrans" cxnId="{9572DF22-2264-439B-B7F8-878D617FF8F9}">
      <dgm:prSet/>
      <dgm:spPr/>
      <dgm:t>
        <a:bodyPr/>
        <a:lstStyle/>
        <a:p>
          <a:endParaRPr lang="nl-BE"/>
        </a:p>
      </dgm:t>
    </dgm:pt>
    <dgm:pt modelId="{083299C9-5838-4371-8399-726FF600BB9D}" type="sibTrans" cxnId="{9572DF22-2264-439B-B7F8-878D617FF8F9}">
      <dgm:prSet/>
      <dgm:spPr/>
      <dgm:t>
        <a:bodyPr/>
        <a:lstStyle/>
        <a:p>
          <a:endParaRPr lang="nl-BE"/>
        </a:p>
      </dgm:t>
    </dgm:pt>
    <dgm:pt modelId="{D9932519-9C65-4C21-9BA6-6C13E2C9208C}">
      <dgm:prSet custT="1"/>
      <dgm:spPr>
        <a:solidFill>
          <a:srgbClr val="DEE7D1"/>
        </a:solidFill>
      </dgm:spPr>
      <dgm:t>
        <a:bodyPr/>
        <a:lstStyle/>
        <a:p>
          <a:r>
            <a:rPr lang="en-US" sz="2200" b="0" i="0" baseline="0" dirty="0">
              <a:solidFill>
                <a:schemeClr val="tx1"/>
              </a:solidFill>
              <a:latin typeface="Helvetica" panose="020B0604020202020204" pitchFamily="34" charset="0"/>
              <a:cs typeface="Helvetica" panose="020B0604020202020204" pitchFamily="34" charset="0"/>
            </a:rPr>
            <a:t>Can agents that represent multiple suppliers be genuine agents? Was clear before, now less so </a:t>
          </a:r>
          <a:endParaRPr lang="nl-BE" sz="2000" baseline="0" dirty="0">
            <a:solidFill>
              <a:schemeClr val="tx1"/>
            </a:solidFill>
            <a:latin typeface="Helvetica" panose="020B0604020202020204" pitchFamily="34" charset="0"/>
            <a:cs typeface="Helvetica" panose="020B0604020202020204" pitchFamily="34" charset="0"/>
          </a:endParaRPr>
        </a:p>
      </dgm:t>
    </dgm:pt>
    <dgm:pt modelId="{4D4ED469-ABC2-4101-B600-365E4E344504}" type="parTrans" cxnId="{2768063C-A27A-48F5-BA7F-C41E36583DB2}">
      <dgm:prSet/>
      <dgm:spPr/>
      <dgm:t>
        <a:bodyPr/>
        <a:lstStyle/>
        <a:p>
          <a:endParaRPr lang="nl-BE"/>
        </a:p>
      </dgm:t>
    </dgm:pt>
    <dgm:pt modelId="{CD0CB247-DF56-4530-8DEC-27ADD5BC4DE9}" type="sibTrans" cxnId="{2768063C-A27A-48F5-BA7F-C41E36583DB2}">
      <dgm:prSet/>
      <dgm:spPr/>
      <dgm:t>
        <a:bodyPr/>
        <a:lstStyle/>
        <a:p>
          <a:endParaRPr lang="nl-BE"/>
        </a:p>
      </dgm:t>
    </dgm:pt>
    <dgm:pt modelId="{7BD55AFD-706F-466E-AA9E-138330530C43}">
      <dgm:prSet custT="1"/>
      <dgm:spPr>
        <a:solidFill>
          <a:srgbClr val="EFF3EA"/>
        </a:solidFill>
      </dgm:spPr>
      <dgm:t>
        <a:bodyPr/>
        <a:lstStyle/>
        <a:p>
          <a:r>
            <a:rPr lang="en-US" sz="2200" b="0" i="0" baseline="0" dirty="0">
              <a:solidFill>
                <a:schemeClr val="tx1"/>
              </a:solidFill>
              <a:latin typeface="Helvetica" panose="020B0604020202020204" pitchFamily="34" charset="0"/>
              <a:cs typeface="Helvetica" panose="020B0604020202020204" pitchFamily="34" charset="0"/>
            </a:rPr>
            <a:t>(As supplier) platforms can neither be subject to, nor impose, RPM</a:t>
          </a:r>
          <a:endParaRPr lang="nl-BE" sz="2200" baseline="0" dirty="0">
            <a:solidFill>
              <a:schemeClr val="tx1"/>
            </a:solidFill>
            <a:latin typeface="Helvetica" panose="020B0604020202020204" pitchFamily="34" charset="0"/>
            <a:cs typeface="Helvetica" panose="020B0604020202020204" pitchFamily="34" charset="0"/>
          </a:endParaRPr>
        </a:p>
      </dgm:t>
    </dgm:pt>
    <dgm:pt modelId="{F179C5AE-0278-4695-A574-732D36D70C28}" type="parTrans" cxnId="{ACA9E995-3D55-46AC-96B0-3876175D1360}">
      <dgm:prSet/>
      <dgm:spPr/>
      <dgm:t>
        <a:bodyPr/>
        <a:lstStyle/>
        <a:p>
          <a:endParaRPr lang="nl-BE"/>
        </a:p>
      </dgm:t>
    </dgm:pt>
    <dgm:pt modelId="{633535CF-C076-4A86-9E1B-BBD15D57E6C6}" type="sibTrans" cxnId="{ACA9E995-3D55-46AC-96B0-3876175D1360}">
      <dgm:prSet/>
      <dgm:spPr/>
      <dgm:t>
        <a:bodyPr/>
        <a:lstStyle/>
        <a:p>
          <a:endParaRPr lang="nl-BE"/>
        </a:p>
      </dgm:t>
    </dgm:pt>
    <dgm:pt modelId="{825B643B-4150-4003-9662-60E4C512B0A0}">
      <dgm:prSet custT="1">
        <dgm:style>
          <a:lnRef idx="2">
            <a:schemeClr val="dk1"/>
          </a:lnRef>
          <a:fillRef idx="1">
            <a:schemeClr val="lt1"/>
          </a:fillRef>
          <a:effectRef idx="0">
            <a:schemeClr val="dk1"/>
          </a:effectRef>
          <a:fontRef idx="minor">
            <a:schemeClr val="dk1"/>
          </a:fontRef>
        </dgm:style>
      </dgm:prSet>
      <dgm:spPr>
        <a:noFill/>
        <a:ln>
          <a:noFill/>
        </a:ln>
      </dgm:spPr>
      <dgm:t>
        <a:bodyPr/>
        <a:lstStyle/>
        <a:p>
          <a:pPr marL="228600" lvl="1" indent="-228600" algn="l" defTabSz="1066800">
            <a:lnSpc>
              <a:spcPct val="90000"/>
            </a:lnSpc>
            <a:spcBef>
              <a:spcPct val="0"/>
            </a:spcBef>
            <a:spcAft>
              <a:spcPts val="1200"/>
            </a:spcAft>
            <a:buChar char="•"/>
          </a:pPr>
          <a:r>
            <a:rPr lang="en-US" sz="2000" kern="1200" dirty="0">
              <a:solidFill>
                <a:prstClr val="black">
                  <a:hueOff val="0"/>
                  <a:satOff val="0"/>
                  <a:lumOff val="0"/>
                  <a:alphaOff val="0"/>
                </a:prstClr>
              </a:solidFill>
              <a:latin typeface="Helvetica" panose="020B0604020202020204" pitchFamily="34" charset="0"/>
              <a:ea typeface="+mn-ea"/>
              <a:cs typeface="Helvetica" panose="020B0604020202020204" pitchFamily="34" charset="0"/>
            </a:rPr>
            <a:t>Platform-driven change inconsistent with ECJ case law / dual agency?</a:t>
          </a:r>
        </a:p>
      </dgm:t>
    </dgm:pt>
    <dgm:pt modelId="{A872F3AE-1A43-4C4F-A4F4-DC62B70E38E8}" type="parTrans" cxnId="{9F48EA03-982D-495E-9B11-93A0AC2CA41B}">
      <dgm:prSet/>
      <dgm:spPr/>
      <dgm:t>
        <a:bodyPr/>
        <a:lstStyle/>
        <a:p>
          <a:endParaRPr lang="en-BE"/>
        </a:p>
      </dgm:t>
    </dgm:pt>
    <dgm:pt modelId="{8A00F94B-745E-4393-A4E8-6E29F83E5F08}" type="sibTrans" cxnId="{9F48EA03-982D-495E-9B11-93A0AC2CA41B}">
      <dgm:prSet/>
      <dgm:spPr/>
      <dgm:t>
        <a:bodyPr/>
        <a:lstStyle/>
        <a:p>
          <a:endParaRPr lang="en-BE"/>
        </a:p>
      </dgm:t>
    </dgm:pt>
    <dgm:pt modelId="{DF18769A-2499-48A7-ABF8-AD8F8A225C45}" type="pres">
      <dgm:prSet presAssocID="{A9E1F639-0441-4033-A18B-19D8A1D2C45F}" presName="linear" presStyleCnt="0">
        <dgm:presLayoutVars>
          <dgm:animLvl val="lvl"/>
          <dgm:resizeHandles val="exact"/>
        </dgm:presLayoutVars>
      </dgm:prSet>
      <dgm:spPr/>
    </dgm:pt>
    <dgm:pt modelId="{414B2059-5A3C-4F23-AAF6-1937BBDBFCDB}" type="pres">
      <dgm:prSet presAssocID="{9B1EE431-9C81-40B6-8248-3AE8FE7BBBE2}" presName="parentText" presStyleLbl="node1" presStyleIdx="0" presStyleCnt="3">
        <dgm:presLayoutVars>
          <dgm:chMax val="0"/>
          <dgm:bulletEnabled val="1"/>
        </dgm:presLayoutVars>
      </dgm:prSet>
      <dgm:spPr/>
    </dgm:pt>
    <dgm:pt modelId="{966F9CEB-FF7A-43A2-B2FE-71727853C2F9}" type="pres">
      <dgm:prSet presAssocID="{083299C9-5838-4371-8399-726FF600BB9D}" presName="spacer" presStyleCnt="0"/>
      <dgm:spPr/>
    </dgm:pt>
    <dgm:pt modelId="{34B5A9AE-B8DA-49BE-97F9-74249D27B6BF}" type="pres">
      <dgm:prSet presAssocID="{D9932519-9C65-4C21-9BA6-6C13E2C9208C}" presName="parentText" presStyleLbl="node1" presStyleIdx="1" presStyleCnt="3" custScaleY="96944" custLinFactNeighborY="-162">
        <dgm:presLayoutVars>
          <dgm:chMax val="0"/>
          <dgm:bulletEnabled val="1"/>
        </dgm:presLayoutVars>
      </dgm:prSet>
      <dgm:spPr/>
    </dgm:pt>
    <dgm:pt modelId="{9EBAD64F-6EEF-4FD8-B38C-36EBF91D48AC}" type="pres">
      <dgm:prSet presAssocID="{D9932519-9C65-4C21-9BA6-6C13E2C9208C}" presName="childText" presStyleLbl="revTx" presStyleIdx="0" presStyleCnt="1" custScaleY="60554" custLinFactNeighborX="73" custLinFactNeighborY="11628">
        <dgm:presLayoutVars>
          <dgm:bulletEnabled val="1"/>
        </dgm:presLayoutVars>
      </dgm:prSet>
      <dgm:spPr/>
    </dgm:pt>
    <dgm:pt modelId="{02975590-620F-46F4-B056-6E3AD40A2084}" type="pres">
      <dgm:prSet presAssocID="{7BD55AFD-706F-466E-AA9E-138330530C43}" presName="parentText" presStyleLbl="node1" presStyleIdx="2" presStyleCnt="3" custScaleY="56900" custLinFactNeighborX="73" custLinFactNeighborY="9564">
        <dgm:presLayoutVars>
          <dgm:chMax val="0"/>
          <dgm:bulletEnabled val="1"/>
        </dgm:presLayoutVars>
      </dgm:prSet>
      <dgm:spPr/>
    </dgm:pt>
  </dgm:ptLst>
  <dgm:cxnLst>
    <dgm:cxn modelId="{9F48EA03-982D-495E-9B11-93A0AC2CA41B}" srcId="{D9932519-9C65-4C21-9BA6-6C13E2C9208C}" destId="{825B643B-4150-4003-9662-60E4C512B0A0}" srcOrd="0" destOrd="0" parTransId="{A872F3AE-1A43-4C4F-A4F4-DC62B70E38E8}" sibTransId="{8A00F94B-745E-4393-A4E8-6E29F83E5F08}"/>
    <dgm:cxn modelId="{58405908-8A03-4ACD-9759-121B9475DB1F}" type="presOf" srcId="{825B643B-4150-4003-9662-60E4C512B0A0}" destId="{9EBAD64F-6EEF-4FD8-B38C-36EBF91D48AC}" srcOrd="0" destOrd="0" presId="urn:microsoft.com/office/officeart/2005/8/layout/vList2"/>
    <dgm:cxn modelId="{44EE5B1F-ED34-4CF3-BFD1-5F208A45E2AF}" type="presOf" srcId="{A9E1F639-0441-4033-A18B-19D8A1D2C45F}" destId="{DF18769A-2499-48A7-ABF8-AD8F8A225C45}" srcOrd="0" destOrd="0" presId="urn:microsoft.com/office/officeart/2005/8/layout/vList2"/>
    <dgm:cxn modelId="{9572DF22-2264-439B-B7F8-878D617FF8F9}" srcId="{A9E1F639-0441-4033-A18B-19D8A1D2C45F}" destId="{9B1EE431-9C81-40B6-8248-3AE8FE7BBBE2}" srcOrd="0" destOrd="0" parTransId="{CD92B72C-0E3D-4529-9F23-39A87E3F508F}" sibTransId="{083299C9-5838-4371-8399-726FF600BB9D}"/>
    <dgm:cxn modelId="{82234228-DA57-47D0-B49B-59801F9C0895}" type="presOf" srcId="{D9932519-9C65-4C21-9BA6-6C13E2C9208C}" destId="{34B5A9AE-B8DA-49BE-97F9-74249D27B6BF}" srcOrd="0" destOrd="0" presId="urn:microsoft.com/office/officeart/2005/8/layout/vList2"/>
    <dgm:cxn modelId="{6BE4E72D-A1B4-4488-B6DE-B7FF103DA9C1}" type="presOf" srcId="{9B1EE431-9C81-40B6-8248-3AE8FE7BBBE2}" destId="{414B2059-5A3C-4F23-AAF6-1937BBDBFCDB}" srcOrd="0" destOrd="0" presId="urn:microsoft.com/office/officeart/2005/8/layout/vList2"/>
    <dgm:cxn modelId="{2768063C-A27A-48F5-BA7F-C41E36583DB2}" srcId="{A9E1F639-0441-4033-A18B-19D8A1D2C45F}" destId="{D9932519-9C65-4C21-9BA6-6C13E2C9208C}" srcOrd="1" destOrd="0" parTransId="{4D4ED469-ABC2-4101-B600-365E4E344504}" sibTransId="{CD0CB247-DF56-4530-8DEC-27ADD5BC4DE9}"/>
    <dgm:cxn modelId="{ACA9E995-3D55-46AC-96B0-3876175D1360}" srcId="{A9E1F639-0441-4033-A18B-19D8A1D2C45F}" destId="{7BD55AFD-706F-466E-AA9E-138330530C43}" srcOrd="2" destOrd="0" parTransId="{F179C5AE-0278-4695-A574-732D36D70C28}" sibTransId="{633535CF-C076-4A86-9E1B-BBD15D57E6C6}"/>
    <dgm:cxn modelId="{172191FD-FB31-4684-BF58-9733B4F1C0C2}" type="presOf" srcId="{7BD55AFD-706F-466E-AA9E-138330530C43}" destId="{02975590-620F-46F4-B056-6E3AD40A2084}" srcOrd="0" destOrd="0" presId="urn:microsoft.com/office/officeart/2005/8/layout/vList2"/>
    <dgm:cxn modelId="{EFAFAD63-72DE-48CA-9880-251AE730B998}" type="presParOf" srcId="{DF18769A-2499-48A7-ABF8-AD8F8A225C45}" destId="{414B2059-5A3C-4F23-AAF6-1937BBDBFCDB}" srcOrd="0" destOrd="0" presId="urn:microsoft.com/office/officeart/2005/8/layout/vList2"/>
    <dgm:cxn modelId="{3773A600-9BD1-4F35-A784-04686CEC2CFE}" type="presParOf" srcId="{DF18769A-2499-48A7-ABF8-AD8F8A225C45}" destId="{966F9CEB-FF7A-43A2-B2FE-71727853C2F9}" srcOrd="1" destOrd="0" presId="urn:microsoft.com/office/officeart/2005/8/layout/vList2"/>
    <dgm:cxn modelId="{4BA699B7-06D4-4BCF-84B2-3BB3894C7385}" type="presParOf" srcId="{DF18769A-2499-48A7-ABF8-AD8F8A225C45}" destId="{34B5A9AE-B8DA-49BE-97F9-74249D27B6BF}" srcOrd="2" destOrd="0" presId="urn:microsoft.com/office/officeart/2005/8/layout/vList2"/>
    <dgm:cxn modelId="{D8D9D8F4-0E3C-4C69-9A2E-E634287C0AB8}" type="presParOf" srcId="{DF18769A-2499-48A7-ABF8-AD8F8A225C45}" destId="{9EBAD64F-6EEF-4FD8-B38C-36EBF91D48AC}" srcOrd="3" destOrd="0" presId="urn:microsoft.com/office/officeart/2005/8/layout/vList2"/>
    <dgm:cxn modelId="{60EE4FD6-2267-4CC9-9EE5-8E25FABE788F}" type="presParOf" srcId="{DF18769A-2499-48A7-ABF8-AD8F8A225C45}" destId="{02975590-620F-46F4-B056-6E3AD40A208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E1F639-0441-4033-A18B-19D8A1D2C4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9B1EE431-9C81-40B6-8248-3AE8FE7BBBE2}">
      <dgm:prSet custT="1"/>
      <dgm:spPr>
        <a:solidFill>
          <a:srgbClr val="C3D69B"/>
        </a:solidFill>
      </dgm:spPr>
      <dgm:t>
        <a:bodyPr/>
        <a:lstStyle/>
        <a:p>
          <a:r>
            <a:rPr lang="nl-BE" sz="2200" baseline="0" dirty="0">
              <a:solidFill>
                <a:schemeClr val="tx1"/>
              </a:solidFill>
              <a:latin typeface="Helvetica" panose="020B0604020202020204" pitchFamily="34" charset="0"/>
              <a:cs typeface="Helvetica" panose="020B0604020202020204" pitchFamily="34" charset="0"/>
            </a:rPr>
            <a:t>Current position:  Exempted by VBER</a:t>
          </a:r>
        </a:p>
      </dgm:t>
    </dgm:pt>
    <dgm:pt modelId="{CD92B72C-0E3D-4529-9F23-39A87E3F508F}" type="parTrans" cxnId="{9572DF22-2264-439B-B7F8-878D617FF8F9}">
      <dgm:prSet/>
      <dgm:spPr/>
      <dgm:t>
        <a:bodyPr/>
        <a:lstStyle/>
        <a:p>
          <a:endParaRPr lang="nl-BE"/>
        </a:p>
      </dgm:t>
    </dgm:pt>
    <dgm:pt modelId="{083299C9-5838-4371-8399-726FF600BB9D}" type="sibTrans" cxnId="{9572DF22-2264-439B-B7F8-878D617FF8F9}">
      <dgm:prSet/>
      <dgm:spPr/>
      <dgm:t>
        <a:bodyPr/>
        <a:lstStyle/>
        <a:p>
          <a:endParaRPr lang="nl-BE"/>
        </a:p>
      </dgm:t>
    </dgm:pt>
    <dgm:pt modelId="{D9932519-9C65-4C21-9BA6-6C13E2C9208C}">
      <dgm:prSet custT="1"/>
      <dgm:spPr>
        <a:solidFill>
          <a:srgbClr val="DEE7D1"/>
        </a:solidFill>
      </dgm:spPr>
      <dgm:t>
        <a:bodyPr/>
        <a:lstStyle/>
        <a:p>
          <a:r>
            <a:rPr lang="nl-BE" sz="2200" baseline="0" dirty="0">
              <a:solidFill>
                <a:schemeClr val="tx1"/>
              </a:solidFill>
              <a:latin typeface="Helvetica" panose="020B0604020202020204" pitchFamily="34" charset="0"/>
              <a:cs typeface="Helvetica" panose="020B0604020202020204" pitchFamily="34" charset="0"/>
            </a:rPr>
            <a:t>Draft VBER:  Exempted except wide (across-platform) MFNs in favour of providers of intermediation services </a:t>
          </a:r>
        </a:p>
      </dgm:t>
    </dgm:pt>
    <dgm:pt modelId="{4D4ED469-ABC2-4101-B600-365E4E344504}" type="parTrans" cxnId="{2768063C-A27A-48F5-BA7F-C41E36583DB2}">
      <dgm:prSet/>
      <dgm:spPr/>
      <dgm:t>
        <a:bodyPr/>
        <a:lstStyle/>
        <a:p>
          <a:endParaRPr lang="nl-BE"/>
        </a:p>
      </dgm:t>
    </dgm:pt>
    <dgm:pt modelId="{CD0CB247-DF56-4530-8DEC-27ADD5BC4DE9}" type="sibTrans" cxnId="{2768063C-A27A-48F5-BA7F-C41E36583DB2}">
      <dgm:prSet/>
      <dgm:spPr/>
      <dgm:t>
        <a:bodyPr/>
        <a:lstStyle/>
        <a:p>
          <a:endParaRPr lang="nl-BE"/>
        </a:p>
      </dgm:t>
    </dgm:pt>
    <dgm:pt modelId="{7BD55AFD-706F-466E-AA9E-138330530C43}">
      <dgm:prSet custT="1"/>
      <dgm:spPr>
        <a:solidFill>
          <a:srgbClr val="EFF3EA"/>
        </a:solidFill>
      </dgm:spPr>
      <dgm:t>
        <a:bodyPr/>
        <a:lstStyle/>
        <a:p>
          <a:pPr marL="0" marR="0" lvl="0" indent="0" defTabSz="914400" eaLnBrk="1" fontAlgn="auto" latinLnBrk="0" hangingPunct="1">
            <a:lnSpc>
              <a:spcPct val="200000"/>
            </a:lnSpc>
            <a:spcBef>
              <a:spcPts val="0"/>
            </a:spcBef>
            <a:spcAft>
              <a:spcPts val="0"/>
            </a:spcAft>
            <a:buClrTx/>
            <a:buSzTx/>
            <a:buFontTx/>
            <a:buNone/>
            <a:tabLst/>
            <a:defRPr/>
          </a:pPr>
          <a:r>
            <a:rPr lang="nl-BE" sz="2200" baseline="0" dirty="0">
              <a:solidFill>
                <a:schemeClr val="tx1"/>
              </a:solidFill>
              <a:latin typeface="Helvetica" panose="020B0604020202020204" pitchFamily="34" charset="0"/>
              <a:cs typeface="Helvetica" panose="020B0604020202020204" pitchFamily="34" charset="0"/>
            </a:rPr>
            <a:t>Detailed effects-based guidance in Draft Vertical Guidelines</a:t>
          </a:r>
          <a:endParaRPr lang="nl-BE" sz="2200" strike="sngStrike" baseline="0" dirty="0">
            <a:solidFill>
              <a:srgbClr val="FF0000"/>
            </a:solidFill>
            <a:latin typeface="Helvetica" panose="020B0604020202020204" pitchFamily="34" charset="0"/>
            <a:cs typeface="Helvetica" panose="020B0604020202020204" pitchFamily="34" charset="0"/>
          </a:endParaRPr>
        </a:p>
        <a:p>
          <a:pPr marL="0" lvl="0" defTabSz="977900">
            <a:lnSpc>
              <a:spcPct val="90000"/>
            </a:lnSpc>
            <a:spcBef>
              <a:spcPct val="0"/>
            </a:spcBef>
            <a:spcAft>
              <a:spcPts val="824"/>
            </a:spcAft>
            <a:buNone/>
          </a:pPr>
          <a:endParaRPr lang="nl-BE" sz="2200" baseline="0" dirty="0">
            <a:solidFill>
              <a:schemeClr val="tx1"/>
            </a:solidFill>
            <a:latin typeface="Helvetica" panose="020B0604020202020204" pitchFamily="34" charset="0"/>
            <a:cs typeface="Helvetica" panose="020B0604020202020204" pitchFamily="34" charset="0"/>
          </a:endParaRPr>
        </a:p>
      </dgm:t>
    </dgm:pt>
    <dgm:pt modelId="{F179C5AE-0278-4695-A574-732D36D70C28}" type="parTrans" cxnId="{ACA9E995-3D55-46AC-96B0-3876175D1360}">
      <dgm:prSet/>
      <dgm:spPr/>
      <dgm:t>
        <a:bodyPr/>
        <a:lstStyle/>
        <a:p>
          <a:endParaRPr lang="nl-BE"/>
        </a:p>
      </dgm:t>
    </dgm:pt>
    <dgm:pt modelId="{633535CF-C076-4A86-9E1B-BBD15D57E6C6}" type="sibTrans" cxnId="{ACA9E995-3D55-46AC-96B0-3876175D1360}">
      <dgm:prSet/>
      <dgm:spPr/>
      <dgm:t>
        <a:bodyPr/>
        <a:lstStyle/>
        <a:p>
          <a:endParaRPr lang="nl-BE"/>
        </a:p>
      </dgm:t>
    </dgm:pt>
    <dgm:pt modelId="{992A9D76-DBA6-4559-892E-AE0243554B2A}">
      <dgm:prSet custT="1"/>
      <dgm:spPr/>
      <dgm:t>
        <a:bodyPr/>
        <a:lstStyle/>
        <a:p>
          <a:pPr>
            <a:spcBef>
              <a:spcPts val="1800"/>
            </a:spcBef>
          </a:pPr>
          <a:r>
            <a:rPr lang="en-US" sz="2000" b="0" i="0" baseline="0" dirty="0">
              <a:solidFill>
                <a:schemeClr val="tx1"/>
              </a:solidFill>
              <a:latin typeface="Helvetica" panose="020B0604020202020204" pitchFamily="34" charset="0"/>
              <a:cs typeface="Helvetica" panose="020B0604020202020204" pitchFamily="34" charset="0"/>
            </a:rPr>
            <a:t>Excluded restriction; NOT </a:t>
          </a:r>
          <a:r>
            <a:rPr lang="nl-BE" sz="2000" baseline="0" dirty="0">
              <a:solidFill>
                <a:schemeClr val="tx1"/>
              </a:solidFill>
              <a:latin typeface="Helvetica" panose="020B0604020202020204" pitchFamily="34" charset="0"/>
              <a:cs typeface="Helvetica" panose="020B0604020202020204" pitchFamily="34" charset="0"/>
            </a:rPr>
            <a:t>hardcore</a:t>
          </a:r>
          <a:endParaRPr lang="en-BE" sz="2000" dirty="0"/>
        </a:p>
      </dgm:t>
    </dgm:pt>
    <dgm:pt modelId="{0E7C5D7C-D3ED-4AF9-97AA-9EBB4FBD555C}" type="parTrans" cxnId="{8E19D894-FB68-4BCD-B99C-DB9BAE15A30D}">
      <dgm:prSet/>
      <dgm:spPr/>
      <dgm:t>
        <a:bodyPr/>
        <a:lstStyle/>
        <a:p>
          <a:endParaRPr lang="en-BE"/>
        </a:p>
      </dgm:t>
    </dgm:pt>
    <dgm:pt modelId="{058A4F4B-D885-41FD-87BA-B62F22F18DBE}" type="sibTrans" cxnId="{8E19D894-FB68-4BCD-B99C-DB9BAE15A30D}">
      <dgm:prSet/>
      <dgm:spPr/>
      <dgm:t>
        <a:bodyPr/>
        <a:lstStyle/>
        <a:p>
          <a:endParaRPr lang="en-BE"/>
        </a:p>
      </dgm:t>
    </dgm:pt>
    <dgm:pt modelId="{DF18769A-2499-48A7-ABF8-AD8F8A225C45}" type="pres">
      <dgm:prSet presAssocID="{A9E1F639-0441-4033-A18B-19D8A1D2C45F}" presName="linear" presStyleCnt="0">
        <dgm:presLayoutVars>
          <dgm:animLvl val="lvl"/>
          <dgm:resizeHandles val="exact"/>
        </dgm:presLayoutVars>
      </dgm:prSet>
      <dgm:spPr/>
    </dgm:pt>
    <dgm:pt modelId="{414B2059-5A3C-4F23-AAF6-1937BBDBFCDB}" type="pres">
      <dgm:prSet presAssocID="{9B1EE431-9C81-40B6-8248-3AE8FE7BBBE2}" presName="parentText" presStyleLbl="node1" presStyleIdx="0" presStyleCnt="3" custLinFactNeighborY="-17419">
        <dgm:presLayoutVars>
          <dgm:chMax val="0"/>
          <dgm:bulletEnabled val="1"/>
        </dgm:presLayoutVars>
      </dgm:prSet>
      <dgm:spPr/>
    </dgm:pt>
    <dgm:pt modelId="{966F9CEB-FF7A-43A2-B2FE-71727853C2F9}" type="pres">
      <dgm:prSet presAssocID="{083299C9-5838-4371-8399-726FF600BB9D}" presName="spacer" presStyleCnt="0"/>
      <dgm:spPr/>
    </dgm:pt>
    <dgm:pt modelId="{34B5A9AE-B8DA-49BE-97F9-74249D27B6BF}" type="pres">
      <dgm:prSet presAssocID="{D9932519-9C65-4C21-9BA6-6C13E2C9208C}" presName="parentText" presStyleLbl="node1" presStyleIdx="1" presStyleCnt="3" custLinFactNeighborY="-5825">
        <dgm:presLayoutVars>
          <dgm:chMax val="0"/>
          <dgm:bulletEnabled val="1"/>
        </dgm:presLayoutVars>
      </dgm:prSet>
      <dgm:spPr/>
    </dgm:pt>
    <dgm:pt modelId="{C220C186-B7F0-4249-9585-73C0C8188456}" type="pres">
      <dgm:prSet presAssocID="{CD0CB247-DF56-4530-8DEC-27ADD5BC4DE9}" presName="spacer" presStyleCnt="0"/>
      <dgm:spPr/>
    </dgm:pt>
    <dgm:pt modelId="{02975590-620F-46F4-B056-6E3AD40A2084}" type="pres">
      <dgm:prSet presAssocID="{7BD55AFD-706F-466E-AA9E-138330530C43}" presName="parentText" presStyleLbl="node1" presStyleIdx="2" presStyleCnt="3" custScaleY="70099" custLinFactNeighborY="59842">
        <dgm:presLayoutVars>
          <dgm:chMax val="0"/>
          <dgm:bulletEnabled val="1"/>
        </dgm:presLayoutVars>
      </dgm:prSet>
      <dgm:spPr/>
    </dgm:pt>
    <dgm:pt modelId="{A5E82AC3-A8CC-400E-9865-439A56DCA711}" type="pres">
      <dgm:prSet presAssocID="{7BD55AFD-706F-466E-AA9E-138330530C43}" presName="childText" presStyleLbl="revTx" presStyleIdx="0" presStyleCnt="1" custScaleY="55141" custLinFactNeighborY="-71220">
        <dgm:presLayoutVars>
          <dgm:bulletEnabled val="1"/>
        </dgm:presLayoutVars>
      </dgm:prSet>
      <dgm:spPr/>
    </dgm:pt>
  </dgm:ptLst>
  <dgm:cxnLst>
    <dgm:cxn modelId="{DB31FD18-CC1E-4666-91F4-460B057BC55D}" type="presOf" srcId="{992A9D76-DBA6-4559-892E-AE0243554B2A}" destId="{A5E82AC3-A8CC-400E-9865-439A56DCA711}" srcOrd="0" destOrd="0" presId="urn:microsoft.com/office/officeart/2005/8/layout/vList2"/>
    <dgm:cxn modelId="{44EE5B1F-ED34-4CF3-BFD1-5F208A45E2AF}" type="presOf" srcId="{A9E1F639-0441-4033-A18B-19D8A1D2C45F}" destId="{DF18769A-2499-48A7-ABF8-AD8F8A225C45}" srcOrd="0" destOrd="0" presId="urn:microsoft.com/office/officeart/2005/8/layout/vList2"/>
    <dgm:cxn modelId="{9572DF22-2264-439B-B7F8-878D617FF8F9}" srcId="{A9E1F639-0441-4033-A18B-19D8A1D2C45F}" destId="{9B1EE431-9C81-40B6-8248-3AE8FE7BBBE2}" srcOrd="0" destOrd="0" parTransId="{CD92B72C-0E3D-4529-9F23-39A87E3F508F}" sibTransId="{083299C9-5838-4371-8399-726FF600BB9D}"/>
    <dgm:cxn modelId="{2025F430-C79F-45D5-8B1C-C23CD83C2CA4}" type="presOf" srcId="{9B1EE431-9C81-40B6-8248-3AE8FE7BBBE2}" destId="{414B2059-5A3C-4F23-AAF6-1937BBDBFCDB}" srcOrd="0" destOrd="0" presId="urn:microsoft.com/office/officeart/2005/8/layout/vList2"/>
    <dgm:cxn modelId="{2768063C-A27A-48F5-BA7F-C41E36583DB2}" srcId="{A9E1F639-0441-4033-A18B-19D8A1D2C45F}" destId="{D9932519-9C65-4C21-9BA6-6C13E2C9208C}" srcOrd="1" destOrd="0" parTransId="{4D4ED469-ABC2-4101-B600-365E4E344504}" sibTransId="{CD0CB247-DF56-4530-8DEC-27ADD5BC4DE9}"/>
    <dgm:cxn modelId="{8E19D894-FB68-4BCD-B99C-DB9BAE15A30D}" srcId="{7BD55AFD-706F-466E-AA9E-138330530C43}" destId="{992A9D76-DBA6-4559-892E-AE0243554B2A}" srcOrd="0" destOrd="0" parTransId="{0E7C5D7C-D3ED-4AF9-97AA-9EBB4FBD555C}" sibTransId="{058A4F4B-D885-41FD-87BA-B62F22F18DBE}"/>
    <dgm:cxn modelId="{ACA9E995-3D55-46AC-96B0-3876175D1360}" srcId="{A9E1F639-0441-4033-A18B-19D8A1D2C45F}" destId="{7BD55AFD-706F-466E-AA9E-138330530C43}" srcOrd="2" destOrd="0" parTransId="{F179C5AE-0278-4695-A574-732D36D70C28}" sibTransId="{633535CF-C076-4A86-9E1B-BBD15D57E6C6}"/>
    <dgm:cxn modelId="{CC8765AE-FADF-4C00-BD57-46BAC4E74D5E}" type="presOf" srcId="{7BD55AFD-706F-466E-AA9E-138330530C43}" destId="{02975590-620F-46F4-B056-6E3AD40A2084}" srcOrd="0" destOrd="0" presId="urn:microsoft.com/office/officeart/2005/8/layout/vList2"/>
    <dgm:cxn modelId="{D28508B7-8EE6-4039-B619-EDAF311B5EC0}" type="presOf" srcId="{D9932519-9C65-4C21-9BA6-6C13E2C9208C}" destId="{34B5A9AE-B8DA-49BE-97F9-74249D27B6BF}" srcOrd="0" destOrd="0" presId="urn:microsoft.com/office/officeart/2005/8/layout/vList2"/>
    <dgm:cxn modelId="{BF0D56A4-A433-440F-B834-8096D7346FB6}" type="presParOf" srcId="{DF18769A-2499-48A7-ABF8-AD8F8A225C45}" destId="{414B2059-5A3C-4F23-AAF6-1937BBDBFCDB}" srcOrd="0" destOrd="0" presId="urn:microsoft.com/office/officeart/2005/8/layout/vList2"/>
    <dgm:cxn modelId="{E1124297-1C25-493A-B6FF-4C047DEA463A}" type="presParOf" srcId="{DF18769A-2499-48A7-ABF8-AD8F8A225C45}" destId="{966F9CEB-FF7A-43A2-B2FE-71727853C2F9}" srcOrd="1" destOrd="0" presId="urn:microsoft.com/office/officeart/2005/8/layout/vList2"/>
    <dgm:cxn modelId="{FA2A0657-2DB8-463A-8770-24453BC314C5}" type="presParOf" srcId="{DF18769A-2499-48A7-ABF8-AD8F8A225C45}" destId="{34B5A9AE-B8DA-49BE-97F9-74249D27B6BF}" srcOrd="2" destOrd="0" presId="urn:microsoft.com/office/officeart/2005/8/layout/vList2"/>
    <dgm:cxn modelId="{9DAB0BCD-1A94-4AC0-811C-4367D78403CE}" type="presParOf" srcId="{DF18769A-2499-48A7-ABF8-AD8F8A225C45}" destId="{C220C186-B7F0-4249-9585-73C0C8188456}" srcOrd="3" destOrd="0" presId="urn:microsoft.com/office/officeart/2005/8/layout/vList2"/>
    <dgm:cxn modelId="{16C15901-7843-423B-8F22-B4D848520991}" type="presParOf" srcId="{DF18769A-2499-48A7-ABF8-AD8F8A225C45}" destId="{02975590-620F-46F4-B056-6E3AD40A2084}" srcOrd="4" destOrd="0" presId="urn:microsoft.com/office/officeart/2005/8/layout/vList2"/>
    <dgm:cxn modelId="{A5A05716-0498-40C2-BFB0-41588BE5A0A4}" type="presParOf" srcId="{DF18769A-2499-48A7-ABF8-AD8F8A225C45}" destId="{A5E82AC3-A8CC-400E-9865-439A56DCA711}"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C6146B5-CCAB-4ADE-BEC5-B2240A6C68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86F89459-684C-4502-82BA-7E14A1DFF1FA}">
      <dgm:prSet custT="1"/>
      <dgm:spPr>
        <a:solidFill>
          <a:srgbClr val="DEE7D1"/>
        </a:solidFill>
      </dgm:spPr>
      <dgm:t>
        <a:bodyPr/>
        <a:lstStyle/>
        <a:p>
          <a:r>
            <a:rPr lang="en-GB" sz="2400" b="0" i="0" baseline="0" dirty="0">
              <a:solidFill>
                <a:schemeClr val="tx1"/>
              </a:solidFill>
              <a:latin typeface="Helvetica" panose="020B0604020202020204" pitchFamily="34" charset="0"/>
              <a:cs typeface="Helvetica" panose="020B0604020202020204" pitchFamily="34" charset="0"/>
            </a:rPr>
            <a:t>CMA Recommendation issued in November 2021</a:t>
          </a:r>
          <a:endParaRPr lang="nl-BE" sz="2400" baseline="0" dirty="0">
            <a:solidFill>
              <a:schemeClr val="tx1"/>
            </a:solidFill>
            <a:latin typeface="Helvetica" panose="020B0604020202020204" pitchFamily="34" charset="0"/>
            <a:cs typeface="Helvetica" panose="020B0604020202020204" pitchFamily="34" charset="0"/>
          </a:endParaRPr>
        </a:p>
      </dgm:t>
    </dgm:pt>
    <dgm:pt modelId="{330EF773-57A1-4451-A958-031369926D6A}" type="parTrans" cxnId="{C110292C-7812-4C96-8343-E508455C3736}">
      <dgm:prSet/>
      <dgm:spPr/>
      <dgm:t>
        <a:bodyPr/>
        <a:lstStyle/>
        <a:p>
          <a:endParaRPr lang="nl-BE"/>
        </a:p>
      </dgm:t>
    </dgm:pt>
    <dgm:pt modelId="{20522747-5165-45F2-86C0-D44A6D9EB0ED}" type="sibTrans" cxnId="{C110292C-7812-4C96-8343-E508455C3736}">
      <dgm:prSet/>
      <dgm:spPr/>
      <dgm:t>
        <a:bodyPr/>
        <a:lstStyle/>
        <a:p>
          <a:endParaRPr lang="nl-BE"/>
        </a:p>
      </dgm:t>
    </dgm:pt>
    <dgm:pt modelId="{0BA00446-2C55-4FF5-AEB9-4D949F0BD3B7}">
      <dgm:prSet custT="1"/>
      <dgm:spPr/>
      <dgm:t>
        <a:bodyPr/>
        <a:lstStyle/>
        <a:p>
          <a:pPr>
            <a:spcBef>
              <a:spcPts val="1200"/>
            </a:spcBef>
            <a:spcAft>
              <a:spcPts val="1200"/>
            </a:spcAft>
          </a:pPr>
          <a:r>
            <a:rPr lang="en-GB" sz="2400" b="0" i="0" baseline="0" dirty="0">
              <a:latin typeface="Helvetica" panose="020B0604020202020204" pitchFamily="34" charset="0"/>
              <a:cs typeface="Helvetica" panose="020B0604020202020204" pitchFamily="34" charset="0"/>
            </a:rPr>
            <a:t>Divergence on: </a:t>
          </a:r>
          <a:endParaRPr lang="nl-BE" sz="2400" dirty="0">
            <a:latin typeface="Helvetica" panose="020B0604020202020204" pitchFamily="34" charset="0"/>
            <a:cs typeface="Helvetica" panose="020B0604020202020204" pitchFamily="34" charset="0"/>
          </a:endParaRPr>
        </a:p>
      </dgm:t>
    </dgm:pt>
    <dgm:pt modelId="{288C5B46-5D92-4A5D-8E83-0D0BE6F8B3E4}" type="parTrans" cxnId="{B1D58986-A398-4DFF-AE9A-79450158D224}">
      <dgm:prSet/>
      <dgm:spPr/>
      <dgm:t>
        <a:bodyPr/>
        <a:lstStyle/>
        <a:p>
          <a:endParaRPr lang="nl-BE"/>
        </a:p>
      </dgm:t>
    </dgm:pt>
    <dgm:pt modelId="{3DA60687-1B9F-4831-9F78-3DDB525AF5F9}" type="sibTrans" cxnId="{B1D58986-A398-4DFF-AE9A-79450158D224}">
      <dgm:prSet/>
      <dgm:spPr/>
      <dgm:t>
        <a:bodyPr/>
        <a:lstStyle/>
        <a:p>
          <a:endParaRPr lang="nl-BE"/>
        </a:p>
      </dgm:t>
    </dgm:pt>
    <dgm:pt modelId="{06434B45-8226-447F-8FD2-64926556FBB5}">
      <dgm:prSet custT="1"/>
      <dgm:spPr/>
      <dgm:t>
        <a:bodyPr/>
        <a:lstStyle/>
        <a:p>
          <a:pPr>
            <a:spcBef>
              <a:spcPts val="1200"/>
            </a:spcBef>
            <a:spcAft>
              <a:spcPts val="1200"/>
            </a:spcAft>
          </a:pPr>
          <a:r>
            <a:rPr lang="en-GB" sz="2000" b="0" i="0" baseline="0" dirty="0">
              <a:latin typeface="Helvetica" panose="020B0604020202020204" pitchFamily="34" charset="0"/>
              <a:cs typeface="Helvetica" panose="020B0604020202020204" pitchFamily="34" charset="0"/>
            </a:rPr>
            <a:t>MFNs: UK </a:t>
          </a:r>
          <a:r>
            <a:rPr lang="fr-BE" sz="2000" b="0" i="0" baseline="0" dirty="0" err="1">
              <a:latin typeface="Helvetica" panose="020B0604020202020204" pitchFamily="34" charset="0"/>
              <a:cs typeface="Helvetica" panose="020B0604020202020204" pitchFamily="34" charset="0"/>
            </a:rPr>
            <a:t>stricter</a:t>
          </a:r>
          <a:r>
            <a:rPr lang="fr-BE" sz="2000" b="0" i="0" baseline="0" dirty="0">
              <a:latin typeface="Helvetica" panose="020B0604020202020204" pitchFamily="34" charset="0"/>
              <a:cs typeface="Helvetica" panose="020B0604020202020204" pitchFamily="34" charset="0"/>
            </a:rPr>
            <a:t> – </a:t>
          </a:r>
          <a:r>
            <a:rPr lang="fr-BE" sz="2000" b="0" i="0" baseline="0" dirty="0" err="1">
              <a:latin typeface="Helvetica" panose="020B0604020202020204" pitchFamily="34" charset="0"/>
              <a:cs typeface="Helvetica" panose="020B0604020202020204" pitchFamily="34" charset="0"/>
            </a:rPr>
            <a:t>wide</a:t>
          </a:r>
          <a:r>
            <a:rPr lang="fr-BE" sz="2000" b="0" i="0" baseline="0" dirty="0">
              <a:latin typeface="Helvetica" panose="020B0604020202020204" pitchFamily="34" charset="0"/>
              <a:cs typeface="Helvetica" panose="020B0604020202020204" pitchFamily="34" charset="0"/>
            </a:rPr>
            <a:t> </a:t>
          </a:r>
          <a:r>
            <a:rPr lang="fr-BE" sz="2000" b="0" i="0" baseline="0" dirty="0" err="1">
              <a:latin typeface="Helvetica" panose="020B0604020202020204" pitchFamily="34" charset="0"/>
              <a:cs typeface="Helvetica" panose="020B0604020202020204" pitchFamily="34" charset="0"/>
            </a:rPr>
            <a:t>retail</a:t>
          </a:r>
          <a:r>
            <a:rPr lang="fr-BE" sz="2000" b="0" i="0" baseline="0" dirty="0">
              <a:latin typeface="Helvetica" panose="020B0604020202020204" pitchFamily="34" charset="0"/>
              <a:cs typeface="Helvetica" panose="020B0604020202020204" pitchFamily="34" charset="0"/>
            </a:rPr>
            <a:t> </a:t>
          </a:r>
          <a:r>
            <a:rPr lang="fr-BE" sz="2000" b="0" i="0" baseline="0" dirty="0" err="1">
              <a:latin typeface="Helvetica" panose="020B0604020202020204" pitchFamily="34" charset="0"/>
              <a:cs typeface="Helvetica" panose="020B0604020202020204" pitchFamily="34" charset="0"/>
            </a:rPr>
            <a:t>MFNs</a:t>
          </a:r>
          <a:r>
            <a:rPr lang="fr-BE" sz="2000" b="0" i="0" baseline="0" dirty="0">
              <a:latin typeface="Helvetica" panose="020B0604020202020204" pitchFamily="34" charset="0"/>
              <a:cs typeface="Helvetica" panose="020B0604020202020204" pitchFamily="34" charset="0"/>
            </a:rPr>
            <a:t> </a:t>
          </a:r>
          <a:r>
            <a:rPr lang="fr-BE" sz="2000" b="0" i="0" baseline="0" dirty="0" err="1">
              <a:latin typeface="Helvetica" panose="020B0604020202020204" pitchFamily="34" charset="0"/>
              <a:cs typeface="Helvetica" panose="020B0604020202020204" pitchFamily="34" charset="0"/>
            </a:rPr>
            <a:t>treated</a:t>
          </a:r>
          <a:r>
            <a:rPr lang="fr-BE" sz="2000" b="0" i="0" baseline="0" dirty="0">
              <a:latin typeface="Helvetica" panose="020B0604020202020204" pitchFamily="34" charset="0"/>
              <a:cs typeface="Helvetica" panose="020B0604020202020204" pitchFamily="34" charset="0"/>
            </a:rPr>
            <a:t> as hardcore</a:t>
          </a:r>
          <a:endParaRPr lang="nl-BE" sz="2000" dirty="0">
            <a:latin typeface="Helvetica" panose="020B0604020202020204" pitchFamily="34" charset="0"/>
            <a:cs typeface="Helvetica" panose="020B0604020202020204" pitchFamily="34" charset="0"/>
          </a:endParaRPr>
        </a:p>
      </dgm:t>
    </dgm:pt>
    <dgm:pt modelId="{D2304292-1949-4291-85FB-343596B6E489}" type="parTrans" cxnId="{9C9B5816-AE45-472E-80D0-C27EBC4CFBC0}">
      <dgm:prSet/>
      <dgm:spPr/>
      <dgm:t>
        <a:bodyPr/>
        <a:lstStyle/>
        <a:p>
          <a:endParaRPr lang="nl-BE"/>
        </a:p>
      </dgm:t>
    </dgm:pt>
    <dgm:pt modelId="{BFA098D8-6A35-426F-B410-20AF9EC0691C}" type="sibTrans" cxnId="{9C9B5816-AE45-472E-80D0-C27EBC4CFBC0}">
      <dgm:prSet/>
      <dgm:spPr/>
      <dgm:t>
        <a:bodyPr/>
        <a:lstStyle/>
        <a:p>
          <a:endParaRPr lang="nl-BE"/>
        </a:p>
      </dgm:t>
    </dgm:pt>
    <dgm:pt modelId="{2621DC2C-BA94-47CF-A832-D2440DE452FF}">
      <dgm:prSet custT="1"/>
      <dgm:spPr/>
      <dgm:t>
        <a:bodyPr/>
        <a:lstStyle/>
        <a:p>
          <a:pPr>
            <a:spcBef>
              <a:spcPts val="1200"/>
            </a:spcBef>
            <a:spcAft>
              <a:spcPts val="1200"/>
            </a:spcAft>
          </a:pPr>
          <a:r>
            <a:rPr lang="fr-BE" sz="2000" b="0" i="0" baseline="0" dirty="0">
              <a:latin typeface="Helvetica" panose="020B0604020202020204" pitchFamily="34" charset="0"/>
              <a:cs typeface="Helvetica" panose="020B0604020202020204" pitchFamily="34" charset="0"/>
            </a:rPr>
            <a:t>Dual distribution:</a:t>
          </a:r>
          <a:r>
            <a:rPr lang="en-GB" sz="2000" b="0" i="0" baseline="0" dirty="0">
              <a:latin typeface="Helvetica" panose="020B0604020202020204" pitchFamily="34" charset="0"/>
              <a:cs typeface="Helvetica" panose="020B0604020202020204" pitchFamily="34" charset="0"/>
            </a:rPr>
            <a:t> EU stricter – no lower UK market share threshold</a:t>
          </a:r>
          <a:endParaRPr lang="nl-BE" sz="2000" dirty="0">
            <a:latin typeface="Helvetica" panose="020B0604020202020204" pitchFamily="34" charset="0"/>
            <a:cs typeface="Helvetica" panose="020B0604020202020204" pitchFamily="34" charset="0"/>
          </a:endParaRPr>
        </a:p>
      </dgm:t>
    </dgm:pt>
    <dgm:pt modelId="{53952435-8398-493D-ADBA-4583DDEE2914}" type="parTrans" cxnId="{218B60DD-4D1D-4131-A7EF-0ACF6AF09240}">
      <dgm:prSet/>
      <dgm:spPr/>
      <dgm:t>
        <a:bodyPr/>
        <a:lstStyle/>
        <a:p>
          <a:endParaRPr lang="nl-BE"/>
        </a:p>
      </dgm:t>
    </dgm:pt>
    <dgm:pt modelId="{70C9811E-4FBD-4985-8FAD-2F9615D36A65}" type="sibTrans" cxnId="{218B60DD-4D1D-4131-A7EF-0ACF6AF09240}">
      <dgm:prSet/>
      <dgm:spPr/>
      <dgm:t>
        <a:bodyPr/>
        <a:lstStyle/>
        <a:p>
          <a:endParaRPr lang="nl-BE"/>
        </a:p>
      </dgm:t>
    </dgm:pt>
    <dgm:pt modelId="{3AC7EFD9-F112-4EF2-8237-BC0AC24847BC}">
      <dgm:prSet custT="1"/>
      <dgm:spPr/>
      <dgm:t>
        <a:bodyPr/>
        <a:lstStyle/>
        <a:p>
          <a:pPr>
            <a:spcBef>
              <a:spcPts val="1200"/>
            </a:spcBef>
            <a:spcAft>
              <a:spcPts val="1200"/>
            </a:spcAft>
          </a:pPr>
          <a:r>
            <a:rPr lang="en-GB" sz="2400" dirty="0">
              <a:latin typeface="Helvetica" panose="020B0604020202020204" pitchFamily="34" charset="0"/>
              <a:cs typeface="Helvetica" panose="020B0604020202020204" pitchFamily="34" charset="0"/>
            </a:rPr>
            <a:t>UK’s own single market imperative (N. Ireland)</a:t>
          </a:r>
          <a:endParaRPr lang="nl-BE" sz="2400" strike="sngStrike" dirty="0">
            <a:solidFill>
              <a:srgbClr val="FF0000"/>
            </a:solidFill>
            <a:latin typeface="Helvetica" panose="020B0604020202020204" pitchFamily="34" charset="0"/>
            <a:cs typeface="Helvetica" panose="020B0604020202020204" pitchFamily="34" charset="0"/>
          </a:endParaRPr>
        </a:p>
      </dgm:t>
    </dgm:pt>
    <dgm:pt modelId="{09BF9984-25D3-4B59-981C-156694E25E04}" type="parTrans" cxnId="{64EF1353-7C7B-4751-BAD6-EA138AB323C5}">
      <dgm:prSet/>
      <dgm:spPr/>
      <dgm:t>
        <a:bodyPr/>
        <a:lstStyle/>
        <a:p>
          <a:endParaRPr lang="nl-BE"/>
        </a:p>
      </dgm:t>
    </dgm:pt>
    <dgm:pt modelId="{6C9D9643-C3AD-4553-87A9-7537E3890419}" type="sibTrans" cxnId="{64EF1353-7C7B-4751-BAD6-EA138AB323C5}">
      <dgm:prSet/>
      <dgm:spPr/>
      <dgm:t>
        <a:bodyPr/>
        <a:lstStyle/>
        <a:p>
          <a:endParaRPr lang="nl-BE"/>
        </a:p>
      </dgm:t>
    </dgm:pt>
    <dgm:pt modelId="{D1C82C0F-5F09-487B-B20F-30838254A8A7}">
      <dgm:prSet custT="1"/>
      <dgm:spPr/>
      <dgm:t>
        <a:bodyPr/>
        <a:lstStyle/>
        <a:p>
          <a:pPr>
            <a:spcBef>
              <a:spcPts val="1200"/>
            </a:spcBef>
            <a:spcAft>
              <a:spcPts val="1200"/>
            </a:spcAft>
          </a:pPr>
          <a:endParaRPr lang="nl-BE" sz="800" dirty="0">
            <a:latin typeface="Helvetica" panose="020B0604020202020204" pitchFamily="34" charset="0"/>
            <a:cs typeface="Helvetica" panose="020B0604020202020204" pitchFamily="34" charset="0"/>
          </a:endParaRPr>
        </a:p>
      </dgm:t>
    </dgm:pt>
    <dgm:pt modelId="{FF2C9069-99ED-4D4B-B187-FB7760DEA709}" type="parTrans" cxnId="{590B4199-37CB-46E3-A590-88FB844A2A3E}">
      <dgm:prSet/>
      <dgm:spPr/>
      <dgm:t>
        <a:bodyPr/>
        <a:lstStyle/>
        <a:p>
          <a:endParaRPr lang="nl-BE"/>
        </a:p>
      </dgm:t>
    </dgm:pt>
    <dgm:pt modelId="{9B0A9F31-EEEF-4D1E-8116-190FE65F4ABB}" type="sibTrans" cxnId="{590B4199-37CB-46E3-A590-88FB844A2A3E}">
      <dgm:prSet/>
      <dgm:spPr/>
      <dgm:t>
        <a:bodyPr/>
        <a:lstStyle/>
        <a:p>
          <a:endParaRPr lang="nl-BE"/>
        </a:p>
      </dgm:t>
    </dgm:pt>
    <dgm:pt modelId="{F8B3A473-9917-4DC3-95A6-539FC288E79A}">
      <dgm:prSet custT="1"/>
      <dgm:spPr/>
      <dgm:t>
        <a:bodyPr/>
        <a:lstStyle/>
        <a:p>
          <a:pPr>
            <a:spcBef>
              <a:spcPts val="1200"/>
            </a:spcBef>
            <a:spcAft>
              <a:spcPts val="1200"/>
            </a:spcAft>
          </a:pPr>
          <a:endParaRPr lang="nl-BE" sz="800" dirty="0">
            <a:latin typeface="Helvetica" panose="020B0604020202020204" pitchFamily="34" charset="0"/>
            <a:cs typeface="Helvetica" panose="020B0604020202020204" pitchFamily="34" charset="0"/>
          </a:endParaRPr>
        </a:p>
      </dgm:t>
    </dgm:pt>
    <dgm:pt modelId="{1C8AF185-A73D-4D50-9DFB-DDA0DA118CE9}" type="parTrans" cxnId="{A0B4C385-5BDF-40AD-9A65-D20233A0E98E}">
      <dgm:prSet/>
      <dgm:spPr/>
      <dgm:t>
        <a:bodyPr/>
        <a:lstStyle/>
        <a:p>
          <a:endParaRPr lang="nl-BE"/>
        </a:p>
      </dgm:t>
    </dgm:pt>
    <dgm:pt modelId="{486FE43B-97E5-4764-ACA2-9A735E409EE1}" type="sibTrans" cxnId="{A0B4C385-5BDF-40AD-9A65-D20233A0E98E}">
      <dgm:prSet/>
      <dgm:spPr/>
      <dgm:t>
        <a:bodyPr/>
        <a:lstStyle/>
        <a:p>
          <a:endParaRPr lang="nl-BE"/>
        </a:p>
      </dgm:t>
    </dgm:pt>
    <dgm:pt modelId="{104160B1-3694-42A8-AED2-E87F48049DD8}">
      <dgm:prSet custT="1"/>
      <dgm:spPr/>
      <dgm:t>
        <a:bodyPr/>
        <a:lstStyle/>
        <a:p>
          <a:pPr>
            <a:spcBef>
              <a:spcPts val="1200"/>
            </a:spcBef>
            <a:spcAft>
              <a:spcPts val="1200"/>
            </a:spcAft>
          </a:pPr>
          <a:r>
            <a:rPr lang="fr-BE" sz="2000" b="0" i="0" baseline="0" dirty="0" err="1">
              <a:latin typeface="Helvetica" panose="020B0604020202020204" pitchFamily="34" charset="0"/>
              <a:cs typeface="Helvetica" panose="020B0604020202020204" pitchFamily="34" charset="0"/>
            </a:rPr>
            <a:t>Tacitly</a:t>
          </a:r>
          <a:r>
            <a:rPr lang="fr-BE" sz="2000" b="0" i="0" baseline="0" dirty="0">
              <a:latin typeface="Helvetica" panose="020B0604020202020204" pitchFamily="34" charset="0"/>
              <a:cs typeface="Helvetica" panose="020B0604020202020204" pitchFamily="34" charset="0"/>
            </a:rPr>
            <a:t> </a:t>
          </a:r>
          <a:r>
            <a:rPr lang="fr-BE" sz="2000" b="0" i="0" baseline="0" dirty="0" err="1">
              <a:latin typeface="Helvetica" panose="020B0604020202020204" pitchFamily="34" charset="0"/>
              <a:cs typeface="Helvetica" panose="020B0604020202020204" pitchFamily="34" charset="0"/>
            </a:rPr>
            <a:t>renewable</a:t>
          </a:r>
          <a:r>
            <a:rPr lang="fr-BE" sz="2000" b="0" i="0" baseline="0" dirty="0">
              <a:latin typeface="Helvetica" panose="020B0604020202020204" pitchFamily="34" charset="0"/>
              <a:cs typeface="Helvetica" panose="020B0604020202020204" pitchFamily="34" charset="0"/>
            </a:rPr>
            <a:t> non-</a:t>
          </a:r>
          <a:r>
            <a:rPr lang="fr-BE" sz="2000" b="0" i="0" baseline="0" dirty="0" err="1">
              <a:latin typeface="Helvetica" panose="020B0604020202020204" pitchFamily="34" charset="0"/>
              <a:cs typeface="Helvetica" panose="020B0604020202020204" pitchFamily="34" charset="0"/>
            </a:rPr>
            <a:t>competes</a:t>
          </a:r>
          <a:r>
            <a:rPr lang="fr-BE" sz="2000" b="0" i="0" baseline="0" dirty="0">
              <a:latin typeface="Helvetica" panose="020B0604020202020204" pitchFamily="34" charset="0"/>
              <a:cs typeface="Helvetica" panose="020B0604020202020204" pitchFamily="34" charset="0"/>
            </a:rPr>
            <a:t>: UK </a:t>
          </a:r>
          <a:r>
            <a:rPr lang="fr-BE" sz="2000" b="0" i="0" baseline="0" dirty="0" err="1">
              <a:latin typeface="Helvetica" panose="020B0604020202020204" pitchFamily="34" charset="0"/>
              <a:cs typeface="Helvetica" panose="020B0604020202020204" pitchFamily="34" charset="0"/>
            </a:rPr>
            <a:t>stricter</a:t>
          </a:r>
          <a:r>
            <a:rPr lang="fr-BE" sz="2000" b="0" i="0" baseline="0" dirty="0">
              <a:latin typeface="Helvetica" panose="020B0604020202020204" pitchFamily="34" charset="0"/>
              <a:cs typeface="Helvetica" panose="020B0604020202020204" pitchFamily="34" charset="0"/>
            </a:rPr>
            <a:t> – not </a:t>
          </a:r>
          <a:r>
            <a:rPr lang="fr-BE" sz="2000" b="0" i="0" baseline="0" dirty="0" err="1">
              <a:latin typeface="Helvetica" panose="020B0604020202020204" pitchFamily="34" charset="0"/>
              <a:cs typeface="Helvetica" panose="020B0604020202020204" pitchFamily="34" charset="0"/>
            </a:rPr>
            <a:t>exempted</a:t>
          </a:r>
          <a:endParaRPr lang="nl-BE" sz="2000" dirty="0">
            <a:latin typeface="Helvetica" panose="020B0604020202020204" pitchFamily="34" charset="0"/>
            <a:cs typeface="Helvetica" panose="020B0604020202020204" pitchFamily="34" charset="0"/>
          </a:endParaRPr>
        </a:p>
      </dgm:t>
    </dgm:pt>
    <dgm:pt modelId="{FA9C8834-D8B4-49FE-8145-BEB1F2909A80}" type="parTrans" cxnId="{579BD7A6-2AD5-418F-9F4A-59FCD59BA978}">
      <dgm:prSet/>
      <dgm:spPr/>
      <dgm:t>
        <a:bodyPr/>
        <a:lstStyle/>
        <a:p>
          <a:endParaRPr lang="en-BE"/>
        </a:p>
      </dgm:t>
    </dgm:pt>
    <dgm:pt modelId="{5DB675AD-A60F-4240-9672-44D1127E445D}" type="sibTrans" cxnId="{579BD7A6-2AD5-418F-9F4A-59FCD59BA978}">
      <dgm:prSet/>
      <dgm:spPr/>
      <dgm:t>
        <a:bodyPr/>
        <a:lstStyle/>
        <a:p>
          <a:endParaRPr lang="en-BE"/>
        </a:p>
      </dgm:t>
    </dgm:pt>
    <dgm:pt modelId="{120A45FF-18E1-4F82-B398-13C091B178C4}" type="pres">
      <dgm:prSet presAssocID="{DC6146B5-CCAB-4ADE-BEC5-B2240A6C68DD}" presName="linear" presStyleCnt="0">
        <dgm:presLayoutVars>
          <dgm:animLvl val="lvl"/>
          <dgm:resizeHandles val="exact"/>
        </dgm:presLayoutVars>
      </dgm:prSet>
      <dgm:spPr/>
    </dgm:pt>
    <dgm:pt modelId="{58DC2DEB-0CD6-47DB-B5AB-5B8F28EBEFDE}" type="pres">
      <dgm:prSet presAssocID="{86F89459-684C-4502-82BA-7E14A1DFF1FA}" presName="parentText" presStyleLbl="node1" presStyleIdx="0" presStyleCnt="1">
        <dgm:presLayoutVars>
          <dgm:chMax val="0"/>
          <dgm:bulletEnabled val="1"/>
        </dgm:presLayoutVars>
      </dgm:prSet>
      <dgm:spPr/>
    </dgm:pt>
    <dgm:pt modelId="{86E35C16-D2AE-4F46-9394-2AA66BFA7F7A}" type="pres">
      <dgm:prSet presAssocID="{86F89459-684C-4502-82BA-7E14A1DFF1FA}" presName="childText" presStyleLbl="revTx" presStyleIdx="0" presStyleCnt="1">
        <dgm:presLayoutVars>
          <dgm:bulletEnabled val="1"/>
        </dgm:presLayoutVars>
      </dgm:prSet>
      <dgm:spPr/>
    </dgm:pt>
  </dgm:ptLst>
  <dgm:cxnLst>
    <dgm:cxn modelId="{9C9B5816-AE45-472E-80D0-C27EBC4CFBC0}" srcId="{0BA00446-2C55-4FF5-AEB9-4D949F0BD3B7}" destId="{06434B45-8226-447F-8FD2-64926556FBB5}" srcOrd="0" destOrd="0" parTransId="{D2304292-1949-4291-85FB-343596B6E489}" sibTransId="{BFA098D8-6A35-426F-B410-20AF9EC0691C}"/>
    <dgm:cxn modelId="{C110292C-7812-4C96-8343-E508455C3736}" srcId="{DC6146B5-CCAB-4ADE-BEC5-B2240A6C68DD}" destId="{86F89459-684C-4502-82BA-7E14A1DFF1FA}" srcOrd="0" destOrd="0" parTransId="{330EF773-57A1-4451-A958-031369926D6A}" sibTransId="{20522747-5165-45F2-86C0-D44A6D9EB0ED}"/>
    <dgm:cxn modelId="{81F69E66-DF91-410F-A63F-9E5F47B0B74E}" type="presOf" srcId="{0BA00446-2C55-4FF5-AEB9-4D949F0BD3B7}" destId="{86E35C16-D2AE-4F46-9394-2AA66BFA7F7A}" srcOrd="0" destOrd="1" presId="urn:microsoft.com/office/officeart/2005/8/layout/vList2"/>
    <dgm:cxn modelId="{7BAEB56F-F2AF-4C60-B7D0-4AFA6D3E7578}" type="presOf" srcId="{DC6146B5-CCAB-4ADE-BEC5-B2240A6C68DD}" destId="{120A45FF-18E1-4F82-B398-13C091B178C4}" srcOrd="0" destOrd="0" presId="urn:microsoft.com/office/officeart/2005/8/layout/vList2"/>
    <dgm:cxn modelId="{00E3C770-7962-4720-993D-48A9EBB91A89}" type="presOf" srcId="{86F89459-684C-4502-82BA-7E14A1DFF1FA}" destId="{58DC2DEB-0CD6-47DB-B5AB-5B8F28EBEFDE}" srcOrd="0" destOrd="0" presId="urn:microsoft.com/office/officeart/2005/8/layout/vList2"/>
    <dgm:cxn modelId="{64EF1353-7C7B-4751-BAD6-EA138AB323C5}" srcId="{86F89459-684C-4502-82BA-7E14A1DFF1FA}" destId="{3AC7EFD9-F112-4EF2-8237-BC0AC24847BC}" srcOrd="2" destOrd="0" parTransId="{09BF9984-25D3-4B59-981C-156694E25E04}" sibTransId="{6C9D9643-C3AD-4553-87A9-7537E3890419}"/>
    <dgm:cxn modelId="{81887055-B424-4262-8905-07916E61F937}" type="presOf" srcId="{104160B1-3694-42A8-AED2-E87F48049DD8}" destId="{86E35C16-D2AE-4F46-9394-2AA66BFA7F7A}" srcOrd="0" destOrd="3" presId="urn:microsoft.com/office/officeart/2005/8/layout/vList2"/>
    <dgm:cxn modelId="{A0B4C385-5BDF-40AD-9A65-D20233A0E98E}" srcId="{0BA00446-2C55-4FF5-AEB9-4D949F0BD3B7}" destId="{F8B3A473-9917-4DC3-95A6-539FC288E79A}" srcOrd="3" destOrd="0" parTransId="{1C8AF185-A73D-4D50-9DFB-DDA0DA118CE9}" sibTransId="{486FE43B-97E5-4764-ACA2-9A735E409EE1}"/>
    <dgm:cxn modelId="{B1D58986-A398-4DFF-AE9A-79450158D224}" srcId="{86F89459-684C-4502-82BA-7E14A1DFF1FA}" destId="{0BA00446-2C55-4FF5-AEB9-4D949F0BD3B7}" srcOrd="1" destOrd="0" parTransId="{288C5B46-5D92-4A5D-8E83-0D0BE6F8B3E4}" sibTransId="{3DA60687-1B9F-4831-9F78-3DDB525AF5F9}"/>
    <dgm:cxn modelId="{92B5D187-DF27-4E36-B1FB-5878AA187E81}" type="presOf" srcId="{06434B45-8226-447F-8FD2-64926556FBB5}" destId="{86E35C16-D2AE-4F46-9394-2AA66BFA7F7A}" srcOrd="0" destOrd="2" presId="urn:microsoft.com/office/officeart/2005/8/layout/vList2"/>
    <dgm:cxn modelId="{590B4199-37CB-46E3-A590-88FB844A2A3E}" srcId="{86F89459-684C-4502-82BA-7E14A1DFF1FA}" destId="{D1C82C0F-5F09-487B-B20F-30838254A8A7}" srcOrd="0" destOrd="0" parTransId="{FF2C9069-99ED-4D4B-B187-FB7760DEA709}" sibTransId="{9B0A9F31-EEEF-4D1E-8116-190FE65F4ABB}"/>
    <dgm:cxn modelId="{2B696D9E-095F-4DEF-BE14-96C317275890}" type="presOf" srcId="{D1C82C0F-5F09-487B-B20F-30838254A8A7}" destId="{86E35C16-D2AE-4F46-9394-2AA66BFA7F7A}" srcOrd="0" destOrd="0" presId="urn:microsoft.com/office/officeart/2005/8/layout/vList2"/>
    <dgm:cxn modelId="{579BD7A6-2AD5-418F-9F4A-59FCD59BA978}" srcId="{0BA00446-2C55-4FF5-AEB9-4D949F0BD3B7}" destId="{104160B1-3694-42A8-AED2-E87F48049DD8}" srcOrd="1" destOrd="0" parTransId="{FA9C8834-D8B4-49FE-8145-BEB1F2909A80}" sibTransId="{5DB675AD-A60F-4240-9672-44D1127E445D}"/>
    <dgm:cxn modelId="{CDE722A9-3B09-4A62-96B7-F9F960BA1CB9}" type="presOf" srcId="{F8B3A473-9917-4DC3-95A6-539FC288E79A}" destId="{86E35C16-D2AE-4F46-9394-2AA66BFA7F7A}" srcOrd="0" destOrd="5" presId="urn:microsoft.com/office/officeart/2005/8/layout/vList2"/>
    <dgm:cxn modelId="{FE4999B7-ECF9-4A92-9E89-BDC4D0CA8887}" type="presOf" srcId="{3AC7EFD9-F112-4EF2-8237-BC0AC24847BC}" destId="{86E35C16-D2AE-4F46-9394-2AA66BFA7F7A}" srcOrd="0" destOrd="6" presId="urn:microsoft.com/office/officeart/2005/8/layout/vList2"/>
    <dgm:cxn modelId="{218B60DD-4D1D-4131-A7EF-0ACF6AF09240}" srcId="{0BA00446-2C55-4FF5-AEB9-4D949F0BD3B7}" destId="{2621DC2C-BA94-47CF-A832-D2440DE452FF}" srcOrd="2" destOrd="0" parTransId="{53952435-8398-493D-ADBA-4583DDEE2914}" sibTransId="{70C9811E-4FBD-4985-8FAD-2F9615D36A65}"/>
    <dgm:cxn modelId="{298894F6-DAFA-45AA-9F98-FE1B5718FEE1}" type="presOf" srcId="{2621DC2C-BA94-47CF-A832-D2440DE452FF}" destId="{86E35C16-D2AE-4F46-9394-2AA66BFA7F7A}" srcOrd="0" destOrd="4" presId="urn:microsoft.com/office/officeart/2005/8/layout/vList2"/>
    <dgm:cxn modelId="{F2BA7B44-307B-45A3-9CD2-B0BCBE070464}" type="presParOf" srcId="{120A45FF-18E1-4F82-B398-13C091B178C4}" destId="{58DC2DEB-0CD6-47DB-B5AB-5B8F28EBEFDE}" srcOrd="0" destOrd="0" presId="urn:microsoft.com/office/officeart/2005/8/layout/vList2"/>
    <dgm:cxn modelId="{3554B002-24CC-41EC-A488-9F3AB18A8FCB}" type="presParOf" srcId="{120A45FF-18E1-4F82-B398-13C091B178C4}" destId="{86E35C16-D2AE-4F46-9394-2AA66BFA7F7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5EFAE-11F6-413F-B856-B7585518EA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98F6A3B5-5632-4F8D-8B4B-AD5726600C1C}">
      <dgm:prSet custT="1"/>
      <dgm:spPr>
        <a:solidFill>
          <a:srgbClr val="DEE7D1"/>
        </a:solidFill>
      </dgm:spPr>
      <dgm:t>
        <a:bodyPr/>
        <a:lstStyle/>
        <a:p>
          <a:r>
            <a:rPr lang="en-GB" sz="2000" b="0" i="0" baseline="0" dirty="0">
              <a:solidFill>
                <a:schemeClr val="tx1"/>
              </a:solidFill>
              <a:latin typeface="Helvetica" panose="020B0604020202020204" pitchFamily="34" charset="0"/>
              <a:cs typeface="Helvetica" panose="020B0604020202020204" pitchFamily="34" charset="0"/>
            </a:rPr>
            <a:t>Draft VBER and Vertical Guidelines published in July 2021</a:t>
          </a:r>
          <a:endParaRPr lang="nl-BE" sz="2000" baseline="0" dirty="0">
            <a:solidFill>
              <a:schemeClr val="tx1"/>
            </a:solidFill>
            <a:latin typeface="Helvetica" panose="020B0604020202020204" pitchFamily="34" charset="0"/>
            <a:cs typeface="Helvetica" panose="020B0604020202020204" pitchFamily="34" charset="0"/>
          </a:endParaRPr>
        </a:p>
      </dgm:t>
    </dgm:pt>
    <dgm:pt modelId="{E849BF58-B8F7-454F-BB04-433BB16C8FA9}" type="parTrans" cxnId="{CC87FCA7-07BF-4660-B2F1-1412CE9DF7AC}">
      <dgm:prSet/>
      <dgm:spPr/>
      <dgm:t>
        <a:bodyPr/>
        <a:lstStyle/>
        <a:p>
          <a:endParaRPr lang="nl-BE"/>
        </a:p>
      </dgm:t>
    </dgm:pt>
    <dgm:pt modelId="{59E6D6E3-86AC-4194-8084-983D32456482}" type="sibTrans" cxnId="{CC87FCA7-07BF-4660-B2F1-1412CE9DF7AC}">
      <dgm:prSet/>
      <dgm:spPr/>
      <dgm:t>
        <a:bodyPr/>
        <a:lstStyle/>
        <a:p>
          <a:endParaRPr lang="nl-BE"/>
        </a:p>
      </dgm:t>
    </dgm:pt>
    <dgm:pt modelId="{CEED1E97-F354-40A6-9376-C11C8D0F5A24}">
      <dgm:prSet custT="1"/>
      <dgm:spPr>
        <a:solidFill>
          <a:srgbClr val="EFF3EA"/>
        </a:solidFill>
      </dgm:spPr>
      <dgm:t>
        <a:bodyPr/>
        <a:lstStyle/>
        <a:p>
          <a:r>
            <a:rPr lang="en-GB" sz="2000" b="0" i="0" baseline="0" dirty="0">
              <a:solidFill>
                <a:schemeClr val="tx1"/>
              </a:solidFill>
              <a:latin typeface="Helvetica" panose="020B0604020202020204" pitchFamily="34" charset="0"/>
              <a:cs typeface="Helvetica" panose="020B0604020202020204" pitchFamily="34" charset="0"/>
            </a:rPr>
            <a:t>Public consultation completed in September 2021</a:t>
          </a:r>
          <a:endParaRPr lang="nl-BE" sz="2000" baseline="0" dirty="0">
            <a:solidFill>
              <a:schemeClr val="tx1"/>
            </a:solidFill>
            <a:latin typeface="Helvetica" panose="020B0604020202020204" pitchFamily="34" charset="0"/>
            <a:cs typeface="Helvetica" panose="020B0604020202020204" pitchFamily="34" charset="0"/>
          </a:endParaRPr>
        </a:p>
      </dgm:t>
    </dgm:pt>
    <dgm:pt modelId="{4949235D-7C5C-48BE-83A3-992B63F7D903}" type="parTrans" cxnId="{A24A287E-8AB2-4B01-B350-3D8E90696297}">
      <dgm:prSet/>
      <dgm:spPr/>
      <dgm:t>
        <a:bodyPr/>
        <a:lstStyle/>
        <a:p>
          <a:endParaRPr lang="nl-BE"/>
        </a:p>
      </dgm:t>
    </dgm:pt>
    <dgm:pt modelId="{059CF1C5-6DD0-4370-A32C-ADB591239F97}" type="sibTrans" cxnId="{A24A287E-8AB2-4B01-B350-3D8E90696297}">
      <dgm:prSet/>
      <dgm:spPr/>
      <dgm:t>
        <a:bodyPr/>
        <a:lstStyle/>
        <a:p>
          <a:endParaRPr lang="nl-BE"/>
        </a:p>
      </dgm:t>
    </dgm:pt>
    <dgm:pt modelId="{32F43A1C-CBCF-4390-99EC-DD11F5DB312D}">
      <dgm:prSet custT="1"/>
      <dgm:spPr>
        <a:solidFill>
          <a:srgbClr val="DEE7D1"/>
        </a:solidFill>
      </dgm:spPr>
      <dgm:t>
        <a:bodyPr/>
        <a:lstStyle/>
        <a:p>
          <a:r>
            <a:rPr lang="en-GB" sz="2000" b="0" i="0" baseline="0" dirty="0">
              <a:solidFill>
                <a:schemeClr val="tx1"/>
              </a:solidFill>
              <a:latin typeface="Helvetica" panose="020B0604020202020204" pitchFamily="34" charset="0"/>
              <a:cs typeface="Helvetica" panose="020B0604020202020204" pitchFamily="34" charset="0"/>
            </a:rPr>
            <a:t>Copious feed-back (152 submissions): predictably largely polarised</a:t>
          </a:r>
          <a:endParaRPr lang="nl-BE" sz="2000" baseline="0" dirty="0">
            <a:solidFill>
              <a:schemeClr val="tx1"/>
            </a:solidFill>
            <a:latin typeface="Helvetica" panose="020B0604020202020204" pitchFamily="34" charset="0"/>
            <a:cs typeface="Helvetica" panose="020B0604020202020204" pitchFamily="34" charset="0"/>
          </a:endParaRPr>
        </a:p>
      </dgm:t>
    </dgm:pt>
    <dgm:pt modelId="{06A4A881-490A-43AC-83C1-67F6C4A5CE6A}" type="parTrans" cxnId="{4804F2FF-F1EE-484A-A376-FB7A00A27D4F}">
      <dgm:prSet/>
      <dgm:spPr/>
      <dgm:t>
        <a:bodyPr/>
        <a:lstStyle/>
        <a:p>
          <a:endParaRPr lang="nl-BE"/>
        </a:p>
      </dgm:t>
    </dgm:pt>
    <dgm:pt modelId="{FF4B21E5-9B3B-4BE6-9059-BEDBB0F7A91F}" type="sibTrans" cxnId="{4804F2FF-F1EE-484A-A376-FB7A00A27D4F}">
      <dgm:prSet/>
      <dgm:spPr/>
      <dgm:t>
        <a:bodyPr/>
        <a:lstStyle/>
        <a:p>
          <a:endParaRPr lang="nl-BE"/>
        </a:p>
      </dgm:t>
    </dgm:pt>
    <dgm:pt modelId="{5F18E3A5-A1A6-469F-A4B1-E1E365B117BC}">
      <dgm:prSet custT="1"/>
      <dgm:spPr/>
      <dgm:t>
        <a:bodyPr/>
        <a:lstStyle/>
        <a:p>
          <a:pPr>
            <a:spcBef>
              <a:spcPts val="1200"/>
            </a:spcBef>
            <a:spcAft>
              <a:spcPts val="1200"/>
            </a:spcAft>
            <a:buFont typeface="Arial" panose="020B0604020202020204" pitchFamily="34" charset="0"/>
            <a:buChar char="•"/>
            <a:tabLst>
              <a:tab pos="173038" algn="l"/>
            </a:tabLst>
          </a:pPr>
          <a:r>
            <a:rPr lang="en-GB" sz="1600" b="0" i="0" baseline="0" dirty="0">
              <a:latin typeface="Helvetica" panose="020B0604020202020204" pitchFamily="34" charset="0"/>
              <a:cs typeface="Helvetica" panose="020B0604020202020204" pitchFamily="34" charset="0"/>
            </a:rPr>
            <a:t>FCO/German Economic Ministry concerns: stricter approach advocated on platforms; dual distribution; dual pricing; active sales restrictions, MFNs, dual role agents….</a:t>
          </a:r>
          <a:endParaRPr lang="nl-BE" sz="1600" dirty="0">
            <a:latin typeface="Helvetica" panose="020B0604020202020204" pitchFamily="34" charset="0"/>
            <a:cs typeface="Helvetica" panose="020B0604020202020204" pitchFamily="34" charset="0"/>
          </a:endParaRPr>
        </a:p>
      </dgm:t>
    </dgm:pt>
    <dgm:pt modelId="{4C64C47D-606B-45DD-9D3F-1F12A05DCF9E}" type="parTrans" cxnId="{399C2378-0747-4E82-A3E7-0EDE963814CA}">
      <dgm:prSet/>
      <dgm:spPr/>
      <dgm:t>
        <a:bodyPr/>
        <a:lstStyle/>
        <a:p>
          <a:endParaRPr lang="nl-BE"/>
        </a:p>
      </dgm:t>
    </dgm:pt>
    <dgm:pt modelId="{1077DA21-6E30-4C80-AFCE-CCCE8C194805}" type="sibTrans" cxnId="{399C2378-0747-4E82-A3E7-0EDE963814CA}">
      <dgm:prSet/>
      <dgm:spPr/>
      <dgm:t>
        <a:bodyPr/>
        <a:lstStyle/>
        <a:p>
          <a:endParaRPr lang="nl-BE"/>
        </a:p>
      </dgm:t>
    </dgm:pt>
    <dgm:pt modelId="{8B2A6E09-1A4C-4EF1-87F5-CB836840FE44}">
      <dgm:prSet custT="1"/>
      <dgm:spPr>
        <a:solidFill>
          <a:srgbClr val="EFF3EA"/>
        </a:solidFill>
      </dgm:spPr>
      <dgm:t>
        <a:bodyPr/>
        <a:lstStyle/>
        <a:p>
          <a:r>
            <a:rPr lang="en-GB" sz="2000" b="0" i="0" baseline="0" dirty="0">
              <a:solidFill>
                <a:schemeClr val="tx1"/>
              </a:solidFill>
              <a:latin typeface="Helvetica" panose="020B0604020202020204" pitchFamily="34" charset="0"/>
              <a:cs typeface="Helvetica" panose="020B0604020202020204" pitchFamily="34" charset="0"/>
            </a:rPr>
            <a:t>Commission working on finalising texts </a:t>
          </a:r>
          <a:endParaRPr lang="nl-BE" sz="2000" baseline="0" dirty="0">
            <a:solidFill>
              <a:schemeClr val="tx1"/>
            </a:solidFill>
            <a:latin typeface="Helvetica" panose="020B0604020202020204" pitchFamily="34" charset="0"/>
            <a:cs typeface="Helvetica" panose="020B0604020202020204" pitchFamily="34" charset="0"/>
          </a:endParaRPr>
        </a:p>
      </dgm:t>
    </dgm:pt>
    <dgm:pt modelId="{1E3F621C-FCE4-453B-8437-F6F3B90B1B75}" type="parTrans" cxnId="{0B21DAC7-DA8C-4F74-85ED-A2FFC781B752}">
      <dgm:prSet/>
      <dgm:spPr/>
      <dgm:t>
        <a:bodyPr/>
        <a:lstStyle/>
        <a:p>
          <a:endParaRPr lang="nl-BE"/>
        </a:p>
      </dgm:t>
    </dgm:pt>
    <dgm:pt modelId="{1714AC1F-BA6D-466C-922D-2DE380A35DA9}" type="sibTrans" cxnId="{0B21DAC7-DA8C-4F74-85ED-A2FFC781B752}">
      <dgm:prSet/>
      <dgm:spPr/>
      <dgm:t>
        <a:bodyPr/>
        <a:lstStyle/>
        <a:p>
          <a:endParaRPr lang="nl-BE"/>
        </a:p>
      </dgm:t>
    </dgm:pt>
    <dgm:pt modelId="{3D53044D-89D6-4B14-ADE0-E09CD4ABD3F3}">
      <dgm:prSet custT="1"/>
      <dgm:spPr>
        <a:solidFill>
          <a:srgbClr val="DEE7D1"/>
        </a:solidFill>
      </dgm:spPr>
      <dgm:t>
        <a:bodyPr/>
        <a:lstStyle/>
        <a:p>
          <a:r>
            <a:rPr lang="en-GB" sz="2000" b="0" i="0" baseline="0" dirty="0">
              <a:solidFill>
                <a:schemeClr val="tx1"/>
              </a:solidFill>
              <a:latin typeface="Helvetica" panose="020B0604020202020204" pitchFamily="34" charset="0"/>
              <a:cs typeface="Helvetica" panose="020B0604020202020204" pitchFamily="34" charset="0"/>
            </a:rPr>
            <a:t>Guidelines on information sharing in dual distribution?   </a:t>
          </a:r>
          <a:endParaRPr lang="nl-BE" sz="2000" baseline="0" dirty="0">
            <a:solidFill>
              <a:schemeClr val="tx1"/>
            </a:solidFill>
            <a:latin typeface="Helvetica" panose="020B0604020202020204" pitchFamily="34" charset="0"/>
            <a:cs typeface="Helvetica" panose="020B0604020202020204" pitchFamily="34" charset="0"/>
          </a:endParaRPr>
        </a:p>
      </dgm:t>
    </dgm:pt>
    <dgm:pt modelId="{96402594-04F3-46CA-B419-AF4C931443C1}" type="parTrans" cxnId="{709951D9-0421-49FD-88A1-0E998A1AAF7C}">
      <dgm:prSet/>
      <dgm:spPr/>
      <dgm:t>
        <a:bodyPr/>
        <a:lstStyle/>
        <a:p>
          <a:endParaRPr lang="nl-BE"/>
        </a:p>
      </dgm:t>
    </dgm:pt>
    <dgm:pt modelId="{A8369FEE-C005-41A9-8C87-1EBEDE3B7B69}" type="sibTrans" cxnId="{709951D9-0421-49FD-88A1-0E998A1AAF7C}">
      <dgm:prSet/>
      <dgm:spPr/>
      <dgm:t>
        <a:bodyPr/>
        <a:lstStyle/>
        <a:p>
          <a:endParaRPr lang="nl-BE"/>
        </a:p>
      </dgm:t>
    </dgm:pt>
    <dgm:pt modelId="{64C99AE3-350B-4CCD-A485-BB55E35FFF4C}">
      <dgm:prSet custT="1"/>
      <dgm:spPr>
        <a:solidFill>
          <a:srgbClr val="EFF3EA"/>
        </a:solidFill>
      </dgm:spPr>
      <dgm:t>
        <a:bodyPr/>
        <a:lstStyle/>
        <a:p>
          <a:r>
            <a:rPr lang="en-GB" sz="2000" b="0" i="0" baseline="0" dirty="0">
              <a:solidFill>
                <a:schemeClr val="tx1"/>
              </a:solidFill>
              <a:latin typeface="Helvetica" panose="020B0604020202020204" pitchFamily="34" charset="0"/>
              <a:cs typeface="Helvetica" panose="020B0604020202020204" pitchFamily="34" charset="0"/>
            </a:rPr>
            <a:t>New VBER should enter into force on 1 June 2022</a:t>
          </a:r>
          <a:endParaRPr lang="nl-BE" sz="2000" baseline="0" dirty="0">
            <a:solidFill>
              <a:schemeClr val="tx1"/>
            </a:solidFill>
            <a:latin typeface="Helvetica" panose="020B0604020202020204" pitchFamily="34" charset="0"/>
            <a:cs typeface="Helvetica" panose="020B0604020202020204" pitchFamily="34" charset="0"/>
          </a:endParaRPr>
        </a:p>
      </dgm:t>
    </dgm:pt>
    <dgm:pt modelId="{E685938D-226E-419B-8EF3-EE80FBD95EAF}" type="parTrans" cxnId="{69689579-5FA4-4AE8-9DB5-5DCDF0B3E993}">
      <dgm:prSet/>
      <dgm:spPr/>
      <dgm:t>
        <a:bodyPr/>
        <a:lstStyle/>
        <a:p>
          <a:endParaRPr lang="nl-BE"/>
        </a:p>
      </dgm:t>
    </dgm:pt>
    <dgm:pt modelId="{4653F081-9920-4BF5-A47D-B187321728E5}" type="sibTrans" cxnId="{69689579-5FA4-4AE8-9DB5-5DCDF0B3E993}">
      <dgm:prSet/>
      <dgm:spPr/>
      <dgm:t>
        <a:bodyPr/>
        <a:lstStyle/>
        <a:p>
          <a:endParaRPr lang="nl-BE"/>
        </a:p>
      </dgm:t>
    </dgm:pt>
    <dgm:pt modelId="{F7D09D3A-722B-482E-B1C2-7C0291B3E965}">
      <dgm:prSet custT="1"/>
      <dgm:spPr/>
      <dgm:t>
        <a:bodyPr/>
        <a:lstStyle/>
        <a:p>
          <a:pPr>
            <a:spcBef>
              <a:spcPts val="1200"/>
            </a:spcBef>
            <a:spcAft>
              <a:spcPts val="1200"/>
            </a:spcAft>
            <a:buFont typeface="Arial" panose="020B0604020202020204" pitchFamily="34" charset="0"/>
            <a:buChar char="•"/>
            <a:tabLst>
              <a:tab pos="173038" algn="l"/>
            </a:tabLst>
          </a:pPr>
          <a:endParaRPr lang="nl-BE" sz="800" dirty="0">
            <a:latin typeface="Helvetica" panose="020B0604020202020204" pitchFamily="34" charset="0"/>
            <a:cs typeface="Helvetica" panose="020B0604020202020204" pitchFamily="34" charset="0"/>
          </a:endParaRPr>
        </a:p>
      </dgm:t>
    </dgm:pt>
    <dgm:pt modelId="{FD458929-C9B6-427A-8CD2-B1D9FCCC8F10}" type="parTrans" cxnId="{98990CF8-8597-482E-8013-3B2EAA87D5BE}">
      <dgm:prSet/>
      <dgm:spPr/>
      <dgm:t>
        <a:bodyPr/>
        <a:lstStyle/>
        <a:p>
          <a:endParaRPr lang="nl-BE"/>
        </a:p>
      </dgm:t>
    </dgm:pt>
    <dgm:pt modelId="{7075EF3E-5BEF-4825-9961-5E7E030FEB12}" type="sibTrans" cxnId="{98990CF8-8597-482E-8013-3B2EAA87D5BE}">
      <dgm:prSet/>
      <dgm:spPr/>
      <dgm:t>
        <a:bodyPr/>
        <a:lstStyle/>
        <a:p>
          <a:endParaRPr lang="nl-BE"/>
        </a:p>
      </dgm:t>
    </dgm:pt>
    <dgm:pt modelId="{07DD9C5D-6177-4DFC-A838-49ADDE6F6758}">
      <dgm:prSet custT="1"/>
      <dgm:spPr/>
      <dgm:t>
        <a:bodyPr/>
        <a:lstStyle/>
        <a:p>
          <a:pPr>
            <a:spcBef>
              <a:spcPts val="1200"/>
            </a:spcBef>
            <a:spcAft>
              <a:spcPts val="1200"/>
            </a:spcAft>
            <a:buFont typeface="Arial" panose="020B0604020202020204" pitchFamily="34" charset="0"/>
            <a:buChar char="•"/>
            <a:tabLst>
              <a:tab pos="173038" algn="l"/>
            </a:tabLst>
          </a:pPr>
          <a:endParaRPr lang="nl-BE" sz="800" dirty="0">
            <a:latin typeface="Helvetica" panose="020B0604020202020204" pitchFamily="34" charset="0"/>
            <a:cs typeface="Helvetica" panose="020B0604020202020204" pitchFamily="34" charset="0"/>
          </a:endParaRPr>
        </a:p>
      </dgm:t>
    </dgm:pt>
    <dgm:pt modelId="{CEC6B98F-7C1B-4D2B-81E3-8239FEF82C97}" type="parTrans" cxnId="{56875655-4D27-4C71-A7F9-655A47AB1B83}">
      <dgm:prSet/>
      <dgm:spPr/>
      <dgm:t>
        <a:bodyPr/>
        <a:lstStyle/>
        <a:p>
          <a:endParaRPr lang="nl-BE"/>
        </a:p>
      </dgm:t>
    </dgm:pt>
    <dgm:pt modelId="{519E4E28-D5D4-47EA-9445-C01B2F97C5E9}" type="sibTrans" cxnId="{56875655-4D27-4C71-A7F9-655A47AB1B83}">
      <dgm:prSet/>
      <dgm:spPr/>
      <dgm:t>
        <a:bodyPr/>
        <a:lstStyle/>
        <a:p>
          <a:endParaRPr lang="nl-BE"/>
        </a:p>
      </dgm:t>
    </dgm:pt>
    <dgm:pt modelId="{31CB00AB-54C7-4AAE-B49C-D14E524E25FE}" type="pres">
      <dgm:prSet presAssocID="{5755EFAE-11F6-413F-B856-B7585518EA43}" presName="linear" presStyleCnt="0">
        <dgm:presLayoutVars>
          <dgm:animLvl val="lvl"/>
          <dgm:resizeHandles val="exact"/>
        </dgm:presLayoutVars>
      </dgm:prSet>
      <dgm:spPr/>
    </dgm:pt>
    <dgm:pt modelId="{797091E5-2E4B-4663-BC5F-6869AD5CFF5D}" type="pres">
      <dgm:prSet presAssocID="{98F6A3B5-5632-4F8D-8B4B-AD5726600C1C}" presName="parentText" presStyleLbl="node1" presStyleIdx="0" presStyleCnt="6">
        <dgm:presLayoutVars>
          <dgm:chMax val="0"/>
          <dgm:bulletEnabled val="1"/>
        </dgm:presLayoutVars>
      </dgm:prSet>
      <dgm:spPr/>
    </dgm:pt>
    <dgm:pt modelId="{0E448FCD-F301-4B7C-AE8A-1DC59429B374}" type="pres">
      <dgm:prSet presAssocID="{59E6D6E3-86AC-4194-8084-983D32456482}" presName="spacer" presStyleCnt="0"/>
      <dgm:spPr/>
    </dgm:pt>
    <dgm:pt modelId="{979140E3-1CBF-447A-ABCD-572BDC85C714}" type="pres">
      <dgm:prSet presAssocID="{CEED1E97-F354-40A6-9376-C11C8D0F5A24}" presName="parentText" presStyleLbl="node1" presStyleIdx="1" presStyleCnt="6">
        <dgm:presLayoutVars>
          <dgm:chMax val="0"/>
          <dgm:bulletEnabled val="1"/>
        </dgm:presLayoutVars>
      </dgm:prSet>
      <dgm:spPr/>
    </dgm:pt>
    <dgm:pt modelId="{4824A3D9-8DB5-4D2E-9089-506527A80E5E}" type="pres">
      <dgm:prSet presAssocID="{059CF1C5-6DD0-4370-A32C-ADB591239F97}" presName="spacer" presStyleCnt="0"/>
      <dgm:spPr/>
    </dgm:pt>
    <dgm:pt modelId="{AB45FBDE-D846-4F24-8009-72B6E37590C8}" type="pres">
      <dgm:prSet presAssocID="{32F43A1C-CBCF-4390-99EC-DD11F5DB312D}" presName="parentText" presStyleLbl="node1" presStyleIdx="2" presStyleCnt="6">
        <dgm:presLayoutVars>
          <dgm:chMax val="0"/>
          <dgm:bulletEnabled val="1"/>
        </dgm:presLayoutVars>
      </dgm:prSet>
      <dgm:spPr/>
    </dgm:pt>
    <dgm:pt modelId="{A0633D5A-8009-498E-9D86-ECBBE31C4118}" type="pres">
      <dgm:prSet presAssocID="{32F43A1C-CBCF-4390-99EC-DD11F5DB312D}" presName="childText" presStyleLbl="revTx" presStyleIdx="0" presStyleCnt="1">
        <dgm:presLayoutVars>
          <dgm:bulletEnabled val="1"/>
        </dgm:presLayoutVars>
      </dgm:prSet>
      <dgm:spPr/>
    </dgm:pt>
    <dgm:pt modelId="{F85C154B-C15B-4DBC-9AFB-0412E6F80922}" type="pres">
      <dgm:prSet presAssocID="{8B2A6E09-1A4C-4EF1-87F5-CB836840FE44}" presName="parentText" presStyleLbl="node1" presStyleIdx="3" presStyleCnt="6">
        <dgm:presLayoutVars>
          <dgm:chMax val="0"/>
          <dgm:bulletEnabled val="1"/>
        </dgm:presLayoutVars>
      </dgm:prSet>
      <dgm:spPr/>
    </dgm:pt>
    <dgm:pt modelId="{D8639CD5-6ECE-4E22-A160-9402740D7F3B}" type="pres">
      <dgm:prSet presAssocID="{1714AC1F-BA6D-466C-922D-2DE380A35DA9}" presName="spacer" presStyleCnt="0"/>
      <dgm:spPr/>
    </dgm:pt>
    <dgm:pt modelId="{1BB9DB66-831E-4A0A-B8E5-6D04C27B18C1}" type="pres">
      <dgm:prSet presAssocID="{3D53044D-89D6-4B14-ADE0-E09CD4ABD3F3}" presName="parentText" presStyleLbl="node1" presStyleIdx="4" presStyleCnt="6">
        <dgm:presLayoutVars>
          <dgm:chMax val="0"/>
          <dgm:bulletEnabled val="1"/>
        </dgm:presLayoutVars>
      </dgm:prSet>
      <dgm:spPr/>
    </dgm:pt>
    <dgm:pt modelId="{1E19F27C-83E8-4C2E-BF1A-07A72FB2879D}" type="pres">
      <dgm:prSet presAssocID="{A8369FEE-C005-41A9-8C87-1EBEDE3B7B69}" presName="spacer" presStyleCnt="0"/>
      <dgm:spPr/>
    </dgm:pt>
    <dgm:pt modelId="{E2E7B07C-5198-4D87-93C9-10ED664D2459}" type="pres">
      <dgm:prSet presAssocID="{64C99AE3-350B-4CCD-A485-BB55E35FFF4C}" presName="parentText" presStyleLbl="node1" presStyleIdx="5" presStyleCnt="6">
        <dgm:presLayoutVars>
          <dgm:chMax val="0"/>
          <dgm:bulletEnabled val="1"/>
        </dgm:presLayoutVars>
      </dgm:prSet>
      <dgm:spPr/>
    </dgm:pt>
  </dgm:ptLst>
  <dgm:cxnLst>
    <dgm:cxn modelId="{106BCE00-AF52-4CE1-9AF0-172B9BF33A84}" type="presOf" srcId="{F7D09D3A-722B-482E-B1C2-7C0291B3E965}" destId="{A0633D5A-8009-498E-9D86-ECBBE31C4118}" srcOrd="0" destOrd="0" presId="urn:microsoft.com/office/officeart/2005/8/layout/vList2"/>
    <dgm:cxn modelId="{14F57301-C050-4A20-AAFB-0AD0182BE190}" type="presOf" srcId="{32F43A1C-CBCF-4390-99EC-DD11F5DB312D}" destId="{AB45FBDE-D846-4F24-8009-72B6E37590C8}" srcOrd="0" destOrd="0" presId="urn:microsoft.com/office/officeart/2005/8/layout/vList2"/>
    <dgm:cxn modelId="{68F03D06-B92D-47B0-8B2D-ED49B38AB4DF}" type="presOf" srcId="{5755EFAE-11F6-413F-B856-B7585518EA43}" destId="{31CB00AB-54C7-4AAE-B49C-D14E524E25FE}" srcOrd="0" destOrd="0" presId="urn:microsoft.com/office/officeart/2005/8/layout/vList2"/>
    <dgm:cxn modelId="{A6B3B513-76B6-4BBC-96E8-7B7C78BB891D}" type="presOf" srcId="{64C99AE3-350B-4CCD-A485-BB55E35FFF4C}" destId="{E2E7B07C-5198-4D87-93C9-10ED664D2459}" srcOrd="0" destOrd="0" presId="urn:microsoft.com/office/officeart/2005/8/layout/vList2"/>
    <dgm:cxn modelId="{9BBAF21E-D27D-4ECC-A398-FFF7C30FE4D5}" type="presOf" srcId="{98F6A3B5-5632-4F8D-8B4B-AD5726600C1C}" destId="{797091E5-2E4B-4663-BC5F-6869AD5CFF5D}" srcOrd="0" destOrd="0" presId="urn:microsoft.com/office/officeart/2005/8/layout/vList2"/>
    <dgm:cxn modelId="{12DDFE22-8657-4EA0-86D3-93C1C5ACEEB6}" type="presOf" srcId="{3D53044D-89D6-4B14-ADE0-E09CD4ABD3F3}" destId="{1BB9DB66-831E-4A0A-B8E5-6D04C27B18C1}" srcOrd="0" destOrd="0" presId="urn:microsoft.com/office/officeart/2005/8/layout/vList2"/>
    <dgm:cxn modelId="{41BDD32B-9C7E-4B25-90FD-D52057CA7803}" type="presOf" srcId="{5F18E3A5-A1A6-469F-A4B1-E1E365B117BC}" destId="{A0633D5A-8009-498E-9D86-ECBBE31C4118}" srcOrd="0" destOrd="1" presId="urn:microsoft.com/office/officeart/2005/8/layout/vList2"/>
    <dgm:cxn modelId="{C56B1632-D4A6-4C45-8D7A-B4D488160B32}" type="presOf" srcId="{07DD9C5D-6177-4DFC-A838-49ADDE6F6758}" destId="{A0633D5A-8009-498E-9D86-ECBBE31C4118}" srcOrd="0" destOrd="2" presId="urn:microsoft.com/office/officeart/2005/8/layout/vList2"/>
    <dgm:cxn modelId="{880F0D51-BDE6-4A65-BB3C-FEA2F6D96B5F}" type="presOf" srcId="{CEED1E97-F354-40A6-9376-C11C8D0F5A24}" destId="{979140E3-1CBF-447A-ABCD-572BDC85C714}" srcOrd="0" destOrd="0" presId="urn:microsoft.com/office/officeart/2005/8/layout/vList2"/>
    <dgm:cxn modelId="{56875655-4D27-4C71-A7F9-655A47AB1B83}" srcId="{32F43A1C-CBCF-4390-99EC-DD11F5DB312D}" destId="{07DD9C5D-6177-4DFC-A838-49ADDE6F6758}" srcOrd="2" destOrd="0" parTransId="{CEC6B98F-7C1B-4D2B-81E3-8239FEF82C97}" sibTransId="{519E4E28-D5D4-47EA-9445-C01B2F97C5E9}"/>
    <dgm:cxn modelId="{399C2378-0747-4E82-A3E7-0EDE963814CA}" srcId="{32F43A1C-CBCF-4390-99EC-DD11F5DB312D}" destId="{5F18E3A5-A1A6-469F-A4B1-E1E365B117BC}" srcOrd="1" destOrd="0" parTransId="{4C64C47D-606B-45DD-9D3F-1F12A05DCF9E}" sibTransId="{1077DA21-6E30-4C80-AFCE-CCCE8C194805}"/>
    <dgm:cxn modelId="{69689579-5FA4-4AE8-9DB5-5DCDF0B3E993}" srcId="{5755EFAE-11F6-413F-B856-B7585518EA43}" destId="{64C99AE3-350B-4CCD-A485-BB55E35FFF4C}" srcOrd="5" destOrd="0" parTransId="{E685938D-226E-419B-8EF3-EE80FBD95EAF}" sibTransId="{4653F081-9920-4BF5-A47D-B187321728E5}"/>
    <dgm:cxn modelId="{A24A287E-8AB2-4B01-B350-3D8E90696297}" srcId="{5755EFAE-11F6-413F-B856-B7585518EA43}" destId="{CEED1E97-F354-40A6-9376-C11C8D0F5A24}" srcOrd="1" destOrd="0" parTransId="{4949235D-7C5C-48BE-83A3-992B63F7D903}" sibTransId="{059CF1C5-6DD0-4370-A32C-ADB591239F97}"/>
    <dgm:cxn modelId="{CC87FCA7-07BF-4660-B2F1-1412CE9DF7AC}" srcId="{5755EFAE-11F6-413F-B856-B7585518EA43}" destId="{98F6A3B5-5632-4F8D-8B4B-AD5726600C1C}" srcOrd="0" destOrd="0" parTransId="{E849BF58-B8F7-454F-BB04-433BB16C8FA9}" sibTransId="{59E6D6E3-86AC-4194-8084-983D32456482}"/>
    <dgm:cxn modelId="{0B21DAC7-DA8C-4F74-85ED-A2FFC781B752}" srcId="{5755EFAE-11F6-413F-B856-B7585518EA43}" destId="{8B2A6E09-1A4C-4EF1-87F5-CB836840FE44}" srcOrd="3" destOrd="0" parTransId="{1E3F621C-FCE4-453B-8437-F6F3B90B1B75}" sibTransId="{1714AC1F-BA6D-466C-922D-2DE380A35DA9}"/>
    <dgm:cxn modelId="{926570D4-5FFF-4C38-8F17-96F7C874EC82}" type="presOf" srcId="{8B2A6E09-1A4C-4EF1-87F5-CB836840FE44}" destId="{F85C154B-C15B-4DBC-9AFB-0412E6F80922}" srcOrd="0" destOrd="0" presId="urn:microsoft.com/office/officeart/2005/8/layout/vList2"/>
    <dgm:cxn modelId="{709951D9-0421-49FD-88A1-0E998A1AAF7C}" srcId="{5755EFAE-11F6-413F-B856-B7585518EA43}" destId="{3D53044D-89D6-4B14-ADE0-E09CD4ABD3F3}" srcOrd="4" destOrd="0" parTransId="{96402594-04F3-46CA-B419-AF4C931443C1}" sibTransId="{A8369FEE-C005-41A9-8C87-1EBEDE3B7B69}"/>
    <dgm:cxn modelId="{98990CF8-8597-482E-8013-3B2EAA87D5BE}" srcId="{32F43A1C-CBCF-4390-99EC-DD11F5DB312D}" destId="{F7D09D3A-722B-482E-B1C2-7C0291B3E965}" srcOrd="0" destOrd="0" parTransId="{FD458929-C9B6-427A-8CD2-B1D9FCCC8F10}" sibTransId="{7075EF3E-5BEF-4825-9961-5E7E030FEB12}"/>
    <dgm:cxn modelId="{4804F2FF-F1EE-484A-A376-FB7A00A27D4F}" srcId="{5755EFAE-11F6-413F-B856-B7585518EA43}" destId="{32F43A1C-CBCF-4390-99EC-DD11F5DB312D}" srcOrd="2" destOrd="0" parTransId="{06A4A881-490A-43AC-83C1-67F6C4A5CE6A}" sibTransId="{FF4B21E5-9B3B-4BE6-9059-BEDBB0F7A91F}"/>
    <dgm:cxn modelId="{D74097FA-BA00-4884-BE9A-1E6F3CE61E7D}" type="presParOf" srcId="{31CB00AB-54C7-4AAE-B49C-D14E524E25FE}" destId="{797091E5-2E4B-4663-BC5F-6869AD5CFF5D}" srcOrd="0" destOrd="0" presId="urn:microsoft.com/office/officeart/2005/8/layout/vList2"/>
    <dgm:cxn modelId="{05C633CE-84F7-4C52-B8DD-B4B19D0F24E3}" type="presParOf" srcId="{31CB00AB-54C7-4AAE-B49C-D14E524E25FE}" destId="{0E448FCD-F301-4B7C-AE8A-1DC59429B374}" srcOrd="1" destOrd="0" presId="urn:microsoft.com/office/officeart/2005/8/layout/vList2"/>
    <dgm:cxn modelId="{43EE3DAD-E46D-49E8-96C7-CC137DE8B47F}" type="presParOf" srcId="{31CB00AB-54C7-4AAE-B49C-D14E524E25FE}" destId="{979140E3-1CBF-447A-ABCD-572BDC85C714}" srcOrd="2" destOrd="0" presId="urn:microsoft.com/office/officeart/2005/8/layout/vList2"/>
    <dgm:cxn modelId="{252BDBC9-3A7C-4A3D-8A98-4694BE0C0EDF}" type="presParOf" srcId="{31CB00AB-54C7-4AAE-B49C-D14E524E25FE}" destId="{4824A3D9-8DB5-4D2E-9089-506527A80E5E}" srcOrd="3" destOrd="0" presId="urn:microsoft.com/office/officeart/2005/8/layout/vList2"/>
    <dgm:cxn modelId="{36A22A04-A1F2-4FB4-8380-DE8936245CCF}" type="presParOf" srcId="{31CB00AB-54C7-4AAE-B49C-D14E524E25FE}" destId="{AB45FBDE-D846-4F24-8009-72B6E37590C8}" srcOrd="4" destOrd="0" presId="urn:microsoft.com/office/officeart/2005/8/layout/vList2"/>
    <dgm:cxn modelId="{E297FBBF-E27B-4995-A215-3CA0DAFB620E}" type="presParOf" srcId="{31CB00AB-54C7-4AAE-B49C-D14E524E25FE}" destId="{A0633D5A-8009-498E-9D86-ECBBE31C4118}" srcOrd="5" destOrd="0" presId="urn:microsoft.com/office/officeart/2005/8/layout/vList2"/>
    <dgm:cxn modelId="{6930AAE5-2236-4C4A-A5C3-28053FF3E993}" type="presParOf" srcId="{31CB00AB-54C7-4AAE-B49C-D14E524E25FE}" destId="{F85C154B-C15B-4DBC-9AFB-0412E6F80922}" srcOrd="6" destOrd="0" presId="urn:microsoft.com/office/officeart/2005/8/layout/vList2"/>
    <dgm:cxn modelId="{CD22B8B3-678D-44CB-8ABF-6F83D5168156}" type="presParOf" srcId="{31CB00AB-54C7-4AAE-B49C-D14E524E25FE}" destId="{D8639CD5-6ECE-4E22-A160-9402740D7F3B}" srcOrd="7" destOrd="0" presId="urn:microsoft.com/office/officeart/2005/8/layout/vList2"/>
    <dgm:cxn modelId="{F456CF18-608B-4A9A-8F59-0DC790F96CCD}" type="presParOf" srcId="{31CB00AB-54C7-4AAE-B49C-D14E524E25FE}" destId="{1BB9DB66-831E-4A0A-B8E5-6D04C27B18C1}" srcOrd="8" destOrd="0" presId="urn:microsoft.com/office/officeart/2005/8/layout/vList2"/>
    <dgm:cxn modelId="{8D1CC6C6-8077-4DD5-8035-9797B2D56A64}" type="presParOf" srcId="{31CB00AB-54C7-4AAE-B49C-D14E524E25FE}" destId="{1E19F27C-83E8-4C2E-BF1A-07A72FB2879D}" srcOrd="9" destOrd="0" presId="urn:microsoft.com/office/officeart/2005/8/layout/vList2"/>
    <dgm:cxn modelId="{C110C6A2-65B1-4812-A2EB-AEC9C4ECD9C9}" type="presParOf" srcId="{31CB00AB-54C7-4AAE-B49C-D14E524E25FE}" destId="{E2E7B07C-5198-4D87-93C9-10ED664D245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5D0E4E-2931-499A-8543-989D3BF477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7BE06005-B15A-4A6A-9C3A-EBF6306EFA01}">
      <dgm:prSet custT="1"/>
      <dgm:spPr>
        <a:solidFill>
          <a:srgbClr val="DEE7D1"/>
        </a:solidFill>
      </dgm:spPr>
      <dgm:t>
        <a:bodyPr/>
        <a:lstStyle/>
        <a:p>
          <a:r>
            <a:rPr lang="en-GB" sz="2000" b="0" i="0" baseline="0" dirty="0">
              <a:solidFill>
                <a:schemeClr val="tx1"/>
              </a:solidFill>
              <a:latin typeface="Helvetica" panose="020B0604020202020204" pitchFamily="34" charset="0"/>
              <a:cs typeface="Helvetica" panose="020B0604020202020204" pitchFamily="34" charset="0"/>
            </a:rPr>
            <a:t>Much bigger changes to rules and texts compared to pre-2010 review </a:t>
          </a:r>
          <a:endParaRPr lang="nl-BE" sz="2000" baseline="0" dirty="0">
            <a:solidFill>
              <a:schemeClr val="tx1"/>
            </a:solidFill>
            <a:latin typeface="Helvetica" panose="020B0604020202020204" pitchFamily="34" charset="0"/>
            <a:cs typeface="Helvetica" panose="020B0604020202020204" pitchFamily="34" charset="0"/>
          </a:endParaRPr>
        </a:p>
      </dgm:t>
    </dgm:pt>
    <dgm:pt modelId="{C8BEAC18-A50C-429C-88E7-6EEA02B0E844}" type="parTrans" cxnId="{766F05FF-0DF1-412C-BCBE-BEBCDE2468FC}">
      <dgm:prSet/>
      <dgm:spPr/>
      <dgm:t>
        <a:bodyPr/>
        <a:lstStyle/>
        <a:p>
          <a:endParaRPr lang="nl-BE"/>
        </a:p>
      </dgm:t>
    </dgm:pt>
    <dgm:pt modelId="{79A8D76E-E045-4F3F-85CE-3499083F7369}" type="sibTrans" cxnId="{766F05FF-0DF1-412C-BCBE-BEBCDE2468FC}">
      <dgm:prSet/>
      <dgm:spPr/>
      <dgm:t>
        <a:bodyPr/>
        <a:lstStyle/>
        <a:p>
          <a:endParaRPr lang="nl-BE"/>
        </a:p>
      </dgm:t>
    </dgm:pt>
    <dgm:pt modelId="{DA6084D3-1D31-488F-A769-4733D12DA682}">
      <dgm:prSet custT="1"/>
      <dgm:spPr>
        <a:solidFill>
          <a:srgbClr val="EFF3EA"/>
        </a:solidFill>
      </dgm:spPr>
      <dgm:t>
        <a:bodyPr/>
        <a:lstStyle/>
        <a:p>
          <a:r>
            <a:rPr lang="nl-BE" sz="2000" baseline="0" dirty="0">
              <a:solidFill>
                <a:schemeClr val="tx1"/>
              </a:solidFill>
              <a:latin typeface="Helvetica" panose="020B0604020202020204" pitchFamily="34" charset="0"/>
              <a:cs typeface="Helvetica" panose="020B0604020202020204" pitchFamily="34" charset="0"/>
            </a:rPr>
            <a:t>Main driver: Explosion in e-commerce and specific concerns over online platforms</a:t>
          </a:r>
        </a:p>
      </dgm:t>
    </dgm:pt>
    <dgm:pt modelId="{39E368F9-8680-45DA-B50E-380A184D2492}" type="parTrans" cxnId="{78CF69D5-18C8-4320-8FD0-F80CA9CCBC30}">
      <dgm:prSet/>
      <dgm:spPr/>
      <dgm:t>
        <a:bodyPr/>
        <a:lstStyle/>
        <a:p>
          <a:endParaRPr lang="nl-BE"/>
        </a:p>
      </dgm:t>
    </dgm:pt>
    <dgm:pt modelId="{D7FBD2C8-2E61-40E8-8B8B-21EA827653BA}" type="sibTrans" cxnId="{78CF69D5-18C8-4320-8FD0-F80CA9CCBC30}">
      <dgm:prSet/>
      <dgm:spPr/>
      <dgm:t>
        <a:bodyPr/>
        <a:lstStyle/>
        <a:p>
          <a:endParaRPr lang="nl-BE"/>
        </a:p>
      </dgm:t>
    </dgm:pt>
    <dgm:pt modelId="{DFB98E86-E62B-4B09-9B37-9226CFCA75F3}">
      <dgm:prSet custT="1"/>
      <dgm:spPr/>
      <dgm:t>
        <a:bodyPr/>
        <a:lstStyle/>
        <a:p>
          <a:pPr>
            <a:buFont typeface="Arial" panose="020B0604020202020204" pitchFamily="34" charset="0"/>
            <a:buChar char="•"/>
          </a:pPr>
          <a:r>
            <a:rPr lang="en-GB" sz="1500" dirty="0">
              <a:latin typeface="Helvetica" panose="020B0604020202020204" pitchFamily="34" charset="0"/>
              <a:cs typeface="Helvetica" panose="020B0604020202020204" pitchFamily="34" charset="0"/>
            </a:rPr>
            <a:t>Digitalisation is helping to dust off the fusty image of vertical restraints </a:t>
          </a:r>
          <a:endParaRPr lang="nl-BE" sz="1500" dirty="0">
            <a:latin typeface="Helvetica" panose="020B0604020202020204" pitchFamily="34" charset="0"/>
            <a:cs typeface="Helvetica" panose="020B0604020202020204" pitchFamily="34" charset="0"/>
          </a:endParaRPr>
        </a:p>
      </dgm:t>
    </dgm:pt>
    <dgm:pt modelId="{81E49DCF-F87C-44E5-85E2-60D28947BAAF}" type="parTrans" cxnId="{DF3CDA41-4104-464B-8438-823C174E66F9}">
      <dgm:prSet/>
      <dgm:spPr/>
      <dgm:t>
        <a:bodyPr/>
        <a:lstStyle/>
        <a:p>
          <a:endParaRPr lang="nl-BE"/>
        </a:p>
      </dgm:t>
    </dgm:pt>
    <dgm:pt modelId="{FA188BD8-BB3A-48EC-AFD2-1D0C523A86E3}" type="sibTrans" cxnId="{DF3CDA41-4104-464B-8438-823C174E66F9}">
      <dgm:prSet/>
      <dgm:spPr/>
      <dgm:t>
        <a:bodyPr/>
        <a:lstStyle/>
        <a:p>
          <a:endParaRPr lang="nl-BE"/>
        </a:p>
      </dgm:t>
    </dgm:pt>
    <dgm:pt modelId="{734282FF-E76C-4FD8-9EE1-278238B26057}">
      <dgm:prSet custT="1"/>
      <dgm:spPr>
        <a:solidFill>
          <a:srgbClr val="DEE7D1"/>
        </a:solidFill>
      </dgm:spPr>
      <dgm:t>
        <a:bodyPr/>
        <a:lstStyle/>
        <a:p>
          <a:r>
            <a:rPr lang="en-GB" sz="2000" b="0" i="0" baseline="0" dirty="0">
              <a:solidFill>
                <a:schemeClr val="tx1"/>
              </a:solidFill>
              <a:latin typeface="Helvetica" panose="020B0604020202020204" pitchFamily="34" charset="0"/>
              <a:cs typeface="Helvetica" panose="020B0604020202020204" pitchFamily="34" charset="0"/>
            </a:rPr>
            <a:t>New issues addressed </a:t>
          </a:r>
          <a:endParaRPr lang="nl-BE" sz="2000" baseline="0" dirty="0">
            <a:solidFill>
              <a:schemeClr val="tx1"/>
            </a:solidFill>
            <a:latin typeface="Helvetica" panose="020B0604020202020204" pitchFamily="34" charset="0"/>
            <a:cs typeface="Helvetica" panose="020B0604020202020204" pitchFamily="34" charset="0"/>
          </a:endParaRPr>
        </a:p>
      </dgm:t>
    </dgm:pt>
    <dgm:pt modelId="{3E346273-4DD5-409C-A15B-CA9E8DABA37E}" type="parTrans" cxnId="{AB3164F8-77B3-4165-B514-6CE37D3946BB}">
      <dgm:prSet/>
      <dgm:spPr/>
      <dgm:t>
        <a:bodyPr/>
        <a:lstStyle/>
        <a:p>
          <a:endParaRPr lang="nl-BE"/>
        </a:p>
      </dgm:t>
    </dgm:pt>
    <dgm:pt modelId="{A2034677-670E-4B34-834B-38DC6B68B6D1}" type="sibTrans" cxnId="{AB3164F8-77B3-4165-B514-6CE37D3946BB}">
      <dgm:prSet/>
      <dgm:spPr/>
      <dgm:t>
        <a:bodyPr/>
        <a:lstStyle/>
        <a:p>
          <a:endParaRPr lang="nl-BE"/>
        </a:p>
      </dgm:t>
    </dgm:pt>
    <dgm:pt modelId="{47FE1186-91FE-4318-BA12-B50A5401582B}">
      <dgm:prSet custT="1"/>
      <dgm:spPr/>
      <dgm:t>
        <a:bodyPr/>
        <a:lstStyle/>
        <a:p>
          <a:r>
            <a:rPr lang="en-GB" sz="1500" b="0" i="0" baseline="0" dirty="0">
              <a:latin typeface="Helvetica" panose="020B0604020202020204" pitchFamily="34" charset="0"/>
              <a:cs typeface="Helvetica" panose="020B0604020202020204" pitchFamily="34" charset="0"/>
            </a:rPr>
            <a:t>Various restrictions on method of online selling</a:t>
          </a:r>
          <a:endParaRPr lang="nl-BE" sz="1500" dirty="0">
            <a:latin typeface="Helvetica" panose="020B0604020202020204" pitchFamily="34" charset="0"/>
            <a:cs typeface="Helvetica" panose="020B0604020202020204" pitchFamily="34" charset="0"/>
          </a:endParaRPr>
        </a:p>
      </dgm:t>
    </dgm:pt>
    <dgm:pt modelId="{2C158B08-5313-4104-9B41-916472AFB043}" type="parTrans" cxnId="{E0AF4EA3-2954-40EE-BBA6-C912D6F7540B}">
      <dgm:prSet/>
      <dgm:spPr/>
      <dgm:t>
        <a:bodyPr/>
        <a:lstStyle/>
        <a:p>
          <a:endParaRPr lang="nl-BE"/>
        </a:p>
      </dgm:t>
    </dgm:pt>
    <dgm:pt modelId="{194D9977-4319-4C1B-BEDE-E0BF1B872FD3}" type="sibTrans" cxnId="{E0AF4EA3-2954-40EE-BBA6-C912D6F7540B}">
      <dgm:prSet/>
      <dgm:spPr/>
      <dgm:t>
        <a:bodyPr/>
        <a:lstStyle/>
        <a:p>
          <a:endParaRPr lang="nl-BE"/>
        </a:p>
      </dgm:t>
    </dgm:pt>
    <dgm:pt modelId="{F394F7EA-2E3B-4B39-90C0-B49E95994EE0}">
      <dgm:prSet custT="1"/>
      <dgm:spPr/>
      <dgm:t>
        <a:bodyPr/>
        <a:lstStyle/>
        <a:p>
          <a:r>
            <a:rPr lang="en-GB" sz="1500" dirty="0">
              <a:latin typeface="Helvetica" panose="020B0604020202020204" pitchFamily="34" charset="0"/>
              <a:cs typeface="Helvetica" panose="020B0604020202020204" pitchFamily="34" charset="0"/>
            </a:rPr>
            <a:t>Platforms / hybrid platforms</a:t>
          </a:r>
          <a:endParaRPr lang="nl-BE" sz="1500" dirty="0">
            <a:latin typeface="Helvetica" panose="020B0604020202020204" pitchFamily="34" charset="0"/>
            <a:cs typeface="Helvetica" panose="020B0604020202020204" pitchFamily="34" charset="0"/>
          </a:endParaRPr>
        </a:p>
      </dgm:t>
    </dgm:pt>
    <dgm:pt modelId="{DE25EFDD-F685-4414-9C86-4CE919FF63DC}" type="parTrans" cxnId="{3007B551-FA54-4C6C-80E7-7F2901F460CA}">
      <dgm:prSet/>
      <dgm:spPr/>
      <dgm:t>
        <a:bodyPr/>
        <a:lstStyle/>
        <a:p>
          <a:endParaRPr lang="nl-BE"/>
        </a:p>
      </dgm:t>
    </dgm:pt>
    <dgm:pt modelId="{F3B29862-79C5-408F-BCAB-59E1537DE8DD}" type="sibTrans" cxnId="{3007B551-FA54-4C6C-80E7-7F2901F460CA}">
      <dgm:prSet/>
      <dgm:spPr/>
      <dgm:t>
        <a:bodyPr/>
        <a:lstStyle/>
        <a:p>
          <a:endParaRPr lang="nl-BE"/>
        </a:p>
      </dgm:t>
    </dgm:pt>
    <dgm:pt modelId="{5073C3FE-ADE5-47A0-9558-D9D856F87708}">
      <dgm:prSet custT="1"/>
      <dgm:spPr/>
      <dgm:t>
        <a:bodyPr/>
        <a:lstStyle/>
        <a:p>
          <a:r>
            <a:rPr lang="en-GB" sz="1500" b="0" i="0" baseline="0" dirty="0">
              <a:latin typeface="Helvetica" panose="020B0604020202020204" pitchFamily="34" charset="0"/>
              <a:cs typeface="Helvetica" panose="020B0604020202020204" pitchFamily="34" charset="0"/>
            </a:rPr>
            <a:t>(Digital) MFNs</a:t>
          </a:r>
          <a:endParaRPr lang="nl-BE" sz="1500" dirty="0">
            <a:latin typeface="Helvetica" panose="020B0604020202020204" pitchFamily="34" charset="0"/>
            <a:cs typeface="Helvetica" panose="020B0604020202020204" pitchFamily="34" charset="0"/>
          </a:endParaRPr>
        </a:p>
      </dgm:t>
    </dgm:pt>
    <dgm:pt modelId="{EFC757AA-5565-4E86-8869-8EC17A2CF2AC}" type="parTrans" cxnId="{0AD25DDA-EFE1-4A7A-8328-FC9236EFA681}">
      <dgm:prSet/>
      <dgm:spPr/>
      <dgm:t>
        <a:bodyPr/>
        <a:lstStyle/>
        <a:p>
          <a:endParaRPr lang="nl-BE"/>
        </a:p>
      </dgm:t>
    </dgm:pt>
    <dgm:pt modelId="{72FB4375-3281-44FB-BEF5-44D6CC12B5E5}" type="sibTrans" cxnId="{0AD25DDA-EFE1-4A7A-8328-FC9236EFA681}">
      <dgm:prSet/>
      <dgm:spPr/>
      <dgm:t>
        <a:bodyPr/>
        <a:lstStyle/>
        <a:p>
          <a:endParaRPr lang="nl-BE"/>
        </a:p>
      </dgm:t>
    </dgm:pt>
    <dgm:pt modelId="{1EA0B37B-8E06-4BFF-A0CC-F51F01B417DE}">
      <dgm:prSet custT="1"/>
      <dgm:spPr/>
      <dgm:t>
        <a:bodyPr/>
        <a:lstStyle/>
        <a:p>
          <a:r>
            <a:rPr lang="en-GB" sz="1500" b="0" i="0" baseline="0" dirty="0">
              <a:latin typeface="Helvetica" panose="020B0604020202020204" pitchFamily="34" charset="0"/>
              <a:cs typeface="Helvetica" panose="020B0604020202020204" pitchFamily="34" charset="0"/>
            </a:rPr>
            <a:t>Brands selling more direct to consumers (often online)</a:t>
          </a:r>
          <a:endParaRPr lang="nl-BE" sz="1500" dirty="0">
            <a:latin typeface="Helvetica" panose="020B0604020202020204" pitchFamily="34" charset="0"/>
            <a:cs typeface="Helvetica" panose="020B0604020202020204" pitchFamily="34" charset="0"/>
          </a:endParaRPr>
        </a:p>
      </dgm:t>
    </dgm:pt>
    <dgm:pt modelId="{60AB1F45-51FF-4070-9E13-0964FD7DBAD4}" type="parTrans" cxnId="{0CDD9365-0CEB-4640-BA21-D1ADD4BEABF0}">
      <dgm:prSet/>
      <dgm:spPr/>
      <dgm:t>
        <a:bodyPr/>
        <a:lstStyle/>
        <a:p>
          <a:endParaRPr lang="nl-BE"/>
        </a:p>
      </dgm:t>
    </dgm:pt>
    <dgm:pt modelId="{118B4FB2-427F-44A3-860A-12896D5998F4}" type="sibTrans" cxnId="{0CDD9365-0CEB-4640-BA21-D1ADD4BEABF0}">
      <dgm:prSet/>
      <dgm:spPr/>
      <dgm:t>
        <a:bodyPr/>
        <a:lstStyle/>
        <a:p>
          <a:endParaRPr lang="nl-BE"/>
        </a:p>
      </dgm:t>
    </dgm:pt>
    <dgm:pt modelId="{289A7B7C-3AF3-4291-9F59-421A4B157011}">
      <dgm:prSet custT="1"/>
      <dgm:spPr>
        <a:solidFill>
          <a:srgbClr val="EFF3EA"/>
        </a:solidFill>
      </dgm:spPr>
      <dgm:t>
        <a:bodyPr/>
        <a:lstStyle/>
        <a:p>
          <a:r>
            <a:rPr lang="en-GB" sz="2000" baseline="0" dirty="0">
              <a:solidFill>
                <a:schemeClr val="tx1"/>
              </a:solidFill>
              <a:latin typeface="Helvetica" panose="020B0604020202020204" pitchFamily="34" charset="0"/>
              <a:cs typeface="Helvetica" panose="020B0604020202020204" pitchFamily="34" charset="0"/>
            </a:rPr>
            <a:t>Paucity of EU precedents in new areas </a:t>
          </a:r>
          <a:r>
            <a:rPr lang="fr-BE" sz="2000" baseline="0" dirty="0">
              <a:solidFill>
                <a:schemeClr val="tx1"/>
              </a:solidFill>
              <a:latin typeface="Helvetica" panose="020B0604020202020204" pitchFamily="34" charset="0"/>
              <a:cs typeface="Helvetica" panose="020B0604020202020204" pitchFamily="34" charset="0"/>
            </a:rPr>
            <a:t>(</a:t>
          </a:r>
          <a:r>
            <a:rPr lang="en-GB" sz="2000" baseline="0" dirty="0">
              <a:solidFill>
                <a:schemeClr val="tx1"/>
              </a:solidFill>
              <a:latin typeface="Helvetica" panose="020B0604020202020204" pitchFamily="34" charset="0"/>
              <a:cs typeface="Helvetica" panose="020B0604020202020204" pitchFamily="34" charset="0"/>
            </a:rPr>
            <a:t>harder for the Commission to persuade more conservative NCAs)</a:t>
          </a:r>
          <a:endParaRPr lang="nl-BE" sz="2000" baseline="0" dirty="0">
            <a:solidFill>
              <a:schemeClr val="tx1"/>
            </a:solidFill>
            <a:latin typeface="Helvetica" panose="020B0604020202020204" pitchFamily="34" charset="0"/>
            <a:cs typeface="Helvetica" panose="020B0604020202020204" pitchFamily="34" charset="0"/>
          </a:endParaRPr>
        </a:p>
      </dgm:t>
    </dgm:pt>
    <dgm:pt modelId="{7E60F2EB-9714-4936-B91E-77096E91C7D2}" type="parTrans" cxnId="{429084CE-F23D-4CAB-945E-F98D789E3EF5}">
      <dgm:prSet/>
      <dgm:spPr/>
      <dgm:t>
        <a:bodyPr/>
        <a:lstStyle/>
        <a:p>
          <a:endParaRPr lang="nl-BE"/>
        </a:p>
      </dgm:t>
    </dgm:pt>
    <dgm:pt modelId="{4B15E909-5CD9-49DC-A007-350B483A8A0F}" type="sibTrans" cxnId="{429084CE-F23D-4CAB-945E-F98D789E3EF5}">
      <dgm:prSet/>
      <dgm:spPr/>
      <dgm:t>
        <a:bodyPr/>
        <a:lstStyle/>
        <a:p>
          <a:endParaRPr lang="nl-BE"/>
        </a:p>
      </dgm:t>
    </dgm:pt>
    <dgm:pt modelId="{C3559F65-3D08-446C-833D-07F6815DD9BD}">
      <dgm:prSet custT="1"/>
      <dgm:spPr/>
      <dgm:t>
        <a:bodyPr/>
        <a:lstStyle/>
        <a:p>
          <a:r>
            <a:rPr lang="en-GB" sz="1500" b="0" i="1" baseline="0" dirty="0">
              <a:latin typeface="Helvetica" panose="020B0604020202020204" pitchFamily="34" charset="0"/>
              <a:cs typeface="Helvetica" panose="020B0604020202020204" pitchFamily="34" charset="0"/>
            </a:rPr>
            <a:t>Coty </a:t>
          </a:r>
          <a:r>
            <a:rPr lang="en-GB" sz="1500" b="0" i="0" baseline="0" dirty="0">
              <a:latin typeface="Helvetica" panose="020B0604020202020204" pitchFamily="34" charset="0"/>
              <a:cs typeface="Helvetica" panose="020B0604020202020204" pitchFamily="34" charset="0"/>
            </a:rPr>
            <a:t>the exception: should have ended divergence </a:t>
          </a:r>
          <a:r>
            <a:rPr lang="en-GB" sz="1500" b="0" baseline="0" dirty="0">
              <a:latin typeface="Helvetica" panose="020B0604020202020204" pitchFamily="34" charset="0"/>
              <a:cs typeface="Helvetica" panose="020B0604020202020204" pitchFamily="34" charset="0"/>
            </a:rPr>
            <a:t>on platform bans</a:t>
          </a:r>
          <a:endParaRPr lang="nl-BE" sz="1500" dirty="0">
            <a:latin typeface="Helvetica" panose="020B0604020202020204" pitchFamily="34" charset="0"/>
            <a:cs typeface="Helvetica" panose="020B0604020202020204" pitchFamily="34" charset="0"/>
          </a:endParaRPr>
        </a:p>
      </dgm:t>
    </dgm:pt>
    <dgm:pt modelId="{354D89D0-C5EF-4603-8496-33A2FCEB4E1A}" type="parTrans" cxnId="{F2ED2956-654E-4061-941F-15481DADB784}">
      <dgm:prSet/>
      <dgm:spPr/>
      <dgm:t>
        <a:bodyPr/>
        <a:lstStyle/>
        <a:p>
          <a:endParaRPr lang="nl-BE"/>
        </a:p>
      </dgm:t>
    </dgm:pt>
    <dgm:pt modelId="{5BD4413C-B045-4402-800D-F1F30D2DB6FE}" type="sibTrans" cxnId="{F2ED2956-654E-4061-941F-15481DADB784}">
      <dgm:prSet/>
      <dgm:spPr/>
      <dgm:t>
        <a:bodyPr/>
        <a:lstStyle/>
        <a:p>
          <a:endParaRPr lang="nl-BE"/>
        </a:p>
      </dgm:t>
    </dgm:pt>
    <dgm:pt modelId="{347DE5FF-CAA2-44EC-927B-F6612C05A1D4}">
      <dgm:prSet custT="1"/>
      <dgm:spPr/>
      <dgm:t>
        <a:bodyPr/>
        <a:lstStyle/>
        <a:p>
          <a:r>
            <a:rPr lang="en-GB" sz="1500" b="0" i="0" baseline="0" dirty="0">
              <a:latin typeface="Helvetica" panose="020B0604020202020204" pitchFamily="34" charset="0"/>
              <a:cs typeface="Helvetica" panose="020B0604020202020204" pitchFamily="34" charset="0"/>
            </a:rPr>
            <a:t>No EU precedents on dual distribution, price comparison bans, MFNs</a:t>
          </a:r>
          <a:endParaRPr lang="nl-BE" sz="1500" dirty="0">
            <a:latin typeface="Helvetica" panose="020B0604020202020204" pitchFamily="34" charset="0"/>
            <a:cs typeface="Helvetica" panose="020B0604020202020204" pitchFamily="34" charset="0"/>
          </a:endParaRPr>
        </a:p>
      </dgm:t>
    </dgm:pt>
    <dgm:pt modelId="{F9EA9A27-4A76-4A3C-8503-DE264086F9BE}" type="parTrans" cxnId="{1D7B303C-904A-461F-A55E-9275B97658D4}">
      <dgm:prSet/>
      <dgm:spPr/>
      <dgm:t>
        <a:bodyPr/>
        <a:lstStyle/>
        <a:p>
          <a:endParaRPr lang="nl-BE"/>
        </a:p>
      </dgm:t>
    </dgm:pt>
    <dgm:pt modelId="{5D22B7C4-3C6B-4B19-BDC0-8A64B1571DB6}" type="sibTrans" cxnId="{1D7B303C-904A-461F-A55E-9275B97658D4}">
      <dgm:prSet/>
      <dgm:spPr/>
      <dgm:t>
        <a:bodyPr/>
        <a:lstStyle/>
        <a:p>
          <a:endParaRPr lang="nl-BE"/>
        </a:p>
      </dgm:t>
    </dgm:pt>
    <dgm:pt modelId="{BA82FAC6-1650-464F-97C5-66310F4CC292}">
      <dgm:prSet custT="1"/>
      <dgm:spPr/>
      <dgm:t>
        <a:bodyPr/>
        <a:lstStyle/>
        <a:p>
          <a:r>
            <a:rPr lang="en-GB" sz="1500" dirty="0">
              <a:latin typeface="Helvetica" panose="020B0604020202020204" pitchFamily="34" charset="0"/>
              <a:cs typeface="Helvetica" panose="020B0604020202020204" pitchFamily="34" charset="0"/>
            </a:rPr>
            <a:t>Some evidence of recent ECJ by object case law (MFNs, dual pricing)?</a:t>
          </a:r>
          <a:endParaRPr lang="nl-BE" sz="1500" dirty="0">
            <a:latin typeface="Helvetica" panose="020B0604020202020204" pitchFamily="34" charset="0"/>
            <a:cs typeface="Helvetica" panose="020B0604020202020204" pitchFamily="34" charset="0"/>
          </a:endParaRPr>
        </a:p>
      </dgm:t>
    </dgm:pt>
    <dgm:pt modelId="{8AA5145C-5817-4AA7-8687-D6BB7A3BDC51}" type="parTrans" cxnId="{235BC3E1-AED8-46B5-AA00-A147D95817B0}">
      <dgm:prSet/>
      <dgm:spPr/>
      <dgm:t>
        <a:bodyPr/>
        <a:lstStyle/>
        <a:p>
          <a:endParaRPr lang="nl-BE"/>
        </a:p>
      </dgm:t>
    </dgm:pt>
    <dgm:pt modelId="{C3E1F4F9-4059-4637-A5C3-2D0DD4097C8A}" type="sibTrans" cxnId="{235BC3E1-AED8-46B5-AA00-A147D95817B0}">
      <dgm:prSet/>
      <dgm:spPr/>
      <dgm:t>
        <a:bodyPr/>
        <a:lstStyle/>
        <a:p>
          <a:endParaRPr lang="nl-BE"/>
        </a:p>
      </dgm:t>
    </dgm:pt>
    <dgm:pt modelId="{E71F132F-042D-4685-A6F9-D44FCB4CDD87}" type="pres">
      <dgm:prSet presAssocID="{275D0E4E-2931-499A-8543-989D3BF47743}" presName="linear" presStyleCnt="0">
        <dgm:presLayoutVars>
          <dgm:animLvl val="lvl"/>
          <dgm:resizeHandles val="exact"/>
        </dgm:presLayoutVars>
      </dgm:prSet>
      <dgm:spPr/>
    </dgm:pt>
    <dgm:pt modelId="{EA387935-386B-4222-BFEA-7FD16D238794}" type="pres">
      <dgm:prSet presAssocID="{7BE06005-B15A-4A6A-9C3A-EBF6306EFA01}" presName="parentText" presStyleLbl="node1" presStyleIdx="0" presStyleCnt="4" custScaleY="50220">
        <dgm:presLayoutVars>
          <dgm:chMax val="0"/>
          <dgm:bulletEnabled val="1"/>
        </dgm:presLayoutVars>
      </dgm:prSet>
      <dgm:spPr/>
    </dgm:pt>
    <dgm:pt modelId="{CC0B6D41-A3D5-41B0-80FC-027308329656}" type="pres">
      <dgm:prSet presAssocID="{79A8D76E-E045-4F3F-85CE-3499083F7369}" presName="spacer" presStyleCnt="0"/>
      <dgm:spPr/>
    </dgm:pt>
    <dgm:pt modelId="{FE243401-301C-4EF6-9AF1-D0B31F35F143}" type="pres">
      <dgm:prSet presAssocID="{DA6084D3-1D31-488F-A769-4733D12DA682}" presName="parentText" presStyleLbl="node1" presStyleIdx="1" presStyleCnt="4" custScaleY="79625" custLinFactNeighborX="73" custLinFactNeighborY="-7070">
        <dgm:presLayoutVars>
          <dgm:chMax val="0"/>
          <dgm:bulletEnabled val="1"/>
        </dgm:presLayoutVars>
      </dgm:prSet>
      <dgm:spPr/>
    </dgm:pt>
    <dgm:pt modelId="{A62D748D-F3E7-4157-ADFE-E7FE249EE8B1}" type="pres">
      <dgm:prSet presAssocID="{DA6084D3-1D31-488F-A769-4733D12DA682}" presName="childText" presStyleLbl="revTx" presStyleIdx="0" presStyleCnt="3" custScaleY="34880">
        <dgm:presLayoutVars>
          <dgm:bulletEnabled val="1"/>
        </dgm:presLayoutVars>
      </dgm:prSet>
      <dgm:spPr/>
    </dgm:pt>
    <dgm:pt modelId="{5EF7C632-0E5B-4A0B-BA99-C5246C728E8F}" type="pres">
      <dgm:prSet presAssocID="{734282FF-E76C-4FD8-9EE1-278238B26057}" presName="parentText" presStyleLbl="node1" presStyleIdx="2" presStyleCnt="4" custScaleY="64774" custLinFactNeighborX="73" custLinFactNeighborY="-7264">
        <dgm:presLayoutVars>
          <dgm:chMax val="0"/>
          <dgm:bulletEnabled val="1"/>
        </dgm:presLayoutVars>
      </dgm:prSet>
      <dgm:spPr/>
    </dgm:pt>
    <dgm:pt modelId="{7C7D5F84-051B-4251-A1A2-B1B338D58137}" type="pres">
      <dgm:prSet presAssocID="{734282FF-E76C-4FD8-9EE1-278238B26057}" presName="childText" presStyleLbl="revTx" presStyleIdx="1" presStyleCnt="3">
        <dgm:presLayoutVars>
          <dgm:bulletEnabled val="1"/>
        </dgm:presLayoutVars>
      </dgm:prSet>
      <dgm:spPr/>
    </dgm:pt>
    <dgm:pt modelId="{5A9812EE-0A14-458F-BD26-794A69D0C195}" type="pres">
      <dgm:prSet presAssocID="{289A7B7C-3AF3-4291-9F59-421A4B157011}" presName="parentText" presStyleLbl="node1" presStyleIdx="3" presStyleCnt="4" custScaleY="76368" custLinFactNeighborX="91" custLinFactNeighborY="-3607">
        <dgm:presLayoutVars>
          <dgm:chMax val="0"/>
          <dgm:bulletEnabled val="1"/>
        </dgm:presLayoutVars>
      </dgm:prSet>
      <dgm:spPr/>
    </dgm:pt>
    <dgm:pt modelId="{26DE0368-D04A-437E-B103-14BC604C5A96}" type="pres">
      <dgm:prSet presAssocID="{289A7B7C-3AF3-4291-9F59-421A4B157011}" presName="childText" presStyleLbl="revTx" presStyleIdx="2" presStyleCnt="3">
        <dgm:presLayoutVars>
          <dgm:bulletEnabled val="1"/>
        </dgm:presLayoutVars>
      </dgm:prSet>
      <dgm:spPr/>
    </dgm:pt>
  </dgm:ptLst>
  <dgm:cxnLst>
    <dgm:cxn modelId="{A0F3A703-4229-430B-A5E2-EBD3D973A0B9}" type="presOf" srcId="{DFB98E86-E62B-4B09-9B37-9226CFCA75F3}" destId="{A62D748D-F3E7-4157-ADFE-E7FE249EE8B1}" srcOrd="0" destOrd="0" presId="urn:microsoft.com/office/officeart/2005/8/layout/vList2"/>
    <dgm:cxn modelId="{F7BF8608-7D58-4D23-805E-17EF97D1CAD7}" type="presOf" srcId="{289A7B7C-3AF3-4291-9F59-421A4B157011}" destId="{5A9812EE-0A14-458F-BD26-794A69D0C195}" srcOrd="0" destOrd="0" presId="urn:microsoft.com/office/officeart/2005/8/layout/vList2"/>
    <dgm:cxn modelId="{05601D33-A95E-49D5-AA91-2980B335292E}" type="presOf" srcId="{5073C3FE-ADE5-47A0-9558-D9D856F87708}" destId="{7C7D5F84-051B-4251-A1A2-B1B338D58137}" srcOrd="0" destOrd="2" presId="urn:microsoft.com/office/officeart/2005/8/layout/vList2"/>
    <dgm:cxn modelId="{5FAFF538-3A89-4521-BF45-8FE22D4B5780}" type="presOf" srcId="{DA6084D3-1D31-488F-A769-4733D12DA682}" destId="{FE243401-301C-4EF6-9AF1-D0B31F35F143}" srcOrd="0" destOrd="0" presId="urn:microsoft.com/office/officeart/2005/8/layout/vList2"/>
    <dgm:cxn modelId="{1D7B303C-904A-461F-A55E-9275B97658D4}" srcId="{289A7B7C-3AF3-4291-9F59-421A4B157011}" destId="{347DE5FF-CAA2-44EC-927B-F6612C05A1D4}" srcOrd="1" destOrd="0" parTransId="{F9EA9A27-4A76-4A3C-8503-DE264086F9BE}" sibTransId="{5D22B7C4-3C6B-4B19-BDC0-8A64B1571DB6}"/>
    <dgm:cxn modelId="{DF3CDA41-4104-464B-8438-823C174E66F9}" srcId="{DA6084D3-1D31-488F-A769-4733D12DA682}" destId="{DFB98E86-E62B-4B09-9B37-9226CFCA75F3}" srcOrd="0" destOrd="0" parTransId="{81E49DCF-F87C-44E5-85E2-60D28947BAAF}" sibTransId="{FA188BD8-BB3A-48EC-AFD2-1D0C523A86E3}"/>
    <dgm:cxn modelId="{0CDD9365-0CEB-4640-BA21-D1ADD4BEABF0}" srcId="{734282FF-E76C-4FD8-9EE1-278238B26057}" destId="{1EA0B37B-8E06-4BFF-A0CC-F51F01B417DE}" srcOrd="3" destOrd="0" parTransId="{60AB1F45-51FF-4070-9E13-0964FD7DBAD4}" sibTransId="{118B4FB2-427F-44A3-860A-12896D5998F4}"/>
    <dgm:cxn modelId="{3007B551-FA54-4C6C-80E7-7F2901F460CA}" srcId="{734282FF-E76C-4FD8-9EE1-278238B26057}" destId="{F394F7EA-2E3B-4B39-90C0-B49E95994EE0}" srcOrd="1" destOrd="0" parTransId="{DE25EFDD-F685-4414-9C86-4CE919FF63DC}" sibTransId="{F3B29862-79C5-408F-BCAB-59E1537DE8DD}"/>
    <dgm:cxn modelId="{F2ED2956-654E-4061-941F-15481DADB784}" srcId="{289A7B7C-3AF3-4291-9F59-421A4B157011}" destId="{C3559F65-3D08-446C-833D-07F6815DD9BD}" srcOrd="0" destOrd="0" parTransId="{354D89D0-C5EF-4603-8496-33A2FCEB4E1A}" sibTransId="{5BD4413C-B045-4402-800D-F1F30D2DB6FE}"/>
    <dgm:cxn modelId="{A20B0957-B098-4392-9335-7B1DEE695768}" type="presOf" srcId="{734282FF-E76C-4FD8-9EE1-278238B26057}" destId="{5EF7C632-0E5B-4A0B-BA99-C5246C728E8F}" srcOrd="0" destOrd="0" presId="urn:microsoft.com/office/officeart/2005/8/layout/vList2"/>
    <dgm:cxn modelId="{91604577-146D-4F0A-876D-918AB4B1441F}" type="presOf" srcId="{47FE1186-91FE-4318-BA12-B50A5401582B}" destId="{7C7D5F84-051B-4251-A1A2-B1B338D58137}" srcOrd="0" destOrd="0" presId="urn:microsoft.com/office/officeart/2005/8/layout/vList2"/>
    <dgm:cxn modelId="{023B3381-2FAF-411A-98E4-7DA2E2397FD6}" type="presOf" srcId="{BA82FAC6-1650-464F-97C5-66310F4CC292}" destId="{26DE0368-D04A-437E-B103-14BC604C5A96}" srcOrd="0" destOrd="2" presId="urn:microsoft.com/office/officeart/2005/8/layout/vList2"/>
    <dgm:cxn modelId="{E0AF4EA3-2954-40EE-BBA6-C912D6F7540B}" srcId="{734282FF-E76C-4FD8-9EE1-278238B26057}" destId="{47FE1186-91FE-4318-BA12-B50A5401582B}" srcOrd="0" destOrd="0" parTransId="{2C158B08-5313-4104-9B41-916472AFB043}" sibTransId="{194D9977-4319-4C1B-BEDE-E0BF1B872FD3}"/>
    <dgm:cxn modelId="{081E41AB-7D73-4316-AE75-4FA24FEBCA92}" type="presOf" srcId="{275D0E4E-2931-499A-8543-989D3BF47743}" destId="{E71F132F-042D-4685-A6F9-D44FCB4CDD87}" srcOrd="0" destOrd="0" presId="urn:microsoft.com/office/officeart/2005/8/layout/vList2"/>
    <dgm:cxn modelId="{A30A1EB8-21D4-4860-8D52-98C76973E637}" type="presOf" srcId="{347DE5FF-CAA2-44EC-927B-F6612C05A1D4}" destId="{26DE0368-D04A-437E-B103-14BC604C5A96}" srcOrd="0" destOrd="1" presId="urn:microsoft.com/office/officeart/2005/8/layout/vList2"/>
    <dgm:cxn modelId="{429084CE-F23D-4CAB-945E-F98D789E3EF5}" srcId="{275D0E4E-2931-499A-8543-989D3BF47743}" destId="{289A7B7C-3AF3-4291-9F59-421A4B157011}" srcOrd="3" destOrd="0" parTransId="{7E60F2EB-9714-4936-B91E-77096E91C7D2}" sibTransId="{4B15E909-5CD9-49DC-A007-350B483A8A0F}"/>
    <dgm:cxn modelId="{78CF69D5-18C8-4320-8FD0-F80CA9CCBC30}" srcId="{275D0E4E-2931-499A-8543-989D3BF47743}" destId="{DA6084D3-1D31-488F-A769-4733D12DA682}" srcOrd="1" destOrd="0" parTransId="{39E368F9-8680-45DA-B50E-380A184D2492}" sibTransId="{D7FBD2C8-2E61-40E8-8B8B-21EA827653BA}"/>
    <dgm:cxn modelId="{0AD25DDA-EFE1-4A7A-8328-FC9236EFA681}" srcId="{734282FF-E76C-4FD8-9EE1-278238B26057}" destId="{5073C3FE-ADE5-47A0-9558-D9D856F87708}" srcOrd="2" destOrd="0" parTransId="{EFC757AA-5565-4E86-8869-8EC17A2CF2AC}" sibTransId="{72FB4375-3281-44FB-BEF5-44D6CC12B5E5}"/>
    <dgm:cxn modelId="{235BC3E1-AED8-46B5-AA00-A147D95817B0}" srcId="{289A7B7C-3AF3-4291-9F59-421A4B157011}" destId="{BA82FAC6-1650-464F-97C5-66310F4CC292}" srcOrd="2" destOrd="0" parTransId="{8AA5145C-5817-4AA7-8687-D6BB7A3BDC51}" sibTransId="{C3E1F4F9-4059-4637-A5C3-2D0DD4097C8A}"/>
    <dgm:cxn modelId="{B47DB2E4-FDCC-4457-94C0-5C5B0141CC0E}" type="presOf" srcId="{1EA0B37B-8E06-4BFF-A0CC-F51F01B417DE}" destId="{7C7D5F84-051B-4251-A1A2-B1B338D58137}" srcOrd="0" destOrd="3" presId="urn:microsoft.com/office/officeart/2005/8/layout/vList2"/>
    <dgm:cxn modelId="{1AE3A9ED-EF2E-4F37-BE78-8C014EB0AB95}" type="presOf" srcId="{F394F7EA-2E3B-4B39-90C0-B49E95994EE0}" destId="{7C7D5F84-051B-4251-A1A2-B1B338D58137}" srcOrd="0" destOrd="1" presId="urn:microsoft.com/office/officeart/2005/8/layout/vList2"/>
    <dgm:cxn modelId="{8735C5F5-05EC-4DCC-BBC9-EB40771856F3}" type="presOf" srcId="{C3559F65-3D08-446C-833D-07F6815DD9BD}" destId="{26DE0368-D04A-437E-B103-14BC604C5A96}" srcOrd="0" destOrd="0" presId="urn:microsoft.com/office/officeart/2005/8/layout/vList2"/>
    <dgm:cxn modelId="{0566FEF5-1272-4BFB-93FF-54FF1DE382F2}" type="presOf" srcId="{7BE06005-B15A-4A6A-9C3A-EBF6306EFA01}" destId="{EA387935-386B-4222-BFEA-7FD16D238794}" srcOrd="0" destOrd="0" presId="urn:microsoft.com/office/officeart/2005/8/layout/vList2"/>
    <dgm:cxn modelId="{AB3164F8-77B3-4165-B514-6CE37D3946BB}" srcId="{275D0E4E-2931-499A-8543-989D3BF47743}" destId="{734282FF-E76C-4FD8-9EE1-278238B26057}" srcOrd="2" destOrd="0" parTransId="{3E346273-4DD5-409C-A15B-CA9E8DABA37E}" sibTransId="{A2034677-670E-4B34-834B-38DC6B68B6D1}"/>
    <dgm:cxn modelId="{766F05FF-0DF1-412C-BCBE-BEBCDE2468FC}" srcId="{275D0E4E-2931-499A-8543-989D3BF47743}" destId="{7BE06005-B15A-4A6A-9C3A-EBF6306EFA01}" srcOrd="0" destOrd="0" parTransId="{C8BEAC18-A50C-429C-88E7-6EEA02B0E844}" sibTransId="{79A8D76E-E045-4F3F-85CE-3499083F7369}"/>
    <dgm:cxn modelId="{C3E92E14-83A0-4941-92A2-BC1E11E646CF}" type="presParOf" srcId="{E71F132F-042D-4685-A6F9-D44FCB4CDD87}" destId="{EA387935-386B-4222-BFEA-7FD16D238794}" srcOrd="0" destOrd="0" presId="urn:microsoft.com/office/officeart/2005/8/layout/vList2"/>
    <dgm:cxn modelId="{1E042FD5-8FFA-41E7-A2FD-20AC10ABA245}" type="presParOf" srcId="{E71F132F-042D-4685-A6F9-D44FCB4CDD87}" destId="{CC0B6D41-A3D5-41B0-80FC-027308329656}" srcOrd="1" destOrd="0" presId="urn:microsoft.com/office/officeart/2005/8/layout/vList2"/>
    <dgm:cxn modelId="{3CE5D5AA-2689-4E80-8FB8-E80F275355FD}" type="presParOf" srcId="{E71F132F-042D-4685-A6F9-D44FCB4CDD87}" destId="{FE243401-301C-4EF6-9AF1-D0B31F35F143}" srcOrd="2" destOrd="0" presId="urn:microsoft.com/office/officeart/2005/8/layout/vList2"/>
    <dgm:cxn modelId="{EC26D7C8-5ADF-4500-8C96-B8B0E9E5512A}" type="presParOf" srcId="{E71F132F-042D-4685-A6F9-D44FCB4CDD87}" destId="{A62D748D-F3E7-4157-ADFE-E7FE249EE8B1}" srcOrd="3" destOrd="0" presId="urn:microsoft.com/office/officeart/2005/8/layout/vList2"/>
    <dgm:cxn modelId="{189ED155-E097-4891-BA63-C74EAE19C639}" type="presParOf" srcId="{E71F132F-042D-4685-A6F9-D44FCB4CDD87}" destId="{5EF7C632-0E5B-4A0B-BA99-C5246C728E8F}" srcOrd="4" destOrd="0" presId="urn:microsoft.com/office/officeart/2005/8/layout/vList2"/>
    <dgm:cxn modelId="{9D7AB359-ECAD-45FC-B3B6-870C630832F5}" type="presParOf" srcId="{E71F132F-042D-4685-A6F9-D44FCB4CDD87}" destId="{7C7D5F84-051B-4251-A1A2-B1B338D58137}" srcOrd="5" destOrd="0" presId="urn:microsoft.com/office/officeart/2005/8/layout/vList2"/>
    <dgm:cxn modelId="{DA91653C-BEE2-4072-B90F-F4724DE05119}" type="presParOf" srcId="{E71F132F-042D-4685-A6F9-D44FCB4CDD87}" destId="{5A9812EE-0A14-458F-BD26-794A69D0C195}" srcOrd="6" destOrd="0" presId="urn:microsoft.com/office/officeart/2005/8/layout/vList2"/>
    <dgm:cxn modelId="{70B9277B-4C9D-4832-9CC2-F4C1BEDF1D18}" type="presParOf" srcId="{E71F132F-042D-4685-A6F9-D44FCB4CDD87}" destId="{26DE0368-D04A-437E-B103-14BC604C5A9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6DB574-7FB6-4FDE-9849-1640D7CE94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32B447FB-9020-4111-BA81-56293A25836C}">
      <dgm:prSet/>
      <dgm:spPr>
        <a:solidFill>
          <a:srgbClr val="DEE7D1"/>
        </a:solidFill>
      </dgm:spPr>
      <dgm:t>
        <a:bodyPr/>
        <a:lstStyle/>
        <a:p>
          <a:r>
            <a:rPr lang="en-GB" baseline="0" dirty="0">
              <a:solidFill>
                <a:schemeClr val="tx1"/>
              </a:solidFill>
              <a:latin typeface="Helvetica" panose="020B0604020202020204" pitchFamily="34" charset="0"/>
              <a:cs typeface="Helvetica" panose="020B0604020202020204" pitchFamily="34" charset="0"/>
            </a:rPr>
            <a:t>Predictable common rules are key for business</a:t>
          </a:r>
          <a:endParaRPr lang="nl-BE" baseline="0" dirty="0">
            <a:solidFill>
              <a:schemeClr val="tx1"/>
            </a:solidFill>
            <a:latin typeface="Helvetica" panose="020B0604020202020204" pitchFamily="34" charset="0"/>
            <a:cs typeface="Helvetica" panose="020B0604020202020204" pitchFamily="34" charset="0"/>
          </a:endParaRPr>
        </a:p>
      </dgm:t>
    </dgm:pt>
    <dgm:pt modelId="{E7E99F8E-851B-46BB-A1EB-3DE49C33AB13}" type="parTrans" cxnId="{3219650E-7835-44B3-8093-50D5A8BF82C3}">
      <dgm:prSet/>
      <dgm:spPr/>
      <dgm:t>
        <a:bodyPr/>
        <a:lstStyle/>
        <a:p>
          <a:endParaRPr lang="nl-BE"/>
        </a:p>
      </dgm:t>
    </dgm:pt>
    <dgm:pt modelId="{6BCB04AE-0672-485E-A70D-18EDBFE287DB}" type="sibTrans" cxnId="{3219650E-7835-44B3-8093-50D5A8BF82C3}">
      <dgm:prSet/>
      <dgm:spPr/>
      <dgm:t>
        <a:bodyPr/>
        <a:lstStyle/>
        <a:p>
          <a:endParaRPr lang="nl-BE"/>
        </a:p>
      </dgm:t>
    </dgm:pt>
    <dgm:pt modelId="{F10ECCD7-29DB-4F88-9C1B-03E2BF9572C2}">
      <dgm:prSet custT="1"/>
      <dgm:spPr/>
      <dgm:t>
        <a:bodyPr/>
        <a:lstStyle/>
        <a:p>
          <a:pPr>
            <a:spcBef>
              <a:spcPts val="1200"/>
            </a:spcBef>
            <a:spcAft>
              <a:spcPts val="1200"/>
            </a:spcAft>
          </a:pPr>
          <a:r>
            <a:rPr lang="en-GB" sz="1600" dirty="0">
              <a:latin typeface="Helvetica" panose="020B0604020202020204" pitchFamily="34" charset="0"/>
              <a:cs typeface="Helvetica" panose="020B0604020202020204" pitchFamily="34" charset="0"/>
            </a:rPr>
            <a:t>Divergence in enforcement persists on MFNs, differential online pricing, RPM (meeting of minds)</a:t>
          </a:r>
          <a:endParaRPr lang="nl-BE" sz="1600" dirty="0">
            <a:latin typeface="Helvetica" panose="020B0604020202020204" pitchFamily="34" charset="0"/>
            <a:cs typeface="Helvetica" panose="020B0604020202020204" pitchFamily="34" charset="0"/>
          </a:endParaRPr>
        </a:p>
      </dgm:t>
    </dgm:pt>
    <dgm:pt modelId="{58B02B6D-C7E0-4BB4-AF75-CF6A67073C52}" type="parTrans" cxnId="{FA8B6E77-6DEE-487B-8E81-68F0EA0F12B3}">
      <dgm:prSet/>
      <dgm:spPr/>
      <dgm:t>
        <a:bodyPr/>
        <a:lstStyle/>
        <a:p>
          <a:endParaRPr lang="nl-BE"/>
        </a:p>
      </dgm:t>
    </dgm:pt>
    <dgm:pt modelId="{CFB62716-CF32-4948-9D2C-2388938FE562}" type="sibTrans" cxnId="{FA8B6E77-6DEE-487B-8E81-68F0EA0F12B3}">
      <dgm:prSet/>
      <dgm:spPr/>
      <dgm:t>
        <a:bodyPr/>
        <a:lstStyle/>
        <a:p>
          <a:endParaRPr lang="nl-BE"/>
        </a:p>
      </dgm:t>
    </dgm:pt>
    <dgm:pt modelId="{414A9874-1ECF-4E86-98B1-DABD6741FD51}">
      <dgm:prSet/>
      <dgm:spPr>
        <a:solidFill>
          <a:srgbClr val="DEE7D1"/>
        </a:solidFill>
      </dgm:spPr>
      <dgm:t>
        <a:bodyPr/>
        <a:lstStyle/>
        <a:p>
          <a:r>
            <a:rPr lang="en-GB" b="0" i="0" baseline="0" dirty="0">
              <a:solidFill>
                <a:schemeClr val="tx1"/>
              </a:solidFill>
              <a:latin typeface="Helvetica" panose="020B0604020202020204" pitchFamily="34" charset="0"/>
              <a:cs typeface="Helvetica" panose="020B0604020202020204" pitchFamily="34" charset="0"/>
            </a:rPr>
            <a:t>Reluctance to commit to bright-line tests to define hardcore restrictions conflicts with VBER’s goal to provide legal certainty (and blurs distinction with guidelines)</a:t>
          </a:r>
          <a:r>
            <a:rPr lang="en-US" b="1" i="1" dirty="0">
              <a:solidFill>
                <a:schemeClr val="tx1"/>
              </a:solidFill>
              <a:latin typeface="Helvetica" panose="020B0604020202020204" pitchFamily="34" charset="0"/>
              <a:cs typeface="Helvetica" panose="020B0604020202020204" pitchFamily="34" charset="0"/>
            </a:rPr>
            <a:t> </a:t>
          </a:r>
          <a:endParaRPr lang="nl-BE" dirty="0">
            <a:solidFill>
              <a:schemeClr val="tx1"/>
            </a:solidFill>
            <a:latin typeface="Helvetica" panose="020B0604020202020204" pitchFamily="34" charset="0"/>
            <a:cs typeface="Helvetica" panose="020B0604020202020204" pitchFamily="34" charset="0"/>
          </a:endParaRPr>
        </a:p>
      </dgm:t>
    </dgm:pt>
    <dgm:pt modelId="{7EBFAA17-E919-4BD6-B0DC-B5090D5C6AB2}" type="parTrans" cxnId="{C5CAC030-8B3D-45A3-9504-3EF29C4BFD00}">
      <dgm:prSet/>
      <dgm:spPr/>
      <dgm:t>
        <a:bodyPr/>
        <a:lstStyle/>
        <a:p>
          <a:endParaRPr lang="nl-BE"/>
        </a:p>
      </dgm:t>
    </dgm:pt>
    <dgm:pt modelId="{1811A5BB-CAEF-4DA2-B6C2-03D0A55DFE2E}" type="sibTrans" cxnId="{C5CAC030-8B3D-45A3-9504-3EF29C4BFD00}">
      <dgm:prSet/>
      <dgm:spPr/>
      <dgm:t>
        <a:bodyPr/>
        <a:lstStyle/>
        <a:p>
          <a:endParaRPr lang="nl-BE"/>
        </a:p>
      </dgm:t>
    </dgm:pt>
    <dgm:pt modelId="{BEEE3857-EA8B-4379-BB7A-220C6F68B1B3}">
      <dgm:prSet custT="1"/>
      <dgm:spPr/>
      <dgm:t>
        <a:bodyPr/>
        <a:lstStyle/>
        <a:p>
          <a:pPr>
            <a:spcBef>
              <a:spcPts val="1200"/>
            </a:spcBef>
            <a:spcAft>
              <a:spcPts val="1200"/>
            </a:spcAft>
          </a:pPr>
          <a:r>
            <a:rPr lang="en-US" sz="1600" dirty="0">
              <a:latin typeface="Helvetica" panose="020B0604020202020204" pitchFamily="34" charset="0"/>
              <a:cs typeface="Helvetica" panose="020B0604020202020204" pitchFamily="34" charset="0"/>
            </a:rPr>
            <a:t>Any restriction that “</a:t>
          </a:r>
          <a:r>
            <a:rPr lang="en-US" sz="1600" i="0" dirty="0">
              <a:latin typeface="Helvetica" panose="020B0604020202020204" pitchFamily="34" charset="0"/>
              <a:cs typeface="Helvetica" panose="020B0604020202020204" pitchFamily="34" charset="0"/>
            </a:rPr>
            <a:t>prevents effective use of the internet for online sales</a:t>
          </a:r>
          <a:r>
            <a:rPr lang="en-US" sz="1600" i="1" dirty="0">
              <a:latin typeface="Helvetica" panose="020B0604020202020204" pitchFamily="34" charset="0"/>
              <a:cs typeface="Helvetica" panose="020B0604020202020204" pitchFamily="34" charset="0"/>
            </a:rPr>
            <a:t>”</a:t>
          </a:r>
          <a:endParaRPr lang="nl-BE" sz="1600" dirty="0">
            <a:latin typeface="Helvetica" panose="020B0604020202020204" pitchFamily="34" charset="0"/>
            <a:cs typeface="Helvetica" panose="020B0604020202020204" pitchFamily="34" charset="0"/>
          </a:endParaRPr>
        </a:p>
      </dgm:t>
    </dgm:pt>
    <dgm:pt modelId="{37FB7B86-96DA-444F-9483-B2155D07F7B7}" type="parTrans" cxnId="{EDCFEB98-6A66-445F-B5B4-9A48FF528775}">
      <dgm:prSet/>
      <dgm:spPr/>
      <dgm:t>
        <a:bodyPr/>
        <a:lstStyle/>
        <a:p>
          <a:endParaRPr lang="nl-BE"/>
        </a:p>
      </dgm:t>
    </dgm:pt>
    <dgm:pt modelId="{254C8646-9124-49A9-8562-B0EF48D79D4D}" type="sibTrans" cxnId="{EDCFEB98-6A66-445F-B5B4-9A48FF528775}">
      <dgm:prSet/>
      <dgm:spPr/>
      <dgm:t>
        <a:bodyPr/>
        <a:lstStyle/>
        <a:p>
          <a:endParaRPr lang="nl-BE"/>
        </a:p>
      </dgm:t>
    </dgm:pt>
    <dgm:pt modelId="{E575FD4E-332E-45DB-8CFA-3625808130AE}">
      <dgm:prSet custT="1"/>
      <dgm:spPr/>
      <dgm:t>
        <a:bodyPr/>
        <a:lstStyle/>
        <a:p>
          <a:pPr>
            <a:spcBef>
              <a:spcPts val="1200"/>
            </a:spcBef>
            <a:spcAft>
              <a:spcPts val="1200"/>
            </a:spcAft>
          </a:pPr>
          <a:r>
            <a:rPr lang="en-US" sz="1600" baseline="0" dirty="0">
              <a:latin typeface="Helvetica" panose="020B0604020202020204" pitchFamily="34" charset="0"/>
              <a:cs typeface="Helvetica" panose="020B0604020202020204" pitchFamily="34" charset="0"/>
            </a:rPr>
            <a:t>Any restriction (in dual distribution) that has the </a:t>
          </a:r>
          <a:r>
            <a:rPr lang="en-US" sz="1600" b="1" i="1" baseline="0" dirty="0">
              <a:latin typeface="Helvetica" panose="020B0604020202020204" pitchFamily="34" charset="0"/>
              <a:cs typeface="Helvetica" panose="020B0604020202020204" pitchFamily="34" charset="0"/>
            </a:rPr>
            <a:t>“</a:t>
          </a:r>
          <a:r>
            <a:rPr lang="en-US" sz="1600" i="0" baseline="0" dirty="0">
              <a:latin typeface="Helvetica" panose="020B0604020202020204" pitchFamily="34" charset="0"/>
              <a:cs typeface="Helvetica" panose="020B0604020202020204" pitchFamily="34" charset="0"/>
            </a:rPr>
            <a:t>object to restrict competition between the competing supplier and buyer</a:t>
          </a:r>
          <a:r>
            <a:rPr lang="en-US" sz="1600" i="1" baseline="0" dirty="0">
              <a:latin typeface="Helvetica" panose="020B0604020202020204" pitchFamily="34" charset="0"/>
              <a:cs typeface="Helvetica" panose="020B0604020202020204" pitchFamily="34" charset="0"/>
            </a:rPr>
            <a:t>”</a:t>
          </a:r>
          <a:endParaRPr lang="nl-BE" sz="1600" dirty="0">
            <a:latin typeface="Helvetica" panose="020B0604020202020204" pitchFamily="34" charset="0"/>
            <a:cs typeface="Helvetica" panose="020B0604020202020204" pitchFamily="34" charset="0"/>
          </a:endParaRPr>
        </a:p>
      </dgm:t>
    </dgm:pt>
    <dgm:pt modelId="{074193B5-635A-4761-A242-8E29AC164AB7}" type="parTrans" cxnId="{F5E45B40-BE85-4ED3-BA3E-E43096D96A36}">
      <dgm:prSet/>
      <dgm:spPr/>
      <dgm:t>
        <a:bodyPr/>
        <a:lstStyle/>
        <a:p>
          <a:endParaRPr lang="nl-BE"/>
        </a:p>
      </dgm:t>
    </dgm:pt>
    <dgm:pt modelId="{C6AEDE2B-0C59-487A-9511-90978CE4468E}" type="sibTrans" cxnId="{F5E45B40-BE85-4ED3-BA3E-E43096D96A36}">
      <dgm:prSet/>
      <dgm:spPr/>
      <dgm:t>
        <a:bodyPr/>
        <a:lstStyle/>
        <a:p>
          <a:endParaRPr lang="nl-BE"/>
        </a:p>
      </dgm:t>
    </dgm:pt>
    <dgm:pt modelId="{97E34CD6-1E07-40D4-89B6-61F8A0824A22}">
      <dgm:prSet/>
      <dgm:spPr>
        <a:solidFill>
          <a:srgbClr val="DEE7D1"/>
        </a:solidFill>
      </dgm:spPr>
      <dgm:t>
        <a:bodyPr/>
        <a:lstStyle/>
        <a:p>
          <a:r>
            <a:rPr lang="en-GB" b="0" i="0" baseline="0" dirty="0">
              <a:solidFill>
                <a:schemeClr val="tx1"/>
              </a:solidFill>
              <a:latin typeface="Helvetica" panose="020B0604020202020204" pitchFamily="34" charset="0"/>
              <a:cs typeface="Helvetica" panose="020B0604020202020204" pitchFamily="34" charset="0"/>
            </a:rPr>
            <a:t>VBER loses its raison d’être if does not provide legal certainty on what is hardcore</a:t>
          </a:r>
          <a:endParaRPr lang="nl-BE" baseline="0" dirty="0">
            <a:solidFill>
              <a:schemeClr val="tx1"/>
            </a:solidFill>
            <a:latin typeface="Helvetica" panose="020B0604020202020204" pitchFamily="34" charset="0"/>
            <a:cs typeface="Helvetica" panose="020B0604020202020204" pitchFamily="34" charset="0"/>
          </a:endParaRPr>
        </a:p>
      </dgm:t>
    </dgm:pt>
    <dgm:pt modelId="{2E077A24-A742-4A0F-8191-FB9229AAEC84}" type="parTrans" cxnId="{E090D29C-4467-4271-B9CA-AF9C5F2DF3F9}">
      <dgm:prSet/>
      <dgm:spPr/>
      <dgm:t>
        <a:bodyPr/>
        <a:lstStyle/>
        <a:p>
          <a:endParaRPr lang="nl-BE"/>
        </a:p>
      </dgm:t>
    </dgm:pt>
    <dgm:pt modelId="{F52A7152-DD6A-4E05-848A-C9E5F223EE6E}" type="sibTrans" cxnId="{E090D29C-4467-4271-B9CA-AF9C5F2DF3F9}">
      <dgm:prSet/>
      <dgm:spPr/>
      <dgm:t>
        <a:bodyPr/>
        <a:lstStyle/>
        <a:p>
          <a:endParaRPr lang="nl-BE"/>
        </a:p>
      </dgm:t>
    </dgm:pt>
    <dgm:pt modelId="{30DB3F78-DB27-4C7D-B512-0B84EEA6B567}">
      <dgm:prSet custT="1"/>
      <dgm:spPr/>
      <dgm:t>
        <a:bodyPr/>
        <a:lstStyle/>
        <a:p>
          <a:r>
            <a:rPr lang="en-GB" sz="1600" b="0" i="0" baseline="0" dirty="0">
              <a:latin typeface="Helvetica" panose="020B0604020202020204" pitchFamily="34" charset="0"/>
              <a:cs typeface="Helvetica" panose="020B0604020202020204" pitchFamily="34" charset="0"/>
            </a:rPr>
            <a:t>Given 30% market share threshold, are there any restrictions that need an exemption (</a:t>
          </a:r>
          <a:r>
            <a:rPr lang="en-GB" sz="1600" b="0" i="1" baseline="0" dirty="0">
              <a:latin typeface="Helvetica" panose="020B0604020202020204" pitchFamily="34" charset="0"/>
              <a:cs typeface="Helvetica" panose="020B0604020202020204" pitchFamily="34" charset="0"/>
            </a:rPr>
            <a:t>Visma)?</a:t>
          </a:r>
          <a:endParaRPr lang="nl-BE" sz="1600" dirty="0">
            <a:latin typeface="Helvetica" panose="020B0604020202020204" pitchFamily="34" charset="0"/>
            <a:cs typeface="Helvetica" panose="020B0604020202020204" pitchFamily="34" charset="0"/>
          </a:endParaRPr>
        </a:p>
      </dgm:t>
    </dgm:pt>
    <dgm:pt modelId="{6DB5A542-5D1C-4B2F-9BCE-B6677DDC5EA4}" type="parTrans" cxnId="{9B2FC4CC-337F-4C5A-8C1E-8B987426755E}">
      <dgm:prSet/>
      <dgm:spPr/>
      <dgm:t>
        <a:bodyPr/>
        <a:lstStyle/>
        <a:p>
          <a:endParaRPr lang="nl-BE"/>
        </a:p>
      </dgm:t>
    </dgm:pt>
    <dgm:pt modelId="{238F2C26-567C-426D-9C23-C0E3A0C606D0}" type="sibTrans" cxnId="{9B2FC4CC-337F-4C5A-8C1E-8B987426755E}">
      <dgm:prSet/>
      <dgm:spPr/>
      <dgm:t>
        <a:bodyPr/>
        <a:lstStyle/>
        <a:p>
          <a:endParaRPr lang="nl-BE"/>
        </a:p>
      </dgm:t>
    </dgm:pt>
    <dgm:pt modelId="{EB2023A1-376A-4655-ACC1-FED3F81F2C8E}">
      <dgm:prSet/>
      <dgm:spPr>
        <a:solidFill>
          <a:srgbClr val="DEE7D1"/>
        </a:solidFill>
      </dgm:spPr>
      <dgm:t>
        <a:bodyPr/>
        <a:lstStyle/>
        <a:p>
          <a:r>
            <a:rPr lang="en-GB" baseline="0" dirty="0">
              <a:solidFill>
                <a:schemeClr val="tx1"/>
              </a:solidFill>
              <a:latin typeface="Helvetica" panose="020B0604020202020204" pitchFamily="34" charset="0"/>
              <a:cs typeface="Helvetica" panose="020B0604020202020204" pitchFamily="34" charset="0"/>
            </a:rPr>
            <a:t>Ex </a:t>
          </a:r>
          <a:r>
            <a:rPr lang="en-GB" baseline="0" dirty="0" err="1">
              <a:solidFill>
                <a:schemeClr val="tx1"/>
              </a:solidFill>
              <a:latin typeface="Helvetica" panose="020B0604020202020204" pitchFamily="34" charset="0"/>
              <a:cs typeface="Helvetica" panose="020B0604020202020204" pitchFamily="34" charset="0"/>
            </a:rPr>
            <a:t>nunc</a:t>
          </a:r>
          <a:r>
            <a:rPr lang="en-GB" baseline="0" dirty="0">
              <a:solidFill>
                <a:schemeClr val="tx1"/>
              </a:solidFill>
              <a:latin typeface="Helvetica" panose="020B0604020202020204" pitchFamily="34" charset="0"/>
              <a:cs typeface="Helvetica" panose="020B0604020202020204" pitchFamily="34" charset="0"/>
            </a:rPr>
            <a:t> power of withdrawal an appropriate tool to correct false positives</a:t>
          </a:r>
          <a:endParaRPr lang="nl-BE" baseline="0" dirty="0">
            <a:solidFill>
              <a:schemeClr val="tx1"/>
            </a:solidFill>
            <a:latin typeface="Helvetica" panose="020B0604020202020204" pitchFamily="34" charset="0"/>
            <a:cs typeface="Helvetica" panose="020B0604020202020204" pitchFamily="34" charset="0"/>
          </a:endParaRPr>
        </a:p>
      </dgm:t>
    </dgm:pt>
    <dgm:pt modelId="{705DB9A8-EE0F-43E4-9130-13DD080913AD}" type="parTrans" cxnId="{6B9B591C-AC02-444E-9C6C-015FB0199A7B}">
      <dgm:prSet/>
      <dgm:spPr/>
      <dgm:t>
        <a:bodyPr/>
        <a:lstStyle/>
        <a:p>
          <a:endParaRPr lang="nl-BE"/>
        </a:p>
      </dgm:t>
    </dgm:pt>
    <dgm:pt modelId="{0B8D98CB-B2B3-4C0A-9A6F-E2DBF43184AA}" type="sibTrans" cxnId="{6B9B591C-AC02-444E-9C6C-015FB0199A7B}">
      <dgm:prSet/>
      <dgm:spPr/>
      <dgm:t>
        <a:bodyPr/>
        <a:lstStyle/>
        <a:p>
          <a:endParaRPr lang="nl-BE"/>
        </a:p>
      </dgm:t>
    </dgm:pt>
    <dgm:pt modelId="{F5C391A2-E51A-4F41-B900-C6CBF4E3D769}">
      <dgm:prSet custT="1"/>
      <dgm:spPr/>
      <dgm:t>
        <a:bodyPr/>
        <a:lstStyle/>
        <a:p>
          <a:pPr>
            <a:spcBef>
              <a:spcPts val="1200"/>
            </a:spcBef>
            <a:spcAft>
              <a:spcPts val="1200"/>
            </a:spcAft>
          </a:pPr>
          <a:endParaRPr lang="nl-BE" sz="100" dirty="0">
            <a:latin typeface="Helvetica" panose="020B0604020202020204" pitchFamily="34" charset="0"/>
            <a:cs typeface="Helvetica" panose="020B0604020202020204" pitchFamily="34" charset="0"/>
          </a:endParaRPr>
        </a:p>
      </dgm:t>
    </dgm:pt>
    <dgm:pt modelId="{D79BBBF2-FC96-4A6E-9830-B529C3A1DC7F}" type="parTrans" cxnId="{E8AFBED3-87DD-4E69-8597-D8DC1246188D}">
      <dgm:prSet/>
      <dgm:spPr/>
      <dgm:t>
        <a:bodyPr/>
        <a:lstStyle/>
        <a:p>
          <a:endParaRPr lang="nl-BE"/>
        </a:p>
      </dgm:t>
    </dgm:pt>
    <dgm:pt modelId="{B1C484A5-B588-4A44-84A5-7BF80C90D1E4}" type="sibTrans" cxnId="{E8AFBED3-87DD-4E69-8597-D8DC1246188D}">
      <dgm:prSet/>
      <dgm:spPr/>
      <dgm:t>
        <a:bodyPr/>
        <a:lstStyle/>
        <a:p>
          <a:endParaRPr lang="nl-BE"/>
        </a:p>
      </dgm:t>
    </dgm:pt>
    <dgm:pt modelId="{39A90015-C13E-42DD-AE37-E5F823986C30}">
      <dgm:prSet custT="1"/>
      <dgm:spPr/>
      <dgm:t>
        <a:bodyPr/>
        <a:lstStyle/>
        <a:p>
          <a:pPr>
            <a:spcBef>
              <a:spcPts val="1200"/>
            </a:spcBef>
            <a:spcAft>
              <a:spcPts val="1200"/>
            </a:spcAft>
          </a:pPr>
          <a:endParaRPr lang="nl-BE" sz="100" dirty="0">
            <a:latin typeface="Helvetica" panose="020B0604020202020204" pitchFamily="34" charset="0"/>
            <a:cs typeface="Helvetica" panose="020B0604020202020204" pitchFamily="34" charset="0"/>
          </a:endParaRPr>
        </a:p>
      </dgm:t>
    </dgm:pt>
    <dgm:pt modelId="{1469A1BE-0D21-445A-8C65-1F64FA508A76}" type="parTrans" cxnId="{ADB174D1-24D7-4336-8BF4-ED1F7F7CD1DE}">
      <dgm:prSet/>
      <dgm:spPr/>
      <dgm:t>
        <a:bodyPr/>
        <a:lstStyle/>
        <a:p>
          <a:endParaRPr lang="nl-BE"/>
        </a:p>
      </dgm:t>
    </dgm:pt>
    <dgm:pt modelId="{61F561DB-0266-4A3B-9E03-F5243CCF8039}" type="sibTrans" cxnId="{ADB174D1-24D7-4336-8BF4-ED1F7F7CD1DE}">
      <dgm:prSet/>
      <dgm:spPr/>
      <dgm:t>
        <a:bodyPr/>
        <a:lstStyle/>
        <a:p>
          <a:endParaRPr lang="nl-BE"/>
        </a:p>
      </dgm:t>
    </dgm:pt>
    <dgm:pt modelId="{17E913BD-1F4D-4CF2-B049-9F1B048B314B}">
      <dgm:prSet custT="1"/>
      <dgm:spPr/>
      <dgm:t>
        <a:bodyPr/>
        <a:lstStyle/>
        <a:p>
          <a:pPr>
            <a:spcBef>
              <a:spcPts val="1200"/>
            </a:spcBef>
            <a:spcAft>
              <a:spcPts val="1200"/>
            </a:spcAft>
          </a:pPr>
          <a:endParaRPr lang="nl-BE" sz="100" dirty="0">
            <a:latin typeface="Helvetica" panose="020B0604020202020204" pitchFamily="34" charset="0"/>
            <a:cs typeface="Helvetica" panose="020B0604020202020204" pitchFamily="34" charset="0"/>
          </a:endParaRPr>
        </a:p>
      </dgm:t>
    </dgm:pt>
    <dgm:pt modelId="{F33FF629-A6D5-4B2C-896D-1DA4958E88DF}" type="parTrans" cxnId="{F784755F-0705-4750-95E2-6BB7C82F75B6}">
      <dgm:prSet/>
      <dgm:spPr/>
      <dgm:t>
        <a:bodyPr/>
        <a:lstStyle/>
        <a:p>
          <a:endParaRPr lang="nl-BE"/>
        </a:p>
      </dgm:t>
    </dgm:pt>
    <dgm:pt modelId="{BD090478-CBF2-4C75-9C17-86F7B2F046AC}" type="sibTrans" cxnId="{F784755F-0705-4750-95E2-6BB7C82F75B6}">
      <dgm:prSet/>
      <dgm:spPr/>
      <dgm:t>
        <a:bodyPr/>
        <a:lstStyle/>
        <a:p>
          <a:endParaRPr lang="nl-BE"/>
        </a:p>
      </dgm:t>
    </dgm:pt>
    <dgm:pt modelId="{1E5725E8-1784-4193-AFAC-75E6BF87837D}">
      <dgm:prSet custT="1"/>
      <dgm:spPr/>
      <dgm:t>
        <a:bodyPr/>
        <a:lstStyle/>
        <a:p>
          <a:pPr>
            <a:spcBef>
              <a:spcPts val="1200"/>
            </a:spcBef>
            <a:spcAft>
              <a:spcPts val="1200"/>
            </a:spcAft>
          </a:pPr>
          <a:endParaRPr lang="nl-BE" sz="100" dirty="0">
            <a:latin typeface="Helvetica" panose="020B0604020202020204" pitchFamily="34" charset="0"/>
            <a:cs typeface="Helvetica" panose="020B0604020202020204" pitchFamily="34" charset="0"/>
          </a:endParaRPr>
        </a:p>
      </dgm:t>
    </dgm:pt>
    <dgm:pt modelId="{38529A39-27D1-4CEC-9A7D-E7E87401D9AE}" type="parTrans" cxnId="{17D4AD47-30E5-46F4-BE6F-600E66CB0D8D}">
      <dgm:prSet/>
      <dgm:spPr/>
      <dgm:t>
        <a:bodyPr/>
        <a:lstStyle/>
        <a:p>
          <a:endParaRPr lang="nl-BE"/>
        </a:p>
      </dgm:t>
    </dgm:pt>
    <dgm:pt modelId="{8BD32F4F-EE62-4B20-A54D-A6F66C818FB7}" type="sibTrans" cxnId="{17D4AD47-30E5-46F4-BE6F-600E66CB0D8D}">
      <dgm:prSet/>
      <dgm:spPr/>
      <dgm:t>
        <a:bodyPr/>
        <a:lstStyle/>
        <a:p>
          <a:endParaRPr lang="nl-BE"/>
        </a:p>
      </dgm:t>
    </dgm:pt>
    <dgm:pt modelId="{B6A11563-C30C-429A-9401-2F129F0D59F3}">
      <dgm:prSet custT="1"/>
      <dgm:spPr/>
      <dgm:t>
        <a:bodyPr/>
        <a:lstStyle/>
        <a:p>
          <a:endParaRPr lang="nl-BE" sz="100" dirty="0">
            <a:latin typeface="Helvetica" panose="020B0604020202020204" pitchFamily="34" charset="0"/>
            <a:cs typeface="Helvetica" panose="020B0604020202020204" pitchFamily="34" charset="0"/>
          </a:endParaRPr>
        </a:p>
      </dgm:t>
    </dgm:pt>
    <dgm:pt modelId="{C656F0EA-7E9E-463C-B7C5-6F1EC0CE4DF2}" type="parTrans" cxnId="{560A15AA-C060-44D2-82F3-D7BCC3C880A9}">
      <dgm:prSet/>
      <dgm:spPr/>
      <dgm:t>
        <a:bodyPr/>
        <a:lstStyle/>
        <a:p>
          <a:endParaRPr lang="nl-BE"/>
        </a:p>
      </dgm:t>
    </dgm:pt>
    <dgm:pt modelId="{C9F1E958-506D-436B-803D-7B1F17ABA207}" type="sibTrans" cxnId="{560A15AA-C060-44D2-82F3-D7BCC3C880A9}">
      <dgm:prSet/>
      <dgm:spPr/>
      <dgm:t>
        <a:bodyPr/>
        <a:lstStyle/>
        <a:p>
          <a:endParaRPr lang="nl-BE"/>
        </a:p>
      </dgm:t>
    </dgm:pt>
    <dgm:pt modelId="{EB0C38CF-2979-4294-A929-4F93FA8EEB92}">
      <dgm:prSet custT="1"/>
      <dgm:spPr/>
      <dgm:t>
        <a:bodyPr/>
        <a:lstStyle/>
        <a:p>
          <a:endParaRPr lang="nl-BE" sz="100" dirty="0">
            <a:latin typeface="Helvetica" panose="020B0604020202020204" pitchFamily="34" charset="0"/>
            <a:cs typeface="Helvetica" panose="020B0604020202020204" pitchFamily="34" charset="0"/>
          </a:endParaRPr>
        </a:p>
      </dgm:t>
    </dgm:pt>
    <dgm:pt modelId="{F5D2F97B-F16F-42F4-915E-86F9597D9F2E}" type="parTrans" cxnId="{B110032B-6248-459C-8440-71B26BEE9CB0}">
      <dgm:prSet/>
      <dgm:spPr/>
      <dgm:t>
        <a:bodyPr/>
        <a:lstStyle/>
        <a:p>
          <a:endParaRPr lang="nl-BE"/>
        </a:p>
      </dgm:t>
    </dgm:pt>
    <dgm:pt modelId="{141067FB-7260-448E-9486-9D3EF59D6386}" type="sibTrans" cxnId="{B110032B-6248-459C-8440-71B26BEE9CB0}">
      <dgm:prSet/>
      <dgm:spPr/>
      <dgm:t>
        <a:bodyPr/>
        <a:lstStyle/>
        <a:p>
          <a:endParaRPr lang="nl-BE"/>
        </a:p>
      </dgm:t>
    </dgm:pt>
    <dgm:pt modelId="{0722BB06-8AF1-43AC-8D1A-49C0E25C0ADC}">
      <dgm:prSet custT="1"/>
      <dgm:spPr/>
      <dgm:t>
        <a:bodyPr/>
        <a:lstStyle/>
        <a:p>
          <a:endParaRPr lang="nl-BE" sz="100" dirty="0">
            <a:latin typeface="Helvetica" panose="020B0604020202020204" pitchFamily="34" charset="0"/>
            <a:cs typeface="Helvetica" panose="020B0604020202020204" pitchFamily="34" charset="0"/>
          </a:endParaRPr>
        </a:p>
      </dgm:t>
    </dgm:pt>
    <dgm:pt modelId="{BE74EB5D-7C51-4398-B902-1C9EC5666DD0}" type="parTrans" cxnId="{7B9876E8-1481-468B-B8E5-B88693DA9319}">
      <dgm:prSet/>
      <dgm:spPr/>
      <dgm:t>
        <a:bodyPr/>
        <a:lstStyle/>
        <a:p>
          <a:endParaRPr lang="nl-BE"/>
        </a:p>
      </dgm:t>
    </dgm:pt>
    <dgm:pt modelId="{A09964BA-4BB6-42E8-957A-AF858CE17866}" type="sibTrans" cxnId="{7B9876E8-1481-468B-B8E5-B88693DA9319}">
      <dgm:prSet/>
      <dgm:spPr/>
      <dgm:t>
        <a:bodyPr/>
        <a:lstStyle/>
        <a:p>
          <a:endParaRPr lang="nl-BE"/>
        </a:p>
      </dgm:t>
    </dgm:pt>
    <dgm:pt modelId="{FE3B1765-3A4A-4096-A61F-B038FEB3B69D}" type="pres">
      <dgm:prSet presAssocID="{AF6DB574-7FB6-4FDE-9849-1640D7CE943C}" presName="linear" presStyleCnt="0">
        <dgm:presLayoutVars>
          <dgm:animLvl val="lvl"/>
          <dgm:resizeHandles val="exact"/>
        </dgm:presLayoutVars>
      </dgm:prSet>
      <dgm:spPr/>
    </dgm:pt>
    <dgm:pt modelId="{EFAB0C94-DA1A-4EA5-A944-C05A03AD97B7}" type="pres">
      <dgm:prSet presAssocID="{32B447FB-9020-4111-BA81-56293A25836C}" presName="parentText" presStyleLbl="node1" presStyleIdx="0" presStyleCnt="4">
        <dgm:presLayoutVars>
          <dgm:chMax val="0"/>
          <dgm:bulletEnabled val="1"/>
        </dgm:presLayoutVars>
      </dgm:prSet>
      <dgm:spPr/>
    </dgm:pt>
    <dgm:pt modelId="{9F53668F-13D2-4210-9FC2-CA455F27A0CA}" type="pres">
      <dgm:prSet presAssocID="{32B447FB-9020-4111-BA81-56293A25836C}" presName="childText" presStyleLbl="revTx" presStyleIdx="0" presStyleCnt="3">
        <dgm:presLayoutVars>
          <dgm:bulletEnabled val="1"/>
        </dgm:presLayoutVars>
      </dgm:prSet>
      <dgm:spPr/>
    </dgm:pt>
    <dgm:pt modelId="{0A890808-4033-4A73-BD67-E2E09F8AD23F}" type="pres">
      <dgm:prSet presAssocID="{414A9874-1ECF-4E86-98B1-DABD6741FD51}" presName="parentText" presStyleLbl="node1" presStyleIdx="1" presStyleCnt="4">
        <dgm:presLayoutVars>
          <dgm:chMax val="0"/>
          <dgm:bulletEnabled val="1"/>
        </dgm:presLayoutVars>
      </dgm:prSet>
      <dgm:spPr/>
    </dgm:pt>
    <dgm:pt modelId="{284DBB94-E241-4D8B-BE92-6AFDD67778DF}" type="pres">
      <dgm:prSet presAssocID="{414A9874-1ECF-4E86-98B1-DABD6741FD51}" presName="childText" presStyleLbl="revTx" presStyleIdx="1" presStyleCnt="3">
        <dgm:presLayoutVars>
          <dgm:bulletEnabled val="1"/>
        </dgm:presLayoutVars>
      </dgm:prSet>
      <dgm:spPr/>
    </dgm:pt>
    <dgm:pt modelId="{E42285D2-C533-485C-A26F-9F66BA17C3E2}" type="pres">
      <dgm:prSet presAssocID="{97E34CD6-1E07-40D4-89B6-61F8A0824A22}" presName="parentText" presStyleLbl="node1" presStyleIdx="2" presStyleCnt="4">
        <dgm:presLayoutVars>
          <dgm:chMax val="0"/>
          <dgm:bulletEnabled val="1"/>
        </dgm:presLayoutVars>
      </dgm:prSet>
      <dgm:spPr/>
    </dgm:pt>
    <dgm:pt modelId="{1BF41FE1-FD94-44A0-A479-5AC5388C59E2}" type="pres">
      <dgm:prSet presAssocID="{97E34CD6-1E07-40D4-89B6-61F8A0824A22}" presName="childText" presStyleLbl="revTx" presStyleIdx="2" presStyleCnt="3">
        <dgm:presLayoutVars>
          <dgm:bulletEnabled val="1"/>
        </dgm:presLayoutVars>
      </dgm:prSet>
      <dgm:spPr/>
    </dgm:pt>
    <dgm:pt modelId="{6FED2CE6-3CC5-468F-AC69-B49C2DEF8BA3}" type="pres">
      <dgm:prSet presAssocID="{EB2023A1-376A-4655-ACC1-FED3F81F2C8E}" presName="parentText" presStyleLbl="node1" presStyleIdx="3" presStyleCnt="4">
        <dgm:presLayoutVars>
          <dgm:chMax val="0"/>
          <dgm:bulletEnabled val="1"/>
        </dgm:presLayoutVars>
      </dgm:prSet>
      <dgm:spPr/>
    </dgm:pt>
  </dgm:ptLst>
  <dgm:cxnLst>
    <dgm:cxn modelId="{3219650E-7835-44B3-8093-50D5A8BF82C3}" srcId="{AF6DB574-7FB6-4FDE-9849-1640D7CE943C}" destId="{32B447FB-9020-4111-BA81-56293A25836C}" srcOrd="0" destOrd="0" parTransId="{E7E99F8E-851B-46BB-A1EB-3DE49C33AB13}" sibTransId="{6BCB04AE-0672-485E-A70D-18EDBFE287DB}"/>
    <dgm:cxn modelId="{6B9B591C-AC02-444E-9C6C-015FB0199A7B}" srcId="{AF6DB574-7FB6-4FDE-9849-1640D7CE943C}" destId="{EB2023A1-376A-4655-ACC1-FED3F81F2C8E}" srcOrd="3" destOrd="0" parTransId="{705DB9A8-EE0F-43E4-9130-13DD080913AD}" sibTransId="{0B8D98CB-B2B3-4C0A-9A6F-E2DBF43184AA}"/>
    <dgm:cxn modelId="{55C27822-6FF4-4E2B-8CE7-654491F4D24C}" type="presOf" srcId="{0722BB06-8AF1-43AC-8D1A-49C0E25C0ADC}" destId="{1BF41FE1-FD94-44A0-A479-5AC5388C59E2}" srcOrd="0" destOrd="3" presId="urn:microsoft.com/office/officeart/2005/8/layout/vList2"/>
    <dgm:cxn modelId="{B110032B-6248-459C-8440-71B26BEE9CB0}" srcId="{97E34CD6-1E07-40D4-89B6-61F8A0824A22}" destId="{EB0C38CF-2979-4294-A929-4F93FA8EEB92}" srcOrd="1" destOrd="0" parTransId="{F5D2F97B-F16F-42F4-915E-86F9597D9F2E}" sibTransId="{141067FB-7260-448E-9486-9D3EF59D6386}"/>
    <dgm:cxn modelId="{C5CAC030-8B3D-45A3-9504-3EF29C4BFD00}" srcId="{AF6DB574-7FB6-4FDE-9849-1640D7CE943C}" destId="{414A9874-1ECF-4E86-98B1-DABD6741FD51}" srcOrd="1" destOrd="0" parTransId="{7EBFAA17-E919-4BD6-B0DC-B5090D5C6AB2}" sibTransId="{1811A5BB-CAEF-4DA2-B6C2-03D0A55DFE2E}"/>
    <dgm:cxn modelId="{5EAB203C-70ED-4D76-A0E6-FF11438CDD00}" type="presOf" srcId="{EB0C38CF-2979-4294-A929-4F93FA8EEB92}" destId="{1BF41FE1-FD94-44A0-A479-5AC5388C59E2}" srcOrd="0" destOrd="1" presId="urn:microsoft.com/office/officeart/2005/8/layout/vList2"/>
    <dgm:cxn modelId="{F5E45B40-BE85-4ED3-BA3E-E43096D96A36}" srcId="{414A9874-1ECF-4E86-98B1-DABD6741FD51}" destId="{E575FD4E-332E-45DB-8CFA-3625808130AE}" srcOrd="2" destOrd="0" parTransId="{074193B5-635A-4761-A242-8E29AC164AB7}" sibTransId="{C6AEDE2B-0C59-487A-9511-90978CE4468E}"/>
    <dgm:cxn modelId="{7156105E-E577-4D26-A516-F062EF02EE9D}" type="presOf" srcId="{B6A11563-C30C-429A-9401-2F129F0D59F3}" destId="{1BF41FE1-FD94-44A0-A479-5AC5388C59E2}" srcOrd="0" destOrd="0" presId="urn:microsoft.com/office/officeart/2005/8/layout/vList2"/>
    <dgm:cxn modelId="{F784755F-0705-4750-95E2-6BB7C82F75B6}" srcId="{414A9874-1ECF-4E86-98B1-DABD6741FD51}" destId="{17E913BD-1F4D-4CF2-B049-9F1B048B314B}" srcOrd="0" destOrd="0" parTransId="{F33FF629-A6D5-4B2C-896D-1DA4958E88DF}" sibTransId="{BD090478-CBF2-4C75-9C17-86F7B2F046AC}"/>
    <dgm:cxn modelId="{FD071B45-DAB2-474C-A2EB-3A542DCE9F5F}" type="presOf" srcId="{AF6DB574-7FB6-4FDE-9849-1640D7CE943C}" destId="{FE3B1765-3A4A-4096-A61F-B038FEB3B69D}" srcOrd="0" destOrd="0" presId="urn:microsoft.com/office/officeart/2005/8/layout/vList2"/>
    <dgm:cxn modelId="{67FC5D66-9E69-41E1-8E8C-D28DEEC2C053}" type="presOf" srcId="{39A90015-C13E-42DD-AE37-E5F823986C30}" destId="{9F53668F-13D2-4210-9FC2-CA455F27A0CA}" srcOrd="0" destOrd="2" presId="urn:microsoft.com/office/officeart/2005/8/layout/vList2"/>
    <dgm:cxn modelId="{17D4AD47-30E5-46F4-BE6F-600E66CB0D8D}" srcId="{414A9874-1ECF-4E86-98B1-DABD6741FD51}" destId="{1E5725E8-1784-4193-AFAC-75E6BF87837D}" srcOrd="3" destOrd="0" parTransId="{38529A39-27D1-4CEC-9A7D-E7E87401D9AE}" sibTransId="{8BD32F4F-EE62-4B20-A54D-A6F66C818FB7}"/>
    <dgm:cxn modelId="{F21A934A-9B1D-4C86-9472-A6952D22D4F8}" type="presOf" srcId="{30DB3F78-DB27-4C7D-B512-0B84EEA6B567}" destId="{1BF41FE1-FD94-44A0-A479-5AC5388C59E2}" srcOrd="0" destOrd="2" presId="urn:microsoft.com/office/officeart/2005/8/layout/vList2"/>
    <dgm:cxn modelId="{D7EC616D-67C1-4B66-B56F-6E28A4E67F8E}" type="presOf" srcId="{97E34CD6-1E07-40D4-89B6-61F8A0824A22}" destId="{E42285D2-C533-485C-A26F-9F66BA17C3E2}" srcOrd="0" destOrd="0" presId="urn:microsoft.com/office/officeart/2005/8/layout/vList2"/>
    <dgm:cxn modelId="{A8319B75-CF0A-42D5-BFD1-8F2C5D2C6355}" type="presOf" srcId="{414A9874-1ECF-4E86-98B1-DABD6741FD51}" destId="{0A890808-4033-4A73-BD67-E2E09F8AD23F}" srcOrd="0" destOrd="0" presId="urn:microsoft.com/office/officeart/2005/8/layout/vList2"/>
    <dgm:cxn modelId="{1F863157-3DFE-4AA2-91A2-981EFDDC3883}" type="presOf" srcId="{32B447FB-9020-4111-BA81-56293A25836C}" destId="{EFAB0C94-DA1A-4EA5-A944-C05A03AD97B7}" srcOrd="0" destOrd="0" presId="urn:microsoft.com/office/officeart/2005/8/layout/vList2"/>
    <dgm:cxn modelId="{FA8B6E77-6DEE-487B-8E81-68F0EA0F12B3}" srcId="{32B447FB-9020-4111-BA81-56293A25836C}" destId="{F10ECCD7-29DB-4F88-9C1B-03E2BF9572C2}" srcOrd="1" destOrd="0" parTransId="{58B02B6D-C7E0-4BB4-AF75-CF6A67073C52}" sibTransId="{CFB62716-CF32-4948-9D2C-2388938FE562}"/>
    <dgm:cxn modelId="{004A5078-70FF-48B9-B2B7-69E5BF534D53}" type="presOf" srcId="{F10ECCD7-29DB-4F88-9C1B-03E2BF9572C2}" destId="{9F53668F-13D2-4210-9FC2-CA455F27A0CA}" srcOrd="0" destOrd="1" presId="urn:microsoft.com/office/officeart/2005/8/layout/vList2"/>
    <dgm:cxn modelId="{8A2E3188-6863-46BC-ADFE-AAA69E5ED96E}" type="presOf" srcId="{E575FD4E-332E-45DB-8CFA-3625808130AE}" destId="{284DBB94-E241-4D8B-BE92-6AFDD67778DF}" srcOrd="0" destOrd="2" presId="urn:microsoft.com/office/officeart/2005/8/layout/vList2"/>
    <dgm:cxn modelId="{EDCFEB98-6A66-445F-B5B4-9A48FF528775}" srcId="{414A9874-1ECF-4E86-98B1-DABD6741FD51}" destId="{BEEE3857-EA8B-4379-BB7A-220C6F68B1B3}" srcOrd="1" destOrd="0" parTransId="{37FB7B86-96DA-444F-9483-B2155D07F7B7}" sibTransId="{254C8646-9124-49A9-8562-B0EF48D79D4D}"/>
    <dgm:cxn modelId="{E090D29C-4467-4271-B9CA-AF9C5F2DF3F9}" srcId="{AF6DB574-7FB6-4FDE-9849-1640D7CE943C}" destId="{97E34CD6-1E07-40D4-89B6-61F8A0824A22}" srcOrd="2" destOrd="0" parTransId="{2E077A24-A742-4A0F-8191-FB9229AAEC84}" sibTransId="{F52A7152-DD6A-4E05-848A-C9E5F223EE6E}"/>
    <dgm:cxn modelId="{560A15AA-C060-44D2-82F3-D7BCC3C880A9}" srcId="{97E34CD6-1E07-40D4-89B6-61F8A0824A22}" destId="{B6A11563-C30C-429A-9401-2F129F0D59F3}" srcOrd="0" destOrd="0" parTransId="{C656F0EA-7E9E-463C-B7C5-6F1EC0CE4DF2}" sibTransId="{C9F1E958-506D-436B-803D-7B1F17ABA207}"/>
    <dgm:cxn modelId="{DEFEA7B0-7D6E-4B61-B20E-8E3585A3508D}" type="presOf" srcId="{BEEE3857-EA8B-4379-BB7A-220C6F68B1B3}" destId="{284DBB94-E241-4D8B-BE92-6AFDD67778DF}" srcOrd="0" destOrd="1" presId="urn:microsoft.com/office/officeart/2005/8/layout/vList2"/>
    <dgm:cxn modelId="{9E41F9B5-468E-4DD4-8FFC-C75DB0BADC2E}" type="presOf" srcId="{F5C391A2-E51A-4F41-B900-C6CBF4E3D769}" destId="{9F53668F-13D2-4210-9FC2-CA455F27A0CA}" srcOrd="0" destOrd="0" presId="urn:microsoft.com/office/officeart/2005/8/layout/vList2"/>
    <dgm:cxn modelId="{A8F657C6-A4FC-4552-A1E0-6A5C0FD2ED71}" type="presOf" srcId="{17E913BD-1F4D-4CF2-B049-9F1B048B314B}" destId="{284DBB94-E241-4D8B-BE92-6AFDD67778DF}" srcOrd="0" destOrd="0" presId="urn:microsoft.com/office/officeart/2005/8/layout/vList2"/>
    <dgm:cxn modelId="{9B2FC4CC-337F-4C5A-8C1E-8B987426755E}" srcId="{97E34CD6-1E07-40D4-89B6-61F8A0824A22}" destId="{30DB3F78-DB27-4C7D-B512-0B84EEA6B567}" srcOrd="2" destOrd="0" parTransId="{6DB5A542-5D1C-4B2F-9BCE-B6677DDC5EA4}" sibTransId="{238F2C26-567C-426D-9C23-C0E3A0C606D0}"/>
    <dgm:cxn modelId="{ADB174D1-24D7-4336-8BF4-ED1F7F7CD1DE}" srcId="{32B447FB-9020-4111-BA81-56293A25836C}" destId="{39A90015-C13E-42DD-AE37-E5F823986C30}" srcOrd="2" destOrd="0" parTransId="{1469A1BE-0D21-445A-8C65-1F64FA508A76}" sibTransId="{61F561DB-0266-4A3B-9E03-F5243CCF8039}"/>
    <dgm:cxn modelId="{E8AFBED3-87DD-4E69-8597-D8DC1246188D}" srcId="{32B447FB-9020-4111-BA81-56293A25836C}" destId="{F5C391A2-E51A-4F41-B900-C6CBF4E3D769}" srcOrd="0" destOrd="0" parTransId="{D79BBBF2-FC96-4A6E-9830-B529C3A1DC7F}" sibTransId="{B1C484A5-B588-4A44-84A5-7BF80C90D1E4}"/>
    <dgm:cxn modelId="{7B9876E8-1481-468B-B8E5-B88693DA9319}" srcId="{97E34CD6-1E07-40D4-89B6-61F8A0824A22}" destId="{0722BB06-8AF1-43AC-8D1A-49C0E25C0ADC}" srcOrd="3" destOrd="0" parTransId="{BE74EB5D-7C51-4398-B902-1C9EC5666DD0}" sibTransId="{A09964BA-4BB6-42E8-957A-AF858CE17866}"/>
    <dgm:cxn modelId="{AA36F9F8-6A16-48FE-A7CF-421E4DD9623D}" type="presOf" srcId="{EB2023A1-376A-4655-ACC1-FED3F81F2C8E}" destId="{6FED2CE6-3CC5-468F-AC69-B49C2DEF8BA3}" srcOrd="0" destOrd="0" presId="urn:microsoft.com/office/officeart/2005/8/layout/vList2"/>
    <dgm:cxn modelId="{A0D2EBFF-8743-4819-984E-DFCC77D61607}" type="presOf" srcId="{1E5725E8-1784-4193-AFAC-75E6BF87837D}" destId="{284DBB94-E241-4D8B-BE92-6AFDD67778DF}" srcOrd="0" destOrd="3" presId="urn:microsoft.com/office/officeart/2005/8/layout/vList2"/>
    <dgm:cxn modelId="{A93F7283-419A-45C0-ACBA-55CD1F67DC51}" type="presParOf" srcId="{FE3B1765-3A4A-4096-A61F-B038FEB3B69D}" destId="{EFAB0C94-DA1A-4EA5-A944-C05A03AD97B7}" srcOrd="0" destOrd="0" presId="urn:microsoft.com/office/officeart/2005/8/layout/vList2"/>
    <dgm:cxn modelId="{203ADD5D-B808-4073-9B7A-031E2C551185}" type="presParOf" srcId="{FE3B1765-3A4A-4096-A61F-B038FEB3B69D}" destId="{9F53668F-13D2-4210-9FC2-CA455F27A0CA}" srcOrd="1" destOrd="0" presId="urn:microsoft.com/office/officeart/2005/8/layout/vList2"/>
    <dgm:cxn modelId="{EC665765-9CF5-4B0D-843B-186B685F96AD}" type="presParOf" srcId="{FE3B1765-3A4A-4096-A61F-B038FEB3B69D}" destId="{0A890808-4033-4A73-BD67-E2E09F8AD23F}" srcOrd="2" destOrd="0" presId="urn:microsoft.com/office/officeart/2005/8/layout/vList2"/>
    <dgm:cxn modelId="{90D8116B-CD14-4156-B0A9-6EDC417AD6E3}" type="presParOf" srcId="{FE3B1765-3A4A-4096-A61F-B038FEB3B69D}" destId="{284DBB94-E241-4D8B-BE92-6AFDD67778DF}" srcOrd="3" destOrd="0" presId="urn:microsoft.com/office/officeart/2005/8/layout/vList2"/>
    <dgm:cxn modelId="{9C5901B1-E862-4776-9BFA-5758B133CC53}" type="presParOf" srcId="{FE3B1765-3A4A-4096-A61F-B038FEB3B69D}" destId="{E42285D2-C533-485C-A26F-9F66BA17C3E2}" srcOrd="4" destOrd="0" presId="urn:microsoft.com/office/officeart/2005/8/layout/vList2"/>
    <dgm:cxn modelId="{C8E2DC86-0BF1-45F1-86F1-D97686DA2B1A}" type="presParOf" srcId="{FE3B1765-3A4A-4096-A61F-B038FEB3B69D}" destId="{1BF41FE1-FD94-44A0-A479-5AC5388C59E2}" srcOrd="5" destOrd="0" presId="urn:microsoft.com/office/officeart/2005/8/layout/vList2"/>
    <dgm:cxn modelId="{DD0C72C8-5593-43EA-9484-927B847FC98F}" type="presParOf" srcId="{FE3B1765-3A4A-4096-A61F-B038FEB3B69D}" destId="{6FED2CE6-3CC5-468F-AC69-B49C2DEF8BA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5817F0-DD62-40D7-BAD2-DAD4ECB3D2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99AECF83-6772-4F4F-B70A-BD7D389F5643}">
      <dgm:prSet custT="1"/>
      <dgm:spPr>
        <a:solidFill>
          <a:srgbClr val="DEE7D1"/>
        </a:solidFill>
      </dgm:spPr>
      <dgm:t>
        <a:bodyPr/>
        <a:lstStyle/>
        <a:p>
          <a:r>
            <a:rPr lang="en-US" sz="2400" i="1" baseline="0" dirty="0">
              <a:solidFill>
                <a:schemeClr val="tx1"/>
              </a:solidFill>
              <a:latin typeface="Helvetica" panose="020B0604020202020204" pitchFamily="34" charset="0"/>
              <a:cs typeface="Helvetica" panose="020B0604020202020204" pitchFamily="34" charset="0"/>
            </a:rPr>
            <a:t>A HIGH BAR</a:t>
          </a:r>
          <a:r>
            <a:rPr lang="en-US" sz="2400" baseline="0" dirty="0">
              <a:solidFill>
                <a:schemeClr val="tx1"/>
              </a:solidFill>
              <a:latin typeface="Helvetica" panose="020B0604020202020204" pitchFamily="34" charset="0"/>
              <a:cs typeface="Helvetica" panose="020B0604020202020204" pitchFamily="34" charset="0"/>
            </a:rPr>
            <a:t>: restriction needs to prevent significant % of all online sales; can’t depend on individual circumstances </a:t>
          </a:r>
          <a:endParaRPr lang="nl-BE" sz="2400" baseline="0" dirty="0">
            <a:solidFill>
              <a:schemeClr val="tx1"/>
            </a:solidFill>
            <a:latin typeface="Helvetica" panose="020B0604020202020204" pitchFamily="34" charset="0"/>
            <a:cs typeface="Helvetica" panose="020B0604020202020204" pitchFamily="34" charset="0"/>
          </a:endParaRPr>
        </a:p>
      </dgm:t>
    </dgm:pt>
    <dgm:pt modelId="{CCDABA1D-92BF-461C-91F1-29016118F19C}" type="parTrans" cxnId="{A5FD2355-CA5D-4D46-918E-8D15502497F1}">
      <dgm:prSet/>
      <dgm:spPr/>
      <dgm:t>
        <a:bodyPr/>
        <a:lstStyle/>
        <a:p>
          <a:endParaRPr lang="nl-BE"/>
        </a:p>
      </dgm:t>
    </dgm:pt>
    <dgm:pt modelId="{2BF99027-24CE-417A-A945-A04DFB00ABF3}" type="sibTrans" cxnId="{A5FD2355-CA5D-4D46-918E-8D15502497F1}">
      <dgm:prSet/>
      <dgm:spPr/>
      <dgm:t>
        <a:bodyPr/>
        <a:lstStyle/>
        <a:p>
          <a:endParaRPr lang="nl-BE"/>
        </a:p>
      </dgm:t>
    </dgm:pt>
    <dgm:pt modelId="{C3F42314-A883-4447-AEC9-C081F4F321E8}">
      <dgm:prSet custT="1"/>
      <dgm:spPr/>
      <dgm:t>
        <a:bodyPr/>
        <a:lstStyle/>
        <a:p>
          <a:pPr>
            <a:buNone/>
          </a:pPr>
          <a:r>
            <a:rPr lang="en-US" sz="2400" dirty="0">
              <a:latin typeface="Helvetica" panose="020B0604020202020204" pitchFamily="34" charset="0"/>
              <a:cs typeface="Helvetica" panose="020B0604020202020204" pitchFamily="34" charset="0"/>
            </a:rPr>
            <a:t> </a:t>
          </a:r>
          <a:r>
            <a:rPr lang="en-US" sz="2200" dirty="0">
              <a:latin typeface="Helvetica" panose="020B0604020202020204" pitchFamily="34" charset="0"/>
              <a:cs typeface="Helvetica" panose="020B0604020202020204" pitchFamily="34" charset="0"/>
            </a:rPr>
            <a:t>“[ ], a restriction capable of significantly </a:t>
          </a:r>
          <a:r>
            <a:rPr lang="en-US" sz="2200" b="1" dirty="0">
              <a:latin typeface="Helvetica" panose="020B0604020202020204" pitchFamily="34" charset="0"/>
              <a:cs typeface="Helvetica" panose="020B0604020202020204" pitchFamily="34" charset="0"/>
            </a:rPr>
            <a:t>diminishing the overall amount of online sales in the market </a:t>
          </a:r>
          <a:r>
            <a:rPr lang="en-US" sz="2200" dirty="0">
              <a:latin typeface="Helvetica" panose="020B0604020202020204" pitchFamily="34" charset="0"/>
              <a:cs typeface="Helvetica" panose="020B0604020202020204" pitchFamily="34" charset="0"/>
            </a:rPr>
            <a:t>constitutes a hardcore restriction of active or passive sales within the meaning of Article 4(b) to (d) VBER…….. The assessment of whether a restriction is hardcore </a:t>
          </a:r>
          <a:r>
            <a:rPr lang="en-US" sz="2200" b="1" dirty="0">
              <a:latin typeface="Helvetica" panose="020B0604020202020204" pitchFamily="34" charset="0"/>
              <a:cs typeface="Helvetica" panose="020B0604020202020204" pitchFamily="34" charset="0"/>
            </a:rPr>
            <a:t>cannot depend on market-specific circumstances or the individual circumstances of one or specific customers</a:t>
          </a:r>
          <a:r>
            <a:rPr lang="en-US" sz="2200" dirty="0">
              <a:latin typeface="Helvetica" panose="020B0604020202020204" pitchFamily="34" charset="0"/>
              <a:cs typeface="Helvetica" panose="020B0604020202020204" pitchFamily="34" charset="0"/>
            </a:rPr>
            <a:t>.” (Draft VGL, Para. 188)</a:t>
          </a:r>
          <a:endParaRPr lang="nl-BE" sz="2200" dirty="0">
            <a:latin typeface="Helvetica" panose="020B0604020202020204" pitchFamily="34" charset="0"/>
            <a:cs typeface="Helvetica" panose="020B0604020202020204" pitchFamily="34" charset="0"/>
          </a:endParaRPr>
        </a:p>
      </dgm:t>
    </dgm:pt>
    <dgm:pt modelId="{4C2F11A8-BBD6-41DF-91FF-3E39254C0B4A}" type="parTrans" cxnId="{D13B40C2-0F66-49B0-A95E-E6F002BDC7C2}">
      <dgm:prSet/>
      <dgm:spPr/>
      <dgm:t>
        <a:bodyPr/>
        <a:lstStyle/>
        <a:p>
          <a:endParaRPr lang="nl-BE"/>
        </a:p>
      </dgm:t>
    </dgm:pt>
    <dgm:pt modelId="{F5753BC1-EB0B-4B61-A4E5-C3C897931B4D}" type="sibTrans" cxnId="{D13B40C2-0F66-49B0-A95E-E6F002BDC7C2}">
      <dgm:prSet/>
      <dgm:spPr/>
      <dgm:t>
        <a:bodyPr/>
        <a:lstStyle/>
        <a:p>
          <a:endParaRPr lang="nl-BE"/>
        </a:p>
      </dgm:t>
    </dgm:pt>
    <dgm:pt modelId="{80188A3D-43C7-4E83-A7F0-32BB43D91B54}">
      <dgm:prSet custT="1"/>
      <dgm:spPr/>
      <dgm:t>
        <a:bodyPr/>
        <a:lstStyle/>
        <a:p>
          <a:endParaRPr lang="nl-BE" sz="2400" dirty="0">
            <a:latin typeface="Helvetica" panose="020B0604020202020204" pitchFamily="34" charset="0"/>
            <a:cs typeface="Helvetica" panose="020B0604020202020204" pitchFamily="34" charset="0"/>
          </a:endParaRPr>
        </a:p>
      </dgm:t>
    </dgm:pt>
    <dgm:pt modelId="{A775967E-8E90-4810-B4CD-C1EC57A1BD2B}" type="parTrans" cxnId="{349714C6-214C-4D94-B516-ABA3A1B28B1B}">
      <dgm:prSet/>
      <dgm:spPr/>
      <dgm:t>
        <a:bodyPr/>
        <a:lstStyle/>
        <a:p>
          <a:endParaRPr lang="nl-BE"/>
        </a:p>
      </dgm:t>
    </dgm:pt>
    <dgm:pt modelId="{85F0CACF-1088-4600-8D16-ECF51AC707F7}" type="sibTrans" cxnId="{349714C6-214C-4D94-B516-ABA3A1B28B1B}">
      <dgm:prSet/>
      <dgm:spPr/>
      <dgm:t>
        <a:bodyPr/>
        <a:lstStyle/>
        <a:p>
          <a:endParaRPr lang="nl-BE"/>
        </a:p>
      </dgm:t>
    </dgm:pt>
    <dgm:pt modelId="{67BFD823-56FB-4FEB-A6AB-7C6666737AD8}" type="pres">
      <dgm:prSet presAssocID="{D25817F0-DD62-40D7-BAD2-DAD4ECB3D2BA}" presName="linear" presStyleCnt="0">
        <dgm:presLayoutVars>
          <dgm:animLvl val="lvl"/>
          <dgm:resizeHandles val="exact"/>
        </dgm:presLayoutVars>
      </dgm:prSet>
      <dgm:spPr/>
    </dgm:pt>
    <dgm:pt modelId="{C473D359-0D43-47D2-944A-98E871543B59}" type="pres">
      <dgm:prSet presAssocID="{99AECF83-6772-4F4F-B70A-BD7D389F5643}" presName="parentText" presStyleLbl="node1" presStyleIdx="0" presStyleCnt="1">
        <dgm:presLayoutVars>
          <dgm:chMax val="0"/>
          <dgm:bulletEnabled val="1"/>
        </dgm:presLayoutVars>
      </dgm:prSet>
      <dgm:spPr/>
    </dgm:pt>
    <dgm:pt modelId="{5D82B428-CFC6-4A36-9954-523A1C3D4A82}" type="pres">
      <dgm:prSet presAssocID="{99AECF83-6772-4F4F-B70A-BD7D389F5643}" presName="childText" presStyleLbl="revTx" presStyleIdx="0" presStyleCnt="1">
        <dgm:presLayoutVars>
          <dgm:bulletEnabled val="1"/>
        </dgm:presLayoutVars>
      </dgm:prSet>
      <dgm:spPr/>
    </dgm:pt>
  </dgm:ptLst>
  <dgm:cxnLst>
    <dgm:cxn modelId="{FA596462-0888-4D7D-8CCE-9562F4CE3A66}" type="presOf" srcId="{80188A3D-43C7-4E83-A7F0-32BB43D91B54}" destId="{5D82B428-CFC6-4A36-9954-523A1C3D4A82}" srcOrd="0" destOrd="0" presId="urn:microsoft.com/office/officeart/2005/8/layout/vList2"/>
    <dgm:cxn modelId="{3357D266-E262-4DEF-8988-C57AA3DA40D2}" type="presOf" srcId="{C3F42314-A883-4447-AEC9-C081F4F321E8}" destId="{5D82B428-CFC6-4A36-9954-523A1C3D4A82}" srcOrd="0" destOrd="1" presId="urn:microsoft.com/office/officeart/2005/8/layout/vList2"/>
    <dgm:cxn modelId="{A5FD2355-CA5D-4D46-918E-8D15502497F1}" srcId="{D25817F0-DD62-40D7-BAD2-DAD4ECB3D2BA}" destId="{99AECF83-6772-4F4F-B70A-BD7D389F5643}" srcOrd="0" destOrd="0" parTransId="{CCDABA1D-92BF-461C-91F1-29016118F19C}" sibTransId="{2BF99027-24CE-417A-A945-A04DFB00ABF3}"/>
    <dgm:cxn modelId="{4CD8F7B0-4924-4BF8-A2E0-B92BE2559654}" type="presOf" srcId="{D25817F0-DD62-40D7-BAD2-DAD4ECB3D2BA}" destId="{67BFD823-56FB-4FEB-A6AB-7C6666737AD8}" srcOrd="0" destOrd="0" presId="urn:microsoft.com/office/officeart/2005/8/layout/vList2"/>
    <dgm:cxn modelId="{D13B40C2-0F66-49B0-A95E-E6F002BDC7C2}" srcId="{99AECF83-6772-4F4F-B70A-BD7D389F5643}" destId="{C3F42314-A883-4447-AEC9-C081F4F321E8}" srcOrd="1" destOrd="0" parTransId="{4C2F11A8-BBD6-41DF-91FF-3E39254C0B4A}" sibTransId="{F5753BC1-EB0B-4B61-A4E5-C3C897931B4D}"/>
    <dgm:cxn modelId="{349714C6-214C-4D94-B516-ABA3A1B28B1B}" srcId="{99AECF83-6772-4F4F-B70A-BD7D389F5643}" destId="{80188A3D-43C7-4E83-A7F0-32BB43D91B54}" srcOrd="0" destOrd="0" parTransId="{A775967E-8E90-4810-B4CD-C1EC57A1BD2B}" sibTransId="{85F0CACF-1088-4600-8D16-ECF51AC707F7}"/>
    <dgm:cxn modelId="{6E9646D1-1A52-49ED-AB3B-C2F8683B43A5}" type="presOf" srcId="{99AECF83-6772-4F4F-B70A-BD7D389F5643}" destId="{C473D359-0D43-47D2-944A-98E871543B59}" srcOrd="0" destOrd="0" presId="urn:microsoft.com/office/officeart/2005/8/layout/vList2"/>
    <dgm:cxn modelId="{6535544C-3CE0-4DB3-BCD6-A5C238A7E2DC}" type="presParOf" srcId="{67BFD823-56FB-4FEB-A6AB-7C6666737AD8}" destId="{C473D359-0D43-47D2-944A-98E871543B59}" srcOrd="0" destOrd="0" presId="urn:microsoft.com/office/officeart/2005/8/layout/vList2"/>
    <dgm:cxn modelId="{CCBBEB36-57F3-4DF2-AC47-EF8A436D8DB6}" type="presParOf" srcId="{67BFD823-56FB-4FEB-A6AB-7C6666737AD8}" destId="{5D82B428-CFC6-4A36-9954-523A1C3D4A8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5817F0-DD62-40D7-BAD2-DAD4ECB3D2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8C412943-EF7A-4426-9965-ED88A10C4569}">
      <dgm:prSet custT="1"/>
      <dgm:spPr>
        <a:solidFill>
          <a:srgbClr val="DEE7D1"/>
        </a:solidFill>
      </dgm:spPr>
      <dgm:t>
        <a:bodyPr/>
        <a:lstStyle/>
        <a:p>
          <a:r>
            <a:rPr lang="en-US" sz="2400" i="1" baseline="0" dirty="0">
              <a:solidFill>
                <a:schemeClr val="tx1"/>
              </a:solidFill>
              <a:latin typeface="Helvetica" panose="020B0604020202020204" pitchFamily="34" charset="0"/>
              <a:cs typeface="Helvetica" panose="020B0604020202020204" pitchFamily="34" charset="0"/>
            </a:rPr>
            <a:t>A LOW BAR</a:t>
          </a:r>
          <a:r>
            <a:rPr lang="en-US" sz="2400" baseline="0" dirty="0">
              <a:solidFill>
                <a:schemeClr val="tx1"/>
              </a:solidFill>
              <a:latin typeface="Helvetica" panose="020B0604020202020204" pitchFamily="34" charset="0"/>
              <a:cs typeface="Helvetica" panose="020B0604020202020204" pitchFamily="34" charset="0"/>
            </a:rPr>
            <a:t>: preventing (most) use of </a:t>
          </a:r>
          <a:r>
            <a:rPr lang="en-US" sz="2400" i="1" baseline="0" dirty="0">
              <a:solidFill>
                <a:schemeClr val="tx1"/>
              </a:solidFill>
              <a:latin typeface="Helvetica" panose="020B0604020202020204" pitchFamily="34" charset="0"/>
              <a:cs typeface="Helvetica" panose="020B0604020202020204" pitchFamily="34" charset="0"/>
            </a:rPr>
            <a:t>one </a:t>
          </a:r>
          <a:r>
            <a:rPr lang="en-US" sz="2400" baseline="0" dirty="0">
              <a:solidFill>
                <a:schemeClr val="tx1"/>
              </a:solidFill>
              <a:latin typeface="Helvetica" panose="020B0604020202020204" pitchFamily="34" charset="0"/>
              <a:cs typeface="Helvetica" panose="020B0604020202020204" pitchFamily="34" charset="0"/>
            </a:rPr>
            <a:t>online advertising channel is hardcore</a:t>
          </a:r>
          <a:endParaRPr lang="nl-BE" sz="2400" baseline="0" dirty="0">
            <a:solidFill>
              <a:schemeClr val="tx1"/>
            </a:solidFill>
            <a:latin typeface="Helvetica" panose="020B0604020202020204" pitchFamily="34" charset="0"/>
            <a:cs typeface="Helvetica" panose="020B0604020202020204" pitchFamily="34" charset="0"/>
          </a:endParaRPr>
        </a:p>
      </dgm:t>
    </dgm:pt>
    <dgm:pt modelId="{41C604BE-463E-4711-AEA0-F1FC4A180618}" type="parTrans" cxnId="{77AF6E7F-B8A6-4A21-9590-BF9289D133B3}">
      <dgm:prSet/>
      <dgm:spPr/>
      <dgm:t>
        <a:bodyPr/>
        <a:lstStyle/>
        <a:p>
          <a:endParaRPr lang="nl-BE"/>
        </a:p>
      </dgm:t>
    </dgm:pt>
    <dgm:pt modelId="{09ABD289-7013-4664-AE15-708FF62FA2BC}" type="sibTrans" cxnId="{77AF6E7F-B8A6-4A21-9590-BF9289D133B3}">
      <dgm:prSet/>
      <dgm:spPr/>
      <dgm:t>
        <a:bodyPr/>
        <a:lstStyle/>
        <a:p>
          <a:endParaRPr lang="nl-BE"/>
        </a:p>
      </dgm:t>
    </dgm:pt>
    <dgm:pt modelId="{6CE6F3B5-0F23-44B4-A609-DA3355201813}">
      <dgm:prSet custT="1"/>
      <dgm:spPr/>
      <dgm:t>
        <a:bodyPr/>
        <a:lstStyle/>
        <a:p>
          <a:pPr>
            <a:buNone/>
          </a:pPr>
          <a:r>
            <a:rPr lang="en-US" sz="2400" dirty="0">
              <a:latin typeface="Helvetica" panose="020B0604020202020204" pitchFamily="34" charset="0"/>
              <a:cs typeface="Helvetica" panose="020B0604020202020204" pitchFamily="34" charset="0"/>
            </a:rPr>
            <a:t> </a:t>
          </a:r>
          <a:endParaRPr lang="nl-BE" sz="2400" dirty="0">
            <a:latin typeface="Helvetica" panose="020B0604020202020204" pitchFamily="34" charset="0"/>
            <a:cs typeface="Helvetica" panose="020B0604020202020204" pitchFamily="34" charset="0"/>
          </a:endParaRPr>
        </a:p>
      </dgm:t>
    </dgm:pt>
    <dgm:pt modelId="{7736D128-65E1-485C-BC53-AF8E65D01305}" type="parTrans" cxnId="{BA04AB10-B83E-4A7D-90B9-B00E2307CD20}">
      <dgm:prSet/>
      <dgm:spPr/>
      <dgm:t>
        <a:bodyPr/>
        <a:lstStyle/>
        <a:p>
          <a:endParaRPr lang="nl-BE"/>
        </a:p>
      </dgm:t>
    </dgm:pt>
    <dgm:pt modelId="{083864D8-7409-4E8A-ADE0-16D962B08F13}" type="sibTrans" cxnId="{BA04AB10-B83E-4A7D-90B9-B00E2307CD20}">
      <dgm:prSet/>
      <dgm:spPr/>
      <dgm:t>
        <a:bodyPr/>
        <a:lstStyle/>
        <a:p>
          <a:endParaRPr lang="nl-BE"/>
        </a:p>
      </dgm:t>
    </dgm:pt>
    <dgm:pt modelId="{A279AC26-D126-47D1-BB6D-01096FBDB743}">
      <dgm:prSet custT="1"/>
      <dgm:spPr/>
      <dgm:t>
        <a:bodyPr/>
        <a:lstStyle/>
        <a:p>
          <a:pPr>
            <a:buNone/>
          </a:pPr>
          <a:r>
            <a:rPr lang="en-US" sz="2400" dirty="0">
              <a:latin typeface="Helvetica" panose="020B0604020202020204" pitchFamily="34" charset="0"/>
              <a:cs typeface="Helvetica" panose="020B0604020202020204" pitchFamily="34" charset="0"/>
            </a:rPr>
            <a:t>  </a:t>
          </a:r>
          <a:r>
            <a:rPr lang="en-US" sz="2200" dirty="0">
              <a:latin typeface="Helvetica" panose="020B0604020202020204" pitchFamily="34" charset="0"/>
              <a:cs typeface="Helvetica" panose="020B0604020202020204" pitchFamily="34" charset="0"/>
            </a:rPr>
            <a:t>“</a:t>
          </a:r>
          <a:r>
            <a:rPr lang="en-US" sz="2200" b="1" dirty="0">
              <a:latin typeface="Helvetica" panose="020B0604020202020204" pitchFamily="34" charset="0"/>
              <a:cs typeface="Helvetica" panose="020B0604020202020204" pitchFamily="34" charset="0"/>
            </a:rPr>
            <a:t>Restrictions that prevent the effective use of one or more online advertising channels by the buyers or their customers[ ] have as their object to prevent the buyers or their customers from effectively using the internet</a:t>
          </a:r>
          <a:r>
            <a:rPr lang="en-US" sz="2200" dirty="0">
              <a:latin typeface="Helvetica" panose="020B0604020202020204" pitchFamily="34" charset="0"/>
              <a:cs typeface="Helvetica" panose="020B0604020202020204" pitchFamily="34" charset="0"/>
            </a:rPr>
            <a:t> to sell their goods or services online and thus restrict sales to customers wishing to purchase online and located outside the physical trading area of the buyers or their customers.” (Draft VGL, Para. 188)</a:t>
          </a:r>
          <a:endParaRPr lang="nl-BE" sz="2200" dirty="0">
            <a:latin typeface="Helvetica" panose="020B0604020202020204" pitchFamily="34" charset="0"/>
            <a:cs typeface="Helvetica" panose="020B0604020202020204" pitchFamily="34" charset="0"/>
          </a:endParaRPr>
        </a:p>
      </dgm:t>
    </dgm:pt>
    <dgm:pt modelId="{55A24049-358C-41CD-8280-E66E3DE885BE}" type="parTrans" cxnId="{0C91D7DD-B925-43EA-AF34-4489C5C06A52}">
      <dgm:prSet/>
      <dgm:spPr/>
      <dgm:t>
        <a:bodyPr/>
        <a:lstStyle/>
        <a:p>
          <a:endParaRPr lang="nl-BE"/>
        </a:p>
      </dgm:t>
    </dgm:pt>
    <dgm:pt modelId="{F7EFA17E-D9B4-4445-87DF-830DFFD4376C}" type="sibTrans" cxnId="{0C91D7DD-B925-43EA-AF34-4489C5C06A52}">
      <dgm:prSet/>
      <dgm:spPr/>
      <dgm:t>
        <a:bodyPr/>
        <a:lstStyle/>
        <a:p>
          <a:endParaRPr lang="nl-BE"/>
        </a:p>
      </dgm:t>
    </dgm:pt>
    <dgm:pt modelId="{67BFD823-56FB-4FEB-A6AB-7C6666737AD8}" type="pres">
      <dgm:prSet presAssocID="{D25817F0-DD62-40D7-BAD2-DAD4ECB3D2BA}" presName="linear" presStyleCnt="0">
        <dgm:presLayoutVars>
          <dgm:animLvl val="lvl"/>
          <dgm:resizeHandles val="exact"/>
        </dgm:presLayoutVars>
      </dgm:prSet>
      <dgm:spPr/>
    </dgm:pt>
    <dgm:pt modelId="{87046686-3889-44FE-84E2-4FF2367A3E3A}" type="pres">
      <dgm:prSet presAssocID="{8C412943-EF7A-4426-9965-ED88A10C4569}" presName="parentText" presStyleLbl="node1" presStyleIdx="0" presStyleCnt="1">
        <dgm:presLayoutVars>
          <dgm:chMax val="0"/>
          <dgm:bulletEnabled val="1"/>
        </dgm:presLayoutVars>
      </dgm:prSet>
      <dgm:spPr/>
    </dgm:pt>
    <dgm:pt modelId="{EA8C38CB-91BC-45FB-BA1E-DBD4D531AB2B}" type="pres">
      <dgm:prSet presAssocID="{8C412943-EF7A-4426-9965-ED88A10C4569}" presName="childText" presStyleLbl="revTx" presStyleIdx="0" presStyleCnt="1">
        <dgm:presLayoutVars>
          <dgm:bulletEnabled val="1"/>
        </dgm:presLayoutVars>
      </dgm:prSet>
      <dgm:spPr/>
    </dgm:pt>
  </dgm:ptLst>
  <dgm:cxnLst>
    <dgm:cxn modelId="{D4FE560F-EEDB-4900-BA06-E7EC16715846}" type="presOf" srcId="{8C412943-EF7A-4426-9965-ED88A10C4569}" destId="{87046686-3889-44FE-84E2-4FF2367A3E3A}" srcOrd="0" destOrd="0" presId="urn:microsoft.com/office/officeart/2005/8/layout/vList2"/>
    <dgm:cxn modelId="{BA04AB10-B83E-4A7D-90B9-B00E2307CD20}" srcId="{8C412943-EF7A-4426-9965-ED88A10C4569}" destId="{6CE6F3B5-0F23-44B4-A609-DA3355201813}" srcOrd="0" destOrd="0" parTransId="{7736D128-65E1-485C-BC53-AF8E65D01305}" sibTransId="{083864D8-7409-4E8A-ADE0-16D962B08F13}"/>
    <dgm:cxn modelId="{77AF6E7F-B8A6-4A21-9590-BF9289D133B3}" srcId="{D25817F0-DD62-40D7-BAD2-DAD4ECB3D2BA}" destId="{8C412943-EF7A-4426-9965-ED88A10C4569}" srcOrd="0" destOrd="0" parTransId="{41C604BE-463E-4711-AEA0-F1FC4A180618}" sibTransId="{09ABD289-7013-4664-AE15-708FF62FA2BC}"/>
    <dgm:cxn modelId="{D49EDC8F-9B41-4A8A-A851-87EF2A1DA55F}" type="presOf" srcId="{A279AC26-D126-47D1-BB6D-01096FBDB743}" destId="{EA8C38CB-91BC-45FB-BA1E-DBD4D531AB2B}" srcOrd="0" destOrd="1" presId="urn:microsoft.com/office/officeart/2005/8/layout/vList2"/>
    <dgm:cxn modelId="{970CC89F-69BB-4EF3-ABF2-9FE0BBC2964C}" type="presOf" srcId="{6CE6F3B5-0F23-44B4-A609-DA3355201813}" destId="{EA8C38CB-91BC-45FB-BA1E-DBD4D531AB2B}" srcOrd="0" destOrd="0" presId="urn:microsoft.com/office/officeart/2005/8/layout/vList2"/>
    <dgm:cxn modelId="{4CD8F7B0-4924-4BF8-A2E0-B92BE2559654}" type="presOf" srcId="{D25817F0-DD62-40D7-BAD2-DAD4ECB3D2BA}" destId="{67BFD823-56FB-4FEB-A6AB-7C6666737AD8}" srcOrd="0" destOrd="0" presId="urn:microsoft.com/office/officeart/2005/8/layout/vList2"/>
    <dgm:cxn modelId="{0C91D7DD-B925-43EA-AF34-4489C5C06A52}" srcId="{8C412943-EF7A-4426-9965-ED88A10C4569}" destId="{A279AC26-D126-47D1-BB6D-01096FBDB743}" srcOrd="1" destOrd="0" parTransId="{55A24049-358C-41CD-8280-E66E3DE885BE}" sibTransId="{F7EFA17E-D9B4-4445-87DF-830DFFD4376C}"/>
    <dgm:cxn modelId="{5396227D-3D71-4896-A358-E36C5C2B94F8}" type="presParOf" srcId="{67BFD823-56FB-4FEB-A6AB-7C6666737AD8}" destId="{87046686-3889-44FE-84E2-4FF2367A3E3A}" srcOrd="0" destOrd="0" presId="urn:microsoft.com/office/officeart/2005/8/layout/vList2"/>
    <dgm:cxn modelId="{A5E42ADC-1BD6-4592-9D03-98D78D2E3CAB}" type="presParOf" srcId="{67BFD823-56FB-4FEB-A6AB-7C6666737AD8}" destId="{EA8C38CB-91BC-45FB-BA1E-DBD4D531AB2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5817F0-DD62-40D7-BAD2-DAD4ECB3D2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5BAE91B9-5CCC-43A5-B96C-A55EC964E146}">
      <dgm:prSet custT="1"/>
      <dgm:spPr>
        <a:solidFill>
          <a:srgbClr val="DEE7D1"/>
        </a:solidFill>
      </dgm:spPr>
      <dgm:t>
        <a:bodyPr/>
        <a:lstStyle/>
        <a:p>
          <a:r>
            <a:rPr lang="en-US" sz="2400" i="1" baseline="0" dirty="0">
              <a:solidFill>
                <a:schemeClr val="tx1"/>
              </a:solidFill>
              <a:latin typeface="Helvetica" panose="020B0604020202020204" pitchFamily="34" charset="0"/>
              <a:cs typeface="Helvetica" panose="020B0604020202020204" pitchFamily="34" charset="0"/>
            </a:rPr>
            <a:t>OBJECTIVE JUSTIFICATION for dual pricing needed</a:t>
          </a:r>
          <a:r>
            <a:rPr lang="en-US" sz="2400" baseline="0" dirty="0">
              <a:solidFill>
                <a:schemeClr val="tx1"/>
              </a:solidFill>
              <a:latin typeface="Helvetica" panose="020B0604020202020204" pitchFamily="34" charset="0"/>
              <a:cs typeface="Helvetica" panose="020B0604020202020204" pitchFamily="34" charset="0"/>
            </a:rPr>
            <a:t>? </a:t>
          </a:r>
          <a:endParaRPr lang="nl-BE" sz="2400" baseline="0" dirty="0">
            <a:solidFill>
              <a:schemeClr val="tx1"/>
            </a:solidFill>
            <a:latin typeface="Helvetica" panose="020B0604020202020204" pitchFamily="34" charset="0"/>
            <a:cs typeface="Helvetica" panose="020B0604020202020204" pitchFamily="34" charset="0"/>
          </a:endParaRPr>
        </a:p>
      </dgm:t>
    </dgm:pt>
    <dgm:pt modelId="{D900F8D4-A056-4335-BBE5-36B8EEDC8A92}" type="parTrans" cxnId="{E80ECCB1-333C-4DFE-96F4-357805C0A7F2}">
      <dgm:prSet/>
      <dgm:spPr/>
      <dgm:t>
        <a:bodyPr/>
        <a:lstStyle/>
        <a:p>
          <a:endParaRPr lang="nl-BE"/>
        </a:p>
      </dgm:t>
    </dgm:pt>
    <dgm:pt modelId="{6DE10D15-96F4-4757-8A4B-DDAD4A2BBA11}" type="sibTrans" cxnId="{E80ECCB1-333C-4DFE-96F4-357805C0A7F2}">
      <dgm:prSet/>
      <dgm:spPr/>
      <dgm:t>
        <a:bodyPr/>
        <a:lstStyle/>
        <a:p>
          <a:endParaRPr lang="nl-BE"/>
        </a:p>
      </dgm:t>
    </dgm:pt>
    <dgm:pt modelId="{BBE2C9AF-0F3C-437A-999B-84220775CE8C}">
      <dgm:prSet custT="1"/>
      <dgm:spPr/>
      <dgm:t>
        <a:bodyPr/>
        <a:lstStyle/>
        <a:p>
          <a:pPr>
            <a:buNone/>
          </a:pPr>
          <a:r>
            <a:rPr lang="en-US" sz="2400" dirty="0">
              <a:latin typeface="Helvetica" panose="020B0604020202020204" pitchFamily="34" charset="0"/>
              <a:cs typeface="Helvetica" panose="020B0604020202020204" pitchFamily="34" charset="0"/>
            </a:rPr>
            <a:t>  </a:t>
          </a:r>
          <a:endParaRPr lang="nl-BE" sz="2400" dirty="0">
            <a:latin typeface="Helvetica" panose="020B0604020202020204" pitchFamily="34" charset="0"/>
            <a:cs typeface="Helvetica" panose="020B0604020202020204" pitchFamily="34" charset="0"/>
          </a:endParaRPr>
        </a:p>
      </dgm:t>
    </dgm:pt>
    <dgm:pt modelId="{792B710F-2FBE-49C9-8FD7-8B13A6486E4B}" type="parTrans" cxnId="{1F6EB630-AF3C-49FD-A5EE-2630D12C073F}">
      <dgm:prSet/>
      <dgm:spPr/>
      <dgm:t>
        <a:bodyPr/>
        <a:lstStyle/>
        <a:p>
          <a:endParaRPr lang="nl-BE"/>
        </a:p>
      </dgm:t>
    </dgm:pt>
    <dgm:pt modelId="{C6C42A99-2E96-44D5-AAF5-C42F9ECD38E2}" type="sibTrans" cxnId="{1F6EB630-AF3C-49FD-A5EE-2630D12C073F}">
      <dgm:prSet/>
      <dgm:spPr/>
      <dgm:t>
        <a:bodyPr/>
        <a:lstStyle/>
        <a:p>
          <a:endParaRPr lang="nl-BE"/>
        </a:p>
      </dgm:t>
    </dgm:pt>
    <dgm:pt modelId="{97D37B99-83DE-47E5-A67E-F643987896B1}">
      <dgm:prSet custT="1"/>
      <dgm:spPr/>
      <dgm:t>
        <a:bodyPr/>
        <a:lstStyle/>
        <a:p>
          <a:pPr>
            <a:buNone/>
          </a:pPr>
          <a:r>
            <a:rPr lang="en-US" sz="2200" dirty="0">
              <a:latin typeface="Helvetica" panose="020B0604020202020204" pitchFamily="34" charset="0"/>
              <a:cs typeface="Helvetica" panose="020B0604020202020204" pitchFamily="34" charset="0"/>
            </a:rPr>
            <a:t>   A requirement that the same buyer pays a different price for products intended to be resold online than for products intended to be resold offline can benefit from the safe </a:t>
          </a:r>
          <a:r>
            <a:rPr lang="en-US" sz="2200" dirty="0" err="1">
              <a:latin typeface="Helvetica" panose="020B0604020202020204" pitchFamily="34" charset="0"/>
              <a:cs typeface="Helvetica" panose="020B0604020202020204" pitchFamily="34" charset="0"/>
            </a:rPr>
            <a:t>harbour</a:t>
          </a:r>
          <a:r>
            <a:rPr lang="en-US" sz="2200" dirty="0">
              <a:latin typeface="Helvetica" panose="020B0604020202020204" pitchFamily="34" charset="0"/>
              <a:cs typeface="Helvetica" panose="020B0604020202020204" pitchFamily="34" charset="0"/>
            </a:rPr>
            <a:t> of the VBER, </a:t>
          </a:r>
          <a:r>
            <a:rPr lang="en-US" sz="2200" b="1" dirty="0">
              <a:latin typeface="Helvetica" panose="020B0604020202020204" pitchFamily="34" charset="0"/>
              <a:cs typeface="Helvetica" panose="020B0604020202020204" pitchFamily="34" charset="0"/>
            </a:rPr>
            <a:t>in so far as it has as its object to </a:t>
          </a:r>
          <a:r>
            <a:rPr lang="en-US" sz="2200" b="1" dirty="0" err="1">
              <a:latin typeface="Helvetica" panose="020B0604020202020204" pitchFamily="34" charset="0"/>
              <a:cs typeface="Helvetica" panose="020B0604020202020204" pitchFamily="34" charset="0"/>
            </a:rPr>
            <a:t>incentivise</a:t>
          </a:r>
          <a:r>
            <a:rPr lang="en-US" sz="2200" b="1" dirty="0">
              <a:latin typeface="Helvetica" panose="020B0604020202020204" pitchFamily="34" charset="0"/>
              <a:cs typeface="Helvetica" panose="020B0604020202020204" pitchFamily="34" charset="0"/>
            </a:rPr>
            <a:t> or reward the appropriate level of investments respectively made online and offline. Such difference in price should be related to the differences in the costs incurred in each channel by the distributors at retail level.</a:t>
          </a:r>
          <a:r>
            <a:rPr lang="en-US" sz="2200" dirty="0">
              <a:latin typeface="Helvetica" panose="020B0604020202020204" pitchFamily="34" charset="0"/>
              <a:cs typeface="Helvetica" panose="020B0604020202020204" pitchFamily="34" charset="0"/>
            </a:rPr>
            <a:t>” (Draft VGL, Para. 195)</a:t>
          </a:r>
          <a:endParaRPr lang="nl-BE" sz="2200" dirty="0">
            <a:latin typeface="Helvetica" panose="020B0604020202020204" pitchFamily="34" charset="0"/>
            <a:cs typeface="Helvetica" panose="020B0604020202020204" pitchFamily="34" charset="0"/>
          </a:endParaRPr>
        </a:p>
      </dgm:t>
    </dgm:pt>
    <dgm:pt modelId="{384C0978-1111-4C67-AC6D-979971D9F144}" type="parTrans" cxnId="{106856E0-8B3D-4064-AD0F-31F43886F471}">
      <dgm:prSet/>
      <dgm:spPr/>
      <dgm:t>
        <a:bodyPr/>
        <a:lstStyle/>
        <a:p>
          <a:endParaRPr lang="nl-BE"/>
        </a:p>
      </dgm:t>
    </dgm:pt>
    <dgm:pt modelId="{64A59198-9318-4539-A3D9-48033E62489E}" type="sibTrans" cxnId="{106856E0-8B3D-4064-AD0F-31F43886F471}">
      <dgm:prSet/>
      <dgm:spPr/>
      <dgm:t>
        <a:bodyPr/>
        <a:lstStyle/>
        <a:p>
          <a:endParaRPr lang="nl-BE"/>
        </a:p>
      </dgm:t>
    </dgm:pt>
    <dgm:pt modelId="{67BFD823-56FB-4FEB-A6AB-7C6666737AD8}" type="pres">
      <dgm:prSet presAssocID="{D25817F0-DD62-40D7-BAD2-DAD4ECB3D2BA}" presName="linear" presStyleCnt="0">
        <dgm:presLayoutVars>
          <dgm:animLvl val="lvl"/>
          <dgm:resizeHandles val="exact"/>
        </dgm:presLayoutVars>
      </dgm:prSet>
      <dgm:spPr/>
    </dgm:pt>
    <dgm:pt modelId="{AA55F361-E54B-4B70-804C-9CE6FFB1AEE6}" type="pres">
      <dgm:prSet presAssocID="{5BAE91B9-5CCC-43A5-B96C-A55EC964E146}" presName="parentText" presStyleLbl="node1" presStyleIdx="0" presStyleCnt="1">
        <dgm:presLayoutVars>
          <dgm:chMax val="0"/>
          <dgm:bulletEnabled val="1"/>
        </dgm:presLayoutVars>
      </dgm:prSet>
      <dgm:spPr/>
    </dgm:pt>
    <dgm:pt modelId="{292955A2-3F43-4E7D-A313-3B1A1BA15E34}" type="pres">
      <dgm:prSet presAssocID="{5BAE91B9-5CCC-43A5-B96C-A55EC964E146}" presName="childText" presStyleLbl="revTx" presStyleIdx="0" presStyleCnt="1">
        <dgm:presLayoutVars>
          <dgm:bulletEnabled val="1"/>
        </dgm:presLayoutVars>
      </dgm:prSet>
      <dgm:spPr/>
    </dgm:pt>
  </dgm:ptLst>
  <dgm:cxnLst>
    <dgm:cxn modelId="{1F6EB630-AF3C-49FD-A5EE-2630D12C073F}" srcId="{5BAE91B9-5CCC-43A5-B96C-A55EC964E146}" destId="{BBE2C9AF-0F3C-437A-999B-84220775CE8C}" srcOrd="0" destOrd="0" parTransId="{792B710F-2FBE-49C9-8FD7-8B13A6486E4B}" sibTransId="{C6C42A99-2E96-44D5-AAF5-C42F9ECD38E2}"/>
    <dgm:cxn modelId="{9AE5FE72-23A4-4E3F-BCAE-9D64FC10977C}" type="presOf" srcId="{BBE2C9AF-0F3C-437A-999B-84220775CE8C}" destId="{292955A2-3F43-4E7D-A313-3B1A1BA15E34}" srcOrd="0" destOrd="0" presId="urn:microsoft.com/office/officeart/2005/8/layout/vList2"/>
    <dgm:cxn modelId="{4CD8F7B0-4924-4BF8-A2E0-B92BE2559654}" type="presOf" srcId="{D25817F0-DD62-40D7-BAD2-DAD4ECB3D2BA}" destId="{67BFD823-56FB-4FEB-A6AB-7C6666737AD8}" srcOrd="0" destOrd="0" presId="urn:microsoft.com/office/officeart/2005/8/layout/vList2"/>
    <dgm:cxn modelId="{E80ECCB1-333C-4DFE-96F4-357805C0A7F2}" srcId="{D25817F0-DD62-40D7-BAD2-DAD4ECB3D2BA}" destId="{5BAE91B9-5CCC-43A5-B96C-A55EC964E146}" srcOrd="0" destOrd="0" parTransId="{D900F8D4-A056-4335-BBE5-36B8EEDC8A92}" sibTransId="{6DE10D15-96F4-4757-8A4B-DDAD4A2BBA11}"/>
    <dgm:cxn modelId="{106856E0-8B3D-4064-AD0F-31F43886F471}" srcId="{5BAE91B9-5CCC-43A5-B96C-A55EC964E146}" destId="{97D37B99-83DE-47E5-A67E-F643987896B1}" srcOrd="1" destOrd="0" parTransId="{384C0978-1111-4C67-AC6D-979971D9F144}" sibTransId="{64A59198-9318-4539-A3D9-48033E62489E}"/>
    <dgm:cxn modelId="{E012BCF6-1A61-4057-8E56-30FF8283C03E}" type="presOf" srcId="{97D37B99-83DE-47E5-A67E-F643987896B1}" destId="{292955A2-3F43-4E7D-A313-3B1A1BA15E34}" srcOrd="0" destOrd="1" presId="urn:microsoft.com/office/officeart/2005/8/layout/vList2"/>
    <dgm:cxn modelId="{8D7912FB-9AC4-4121-BA20-B9EB5B3B08A4}" type="presOf" srcId="{5BAE91B9-5CCC-43A5-B96C-A55EC964E146}" destId="{AA55F361-E54B-4B70-804C-9CE6FFB1AEE6}" srcOrd="0" destOrd="0" presId="urn:microsoft.com/office/officeart/2005/8/layout/vList2"/>
    <dgm:cxn modelId="{91E3984D-14AE-47D2-A576-9B468948FFE5}" type="presParOf" srcId="{67BFD823-56FB-4FEB-A6AB-7C6666737AD8}" destId="{AA55F361-E54B-4B70-804C-9CE6FFB1AEE6}" srcOrd="0" destOrd="0" presId="urn:microsoft.com/office/officeart/2005/8/layout/vList2"/>
    <dgm:cxn modelId="{5FAC7B77-6497-4521-A7B5-496A99AD0580}" type="presParOf" srcId="{67BFD823-56FB-4FEB-A6AB-7C6666737AD8}" destId="{292955A2-3F43-4E7D-A313-3B1A1BA15E3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BD98F3-88B8-43E6-B1CC-92EA71F88E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435F991F-5E5F-4BCD-B8FC-E0C726FB3EF5}">
      <dgm:prSet custT="1"/>
      <dgm:spPr>
        <a:solidFill>
          <a:srgbClr val="DEE7D1"/>
        </a:solidFill>
      </dgm:spPr>
      <dgm:t>
        <a:bodyPr/>
        <a:lstStyle/>
        <a:p>
          <a:r>
            <a:rPr lang="en-GB" sz="2000" baseline="0" dirty="0">
              <a:solidFill>
                <a:schemeClr val="tx1"/>
              </a:solidFill>
              <a:latin typeface="Helvetica" panose="020B0604020202020204" pitchFamily="34" charset="0"/>
              <a:cs typeface="Helvetica" panose="020B0604020202020204" pitchFamily="34" charset="0"/>
            </a:rPr>
            <a:t>In essence: a partial ban on sales of Apple products over Amazon, which itself sold Apple products</a:t>
          </a:r>
          <a:endParaRPr lang="nl-BE" sz="2000" baseline="0" dirty="0">
            <a:solidFill>
              <a:schemeClr val="tx1"/>
            </a:solidFill>
            <a:latin typeface="Helvetica" panose="020B0604020202020204" pitchFamily="34" charset="0"/>
            <a:cs typeface="Helvetica" panose="020B0604020202020204" pitchFamily="34" charset="0"/>
          </a:endParaRPr>
        </a:p>
      </dgm:t>
    </dgm:pt>
    <dgm:pt modelId="{E634DA8B-4170-410A-A36F-0475B5609F3B}" type="parTrans" cxnId="{5E7071D3-ADB2-4498-A289-2608A11D7B1C}">
      <dgm:prSet/>
      <dgm:spPr/>
      <dgm:t>
        <a:bodyPr/>
        <a:lstStyle/>
        <a:p>
          <a:endParaRPr lang="nl-BE"/>
        </a:p>
      </dgm:t>
    </dgm:pt>
    <dgm:pt modelId="{B31E60A5-1897-419D-8991-2BE28A8D2304}" type="sibTrans" cxnId="{5E7071D3-ADB2-4498-A289-2608A11D7B1C}">
      <dgm:prSet/>
      <dgm:spPr/>
      <dgm:t>
        <a:bodyPr/>
        <a:lstStyle/>
        <a:p>
          <a:endParaRPr lang="nl-BE"/>
        </a:p>
      </dgm:t>
    </dgm:pt>
    <dgm:pt modelId="{801950B0-72D6-472E-9453-2BF6473BBF19}">
      <dgm:prSet/>
      <dgm:spPr/>
      <dgm:t>
        <a:bodyPr/>
        <a:lstStyle/>
        <a:p>
          <a:pPr>
            <a:spcBef>
              <a:spcPts val="1200"/>
            </a:spcBef>
            <a:spcAft>
              <a:spcPts val="1200"/>
            </a:spcAft>
          </a:pPr>
          <a:r>
            <a:rPr lang="en-GB" sz="1600" dirty="0">
              <a:latin typeface="Helvetica" panose="020B0604020202020204" pitchFamily="34" charset="0"/>
              <a:cs typeface="Helvetica" panose="020B0604020202020204" pitchFamily="34" charset="0"/>
            </a:rPr>
            <a:t>Amazon agreed with Apple to allow only 20 Apple resellers to sell over Amazon Marketplace in Italy</a:t>
          </a:r>
          <a:endParaRPr lang="nl-BE" sz="1600" dirty="0">
            <a:latin typeface="Helvetica" panose="020B0604020202020204" pitchFamily="34" charset="0"/>
            <a:cs typeface="Helvetica" panose="020B0604020202020204" pitchFamily="34" charset="0"/>
          </a:endParaRPr>
        </a:p>
      </dgm:t>
    </dgm:pt>
    <dgm:pt modelId="{F82207E8-72E8-4A26-919C-DF811CED6F30}" type="parTrans" cxnId="{77435733-67A4-4843-9501-EB92353AD298}">
      <dgm:prSet/>
      <dgm:spPr/>
      <dgm:t>
        <a:bodyPr/>
        <a:lstStyle/>
        <a:p>
          <a:endParaRPr lang="nl-BE"/>
        </a:p>
      </dgm:t>
    </dgm:pt>
    <dgm:pt modelId="{9C79408F-E2ED-4C3D-9860-61911FE0C68C}" type="sibTrans" cxnId="{77435733-67A4-4843-9501-EB92353AD298}">
      <dgm:prSet/>
      <dgm:spPr/>
      <dgm:t>
        <a:bodyPr/>
        <a:lstStyle/>
        <a:p>
          <a:endParaRPr lang="nl-BE"/>
        </a:p>
      </dgm:t>
    </dgm:pt>
    <dgm:pt modelId="{040C0657-6E12-48A4-9B44-731A26A4690E}">
      <dgm:prSet/>
      <dgm:spPr/>
      <dgm:t>
        <a:bodyPr/>
        <a:lstStyle/>
        <a:p>
          <a:pPr>
            <a:spcBef>
              <a:spcPts val="1200"/>
            </a:spcBef>
            <a:spcAft>
              <a:spcPts val="1200"/>
            </a:spcAft>
          </a:pPr>
          <a:r>
            <a:rPr lang="en-GB" sz="1600" dirty="0">
              <a:latin typeface="Helvetica" panose="020B0604020202020204" pitchFamily="34" charset="0"/>
              <a:cs typeface="Helvetica" panose="020B0604020202020204" pitchFamily="34" charset="0"/>
            </a:rPr>
            <a:t>Apple did not (directly) restrict its resellers from selling over platforms (either in its open system or its SDS) </a:t>
          </a:r>
          <a:endParaRPr lang="nl-BE" sz="1600" dirty="0">
            <a:latin typeface="Helvetica" panose="020B0604020202020204" pitchFamily="34" charset="0"/>
            <a:cs typeface="Helvetica" panose="020B0604020202020204" pitchFamily="34" charset="0"/>
          </a:endParaRPr>
        </a:p>
      </dgm:t>
    </dgm:pt>
    <dgm:pt modelId="{F7DB84E2-808A-41EF-8CA3-4BF0C2D3E763}" type="parTrans" cxnId="{7C44C1AF-7628-47A3-8FCF-0F6F3ADEAF7F}">
      <dgm:prSet/>
      <dgm:spPr/>
      <dgm:t>
        <a:bodyPr/>
        <a:lstStyle/>
        <a:p>
          <a:endParaRPr lang="nl-BE"/>
        </a:p>
      </dgm:t>
    </dgm:pt>
    <dgm:pt modelId="{CD8595E9-8021-4CDC-A944-713722566CD2}" type="sibTrans" cxnId="{7C44C1AF-7628-47A3-8FCF-0F6F3ADEAF7F}">
      <dgm:prSet/>
      <dgm:spPr/>
      <dgm:t>
        <a:bodyPr/>
        <a:lstStyle/>
        <a:p>
          <a:endParaRPr lang="nl-BE"/>
        </a:p>
      </dgm:t>
    </dgm:pt>
    <dgm:pt modelId="{BCE8AA25-C556-4986-AC4F-060B7118E7FB}">
      <dgm:prSet/>
      <dgm:spPr/>
      <dgm:t>
        <a:bodyPr/>
        <a:lstStyle/>
        <a:p>
          <a:pPr>
            <a:spcBef>
              <a:spcPts val="1200"/>
            </a:spcBef>
            <a:spcAft>
              <a:spcPts val="1200"/>
            </a:spcAft>
          </a:pPr>
          <a:r>
            <a:rPr lang="en-GB" sz="1600" dirty="0">
              <a:latin typeface="Helvetica" panose="020B0604020202020204" pitchFamily="34" charset="0"/>
              <a:cs typeface="Helvetica" panose="020B0604020202020204" pitchFamily="34" charset="0"/>
            </a:rPr>
            <a:t>Amazon acted as a hybrid platform: Amazon was an Apple reseller and a provider of intermediation services to Apple resellers</a:t>
          </a:r>
          <a:endParaRPr lang="nl-BE" sz="1600" dirty="0">
            <a:latin typeface="Helvetica" panose="020B0604020202020204" pitchFamily="34" charset="0"/>
            <a:cs typeface="Helvetica" panose="020B0604020202020204" pitchFamily="34" charset="0"/>
          </a:endParaRPr>
        </a:p>
      </dgm:t>
    </dgm:pt>
    <dgm:pt modelId="{CAAB806E-4235-4D65-848B-0E627AD2EF68}" type="parTrans" cxnId="{0F22CE9E-8EA3-4F5F-9459-BDF704B63193}">
      <dgm:prSet/>
      <dgm:spPr/>
      <dgm:t>
        <a:bodyPr/>
        <a:lstStyle/>
        <a:p>
          <a:endParaRPr lang="nl-BE"/>
        </a:p>
      </dgm:t>
    </dgm:pt>
    <dgm:pt modelId="{265EEF23-3001-4CD9-8750-EEEA637AB867}" type="sibTrans" cxnId="{0F22CE9E-8EA3-4F5F-9459-BDF704B63193}">
      <dgm:prSet/>
      <dgm:spPr/>
      <dgm:t>
        <a:bodyPr/>
        <a:lstStyle/>
        <a:p>
          <a:endParaRPr lang="nl-BE"/>
        </a:p>
      </dgm:t>
    </dgm:pt>
    <dgm:pt modelId="{BC3513E3-9315-4F35-9261-E4E50B020771}">
      <dgm:prSet/>
      <dgm:spPr/>
      <dgm:t>
        <a:bodyPr/>
        <a:lstStyle/>
        <a:p>
          <a:pPr>
            <a:spcBef>
              <a:spcPts val="1200"/>
            </a:spcBef>
            <a:spcAft>
              <a:spcPts val="1200"/>
            </a:spcAft>
          </a:pPr>
          <a:r>
            <a:rPr lang="en-GB" sz="1600" dirty="0">
              <a:latin typeface="Helvetica" panose="020B0604020202020204" pitchFamily="34" charset="0"/>
              <a:cs typeface="Helvetica" panose="020B0604020202020204" pitchFamily="34" charset="0"/>
            </a:rPr>
            <a:t>Amazon was a competitor of Apple (intra and inter-brand) </a:t>
          </a:r>
          <a:endParaRPr lang="nl-BE" sz="1600" dirty="0">
            <a:latin typeface="Helvetica" panose="020B0604020202020204" pitchFamily="34" charset="0"/>
            <a:cs typeface="Helvetica" panose="020B0604020202020204" pitchFamily="34" charset="0"/>
          </a:endParaRPr>
        </a:p>
      </dgm:t>
    </dgm:pt>
    <dgm:pt modelId="{1EBA1B70-DE0A-48A9-BC2E-9A4C99E79F10}" type="parTrans" cxnId="{0502A527-58B8-40D9-A038-284C6C7DBA25}">
      <dgm:prSet/>
      <dgm:spPr/>
      <dgm:t>
        <a:bodyPr/>
        <a:lstStyle/>
        <a:p>
          <a:endParaRPr lang="nl-BE"/>
        </a:p>
      </dgm:t>
    </dgm:pt>
    <dgm:pt modelId="{30CD3B46-9C48-4955-914B-D4A09D9F1377}" type="sibTrans" cxnId="{0502A527-58B8-40D9-A038-284C6C7DBA25}">
      <dgm:prSet/>
      <dgm:spPr/>
      <dgm:t>
        <a:bodyPr/>
        <a:lstStyle/>
        <a:p>
          <a:endParaRPr lang="nl-BE"/>
        </a:p>
      </dgm:t>
    </dgm:pt>
    <dgm:pt modelId="{043326AD-2280-4386-889D-8A8B5A1FABEB}">
      <dgm:prSet/>
      <dgm:spPr/>
      <dgm:t>
        <a:bodyPr/>
        <a:lstStyle/>
        <a:p>
          <a:pPr>
            <a:spcBef>
              <a:spcPts val="1200"/>
            </a:spcBef>
            <a:spcAft>
              <a:spcPts val="1200"/>
            </a:spcAft>
          </a:pPr>
          <a:r>
            <a:rPr lang="en-GB" sz="1600" dirty="0">
              <a:latin typeface="Helvetica" panose="020B0604020202020204" pitchFamily="34" charset="0"/>
              <a:cs typeface="Helvetica" panose="020B0604020202020204" pitchFamily="34" charset="0"/>
            </a:rPr>
            <a:t>Amazon had a very strong market position: 70-75% in intermediation services and c. 70% in online sales of consumer electronics (sold by/through Amazon) </a:t>
          </a:r>
          <a:endParaRPr lang="nl-BE" sz="1600" dirty="0">
            <a:latin typeface="Helvetica" panose="020B0604020202020204" pitchFamily="34" charset="0"/>
            <a:cs typeface="Helvetica" panose="020B0604020202020204" pitchFamily="34" charset="0"/>
          </a:endParaRPr>
        </a:p>
      </dgm:t>
    </dgm:pt>
    <dgm:pt modelId="{DD24C27A-0804-464F-9345-9FC8C92F2877}" type="parTrans" cxnId="{C2FB8F01-6856-4DE8-B954-83B3DDAF0D9D}">
      <dgm:prSet/>
      <dgm:spPr/>
      <dgm:t>
        <a:bodyPr/>
        <a:lstStyle/>
        <a:p>
          <a:endParaRPr lang="nl-BE"/>
        </a:p>
      </dgm:t>
    </dgm:pt>
    <dgm:pt modelId="{DDDBAF97-5505-4065-8C10-15233EF00098}" type="sibTrans" cxnId="{C2FB8F01-6856-4DE8-B954-83B3DDAF0D9D}">
      <dgm:prSet/>
      <dgm:spPr/>
      <dgm:t>
        <a:bodyPr/>
        <a:lstStyle/>
        <a:p>
          <a:endParaRPr lang="nl-BE"/>
        </a:p>
      </dgm:t>
    </dgm:pt>
    <dgm:pt modelId="{8AC6F641-5056-4242-922E-54B76099CD7B}">
      <dgm:prSet custT="1"/>
      <dgm:spPr>
        <a:solidFill>
          <a:srgbClr val="DEE7D1"/>
        </a:solidFill>
      </dgm:spPr>
      <dgm:t>
        <a:bodyPr/>
        <a:lstStyle/>
        <a:p>
          <a:r>
            <a:rPr lang="en-GB" sz="2000" baseline="0" dirty="0">
              <a:solidFill>
                <a:schemeClr val="tx1"/>
              </a:solidFill>
              <a:latin typeface="Helvetica" panose="020B0604020202020204" pitchFamily="34" charset="0"/>
              <a:cs typeface="Helvetica" panose="020B0604020202020204" pitchFamily="34" charset="0"/>
            </a:rPr>
            <a:t>VBER did not apply (market share of Amazon as supplier above 30%; dual distribution exception not met as both are producers; etc.)</a:t>
          </a:r>
          <a:endParaRPr lang="nl-BE" sz="2000" baseline="0" dirty="0">
            <a:solidFill>
              <a:schemeClr val="tx1"/>
            </a:solidFill>
            <a:latin typeface="Helvetica" panose="020B0604020202020204" pitchFamily="34" charset="0"/>
            <a:cs typeface="Helvetica" panose="020B0604020202020204" pitchFamily="34" charset="0"/>
          </a:endParaRPr>
        </a:p>
      </dgm:t>
    </dgm:pt>
    <dgm:pt modelId="{7A47E8E1-FBD4-449D-9083-9E546500465B}" type="parTrans" cxnId="{A491EFFB-7E65-43C6-B8B5-B79268123C78}">
      <dgm:prSet/>
      <dgm:spPr/>
      <dgm:t>
        <a:bodyPr/>
        <a:lstStyle/>
        <a:p>
          <a:endParaRPr lang="nl-BE"/>
        </a:p>
      </dgm:t>
    </dgm:pt>
    <dgm:pt modelId="{661F4981-9F62-4BFB-9A03-F3248FECF682}" type="sibTrans" cxnId="{A491EFFB-7E65-43C6-B8B5-B79268123C78}">
      <dgm:prSet/>
      <dgm:spPr/>
      <dgm:t>
        <a:bodyPr/>
        <a:lstStyle/>
        <a:p>
          <a:endParaRPr lang="nl-BE"/>
        </a:p>
      </dgm:t>
    </dgm:pt>
    <dgm:pt modelId="{6FE43184-BC14-460C-ABDE-FBA4316F560B}">
      <dgm:prSet/>
      <dgm:spPr/>
      <dgm:t>
        <a:bodyPr/>
        <a:lstStyle/>
        <a:p>
          <a:pPr>
            <a:spcBef>
              <a:spcPct val="0"/>
            </a:spcBef>
            <a:spcAft>
              <a:spcPct val="20000"/>
            </a:spcAft>
          </a:pPr>
          <a:endParaRPr lang="nl-BE" sz="1600" dirty="0">
            <a:latin typeface="Helvetica" panose="020B0604020202020204" pitchFamily="34" charset="0"/>
            <a:cs typeface="Helvetica" panose="020B0604020202020204" pitchFamily="34" charset="0"/>
          </a:endParaRPr>
        </a:p>
      </dgm:t>
    </dgm:pt>
    <dgm:pt modelId="{1221F86F-1570-40E1-9BB9-D06591DC359A}" type="parTrans" cxnId="{B2D1BC4F-5E5C-4597-9DAD-A7168C954BD3}">
      <dgm:prSet/>
      <dgm:spPr/>
      <dgm:t>
        <a:bodyPr/>
        <a:lstStyle/>
        <a:p>
          <a:endParaRPr lang="nl-BE"/>
        </a:p>
      </dgm:t>
    </dgm:pt>
    <dgm:pt modelId="{76475E87-7984-41E0-976C-A5FAD459C1AD}" type="sibTrans" cxnId="{B2D1BC4F-5E5C-4597-9DAD-A7168C954BD3}">
      <dgm:prSet/>
      <dgm:spPr/>
      <dgm:t>
        <a:bodyPr/>
        <a:lstStyle/>
        <a:p>
          <a:endParaRPr lang="nl-BE"/>
        </a:p>
      </dgm:t>
    </dgm:pt>
    <dgm:pt modelId="{1FADC7BD-C88C-48B8-AA02-C3955933775B}">
      <dgm:prSet custT="1"/>
      <dgm:spPr/>
      <dgm:t>
        <a:bodyPr/>
        <a:lstStyle/>
        <a:p>
          <a:pPr>
            <a:spcBef>
              <a:spcPts val="1200"/>
            </a:spcBef>
            <a:spcAft>
              <a:spcPts val="1200"/>
            </a:spcAft>
          </a:pPr>
          <a:endParaRPr lang="nl-BE" sz="100" dirty="0">
            <a:latin typeface="Helvetica" panose="020B0604020202020204" pitchFamily="34" charset="0"/>
            <a:cs typeface="Helvetica" panose="020B0604020202020204" pitchFamily="34" charset="0"/>
          </a:endParaRPr>
        </a:p>
      </dgm:t>
    </dgm:pt>
    <dgm:pt modelId="{3C10B658-C619-4229-9FD3-12F6BB5A1EAD}" type="parTrans" cxnId="{812378B2-479F-4BBB-9B27-B7BAB307DA23}">
      <dgm:prSet/>
      <dgm:spPr/>
      <dgm:t>
        <a:bodyPr/>
        <a:lstStyle/>
        <a:p>
          <a:endParaRPr lang="nl-BE"/>
        </a:p>
      </dgm:t>
    </dgm:pt>
    <dgm:pt modelId="{1CC15784-7A75-4CA2-A120-7CE8B74BAAF3}" type="sibTrans" cxnId="{812378B2-479F-4BBB-9B27-B7BAB307DA23}">
      <dgm:prSet/>
      <dgm:spPr/>
      <dgm:t>
        <a:bodyPr/>
        <a:lstStyle/>
        <a:p>
          <a:endParaRPr lang="nl-BE"/>
        </a:p>
      </dgm:t>
    </dgm:pt>
    <dgm:pt modelId="{C7AFA92A-83B3-4023-AA79-D04130A71BF2}" type="pres">
      <dgm:prSet presAssocID="{9FBD98F3-88B8-43E6-B1CC-92EA71F88E82}" presName="linear" presStyleCnt="0">
        <dgm:presLayoutVars>
          <dgm:animLvl val="lvl"/>
          <dgm:resizeHandles val="exact"/>
        </dgm:presLayoutVars>
      </dgm:prSet>
      <dgm:spPr/>
    </dgm:pt>
    <dgm:pt modelId="{FEC3AB75-9D7F-4024-AFE7-A78B79A455C6}" type="pres">
      <dgm:prSet presAssocID="{435F991F-5E5F-4BCD-B8FC-E0C726FB3EF5}" presName="parentText" presStyleLbl="node1" presStyleIdx="0" presStyleCnt="2">
        <dgm:presLayoutVars>
          <dgm:chMax val="0"/>
          <dgm:bulletEnabled val="1"/>
        </dgm:presLayoutVars>
      </dgm:prSet>
      <dgm:spPr/>
    </dgm:pt>
    <dgm:pt modelId="{48E5BCE2-F1A6-46D7-9000-45E2C6DA14DB}" type="pres">
      <dgm:prSet presAssocID="{435F991F-5E5F-4BCD-B8FC-E0C726FB3EF5}" presName="childText" presStyleLbl="revTx" presStyleIdx="0" presStyleCnt="1">
        <dgm:presLayoutVars>
          <dgm:bulletEnabled val="1"/>
        </dgm:presLayoutVars>
      </dgm:prSet>
      <dgm:spPr/>
    </dgm:pt>
    <dgm:pt modelId="{A32318F8-52A4-497B-A199-18A531BD778A}" type="pres">
      <dgm:prSet presAssocID="{8AC6F641-5056-4242-922E-54B76099CD7B}" presName="parentText" presStyleLbl="node1" presStyleIdx="1" presStyleCnt="2">
        <dgm:presLayoutVars>
          <dgm:chMax val="0"/>
          <dgm:bulletEnabled val="1"/>
        </dgm:presLayoutVars>
      </dgm:prSet>
      <dgm:spPr/>
    </dgm:pt>
  </dgm:ptLst>
  <dgm:cxnLst>
    <dgm:cxn modelId="{C2FB8F01-6856-4DE8-B954-83B3DDAF0D9D}" srcId="{435F991F-5E5F-4BCD-B8FC-E0C726FB3EF5}" destId="{043326AD-2280-4386-889D-8A8B5A1FABEB}" srcOrd="5" destOrd="0" parTransId="{DD24C27A-0804-464F-9345-9FC8C92F2877}" sibTransId="{DDDBAF97-5505-4065-8C10-15233EF00098}"/>
    <dgm:cxn modelId="{61A58709-9CFA-4B19-A65C-BBDDBB3CFB78}" type="presOf" srcId="{6FE43184-BC14-460C-ABDE-FBA4316F560B}" destId="{48E5BCE2-F1A6-46D7-9000-45E2C6DA14DB}" srcOrd="0" destOrd="0" presId="urn:microsoft.com/office/officeart/2005/8/layout/vList2"/>
    <dgm:cxn modelId="{8A84D70E-21E9-4404-83C7-1938162F4CF0}" type="presOf" srcId="{BCE8AA25-C556-4986-AC4F-060B7118E7FB}" destId="{48E5BCE2-F1A6-46D7-9000-45E2C6DA14DB}" srcOrd="0" destOrd="3" presId="urn:microsoft.com/office/officeart/2005/8/layout/vList2"/>
    <dgm:cxn modelId="{33D1DD15-222D-4BBA-BD23-39832C155A17}" type="presOf" srcId="{8AC6F641-5056-4242-922E-54B76099CD7B}" destId="{A32318F8-52A4-497B-A199-18A531BD778A}" srcOrd="0" destOrd="0" presId="urn:microsoft.com/office/officeart/2005/8/layout/vList2"/>
    <dgm:cxn modelId="{0502A527-58B8-40D9-A038-284C6C7DBA25}" srcId="{435F991F-5E5F-4BCD-B8FC-E0C726FB3EF5}" destId="{BC3513E3-9315-4F35-9261-E4E50B020771}" srcOrd="4" destOrd="0" parTransId="{1EBA1B70-DE0A-48A9-BC2E-9A4C99E79F10}" sibTransId="{30CD3B46-9C48-4955-914B-D4A09D9F1377}"/>
    <dgm:cxn modelId="{2940D82D-9018-4F67-AE9D-32A004FD6A75}" type="presOf" srcId="{1FADC7BD-C88C-48B8-AA02-C3955933775B}" destId="{48E5BCE2-F1A6-46D7-9000-45E2C6DA14DB}" srcOrd="0" destOrd="6" presId="urn:microsoft.com/office/officeart/2005/8/layout/vList2"/>
    <dgm:cxn modelId="{77435733-67A4-4843-9501-EB92353AD298}" srcId="{435F991F-5E5F-4BCD-B8FC-E0C726FB3EF5}" destId="{801950B0-72D6-472E-9453-2BF6473BBF19}" srcOrd="1" destOrd="0" parTransId="{F82207E8-72E8-4A26-919C-DF811CED6F30}" sibTransId="{9C79408F-E2ED-4C3D-9860-61911FE0C68C}"/>
    <dgm:cxn modelId="{D9EA6C3B-1A6F-4D76-BE55-4214E7AFA03E}" type="presOf" srcId="{043326AD-2280-4386-889D-8A8B5A1FABEB}" destId="{48E5BCE2-F1A6-46D7-9000-45E2C6DA14DB}" srcOrd="0" destOrd="5" presId="urn:microsoft.com/office/officeart/2005/8/layout/vList2"/>
    <dgm:cxn modelId="{B2D1BC4F-5E5C-4597-9DAD-A7168C954BD3}" srcId="{435F991F-5E5F-4BCD-B8FC-E0C726FB3EF5}" destId="{6FE43184-BC14-460C-ABDE-FBA4316F560B}" srcOrd="0" destOrd="0" parTransId="{1221F86F-1570-40E1-9BB9-D06591DC359A}" sibTransId="{76475E87-7984-41E0-976C-A5FAD459C1AD}"/>
    <dgm:cxn modelId="{7390888C-13C0-4841-8123-D305EFA7EC63}" type="presOf" srcId="{435F991F-5E5F-4BCD-B8FC-E0C726FB3EF5}" destId="{FEC3AB75-9D7F-4024-AFE7-A78B79A455C6}" srcOrd="0" destOrd="0" presId="urn:microsoft.com/office/officeart/2005/8/layout/vList2"/>
    <dgm:cxn modelId="{7EE3959A-DBC1-4E8A-A5D6-D2AFB2E0CFC3}" type="presOf" srcId="{BC3513E3-9315-4F35-9261-E4E50B020771}" destId="{48E5BCE2-F1A6-46D7-9000-45E2C6DA14DB}" srcOrd="0" destOrd="4" presId="urn:microsoft.com/office/officeart/2005/8/layout/vList2"/>
    <dgm:cxn modelId="{0F22CE9E-8EA3-4F5F-9459-BDF704B63193}" srcId="{435F991F-5E5F-4BCD-B8FC-E0C726FB3EF5}" destId="{BCE8AA25-C556-4986-AC4F-060B7118E7FB}" srcOrd="3" destOrd="0" parTransId="{CAAB806E-4235-4D65-848B-0E627AD2EF68}" sibTransId="{265EEF23-3001-4CD9-8750-EEEA637AB867}"/>
    <dgm:cxn modelId="{7C44C1AF-7628-47A3-8FCF-0F6F3ADEAF7F}" srcId="{435F991F-5E5F-4BCD-B8FC-E0C726FB3EF5}" destId="{040C0657-6E12-48A4-9B44-731A26A4690E}" srcOrd="2" destOrd="0" parTransId="{F7DB84E2-808A-41EF-8CA3-4BF0C2D3E763}" sibTransId="{CD8595E9-8021-4CDC-A944-713722566CD2}"/>
    <dgm:cxn modelId="{812378B2-479F-4BBB-9B27-B7BAB307DA23}" srcId="{435F991F-5E5F-4BCD-B8FC-E0C726FB3EF5}" destId="{1FADC7BD-C88C-48B8-AA02-C3955933775B}" srcOrd="6" destOrd="0" parTransId="{3C10B658-C619-4229-9FD3-12F6BB5A1EAD}" sibTransId="{1CC15784-7A75-4CA2-A120-7CE8B74BAAF3}"/>
    <dgm:cxn modelId="{5E7071D3-ADB2-4498-A289-2608A11D7B1C}" srcId="{9FBD98F3-88B8-43E6-B1CC-92EA71F88E82}" destId="{435F991F-5E5F-4BCD-B8FC-E0C726FB3EF5}" srcOrd="0" destOrd="0" parTransId="{E634DA8B-4170-410A-A36F-0475B5609F3B}" sibTransId="{B31E60A5-1897-419D-8991-2BE28A8D2304}"/>
    <dgm:cxn modelId="{5B026ADC-D347-4BFD-9350-2EAA42E974B7}" type="presOf" srcId="{9FBD98F3-88B8-43E6-B1CC-92EA71F88E82}" destId="{C7AFA92A-83B3-4023-AA79-D04130A71BF2}" srcOrd="0" destOrd="0" presId="urn:microsoft.com/office/officeart/2005/8/layout/vList2"/>
    <dgm:cxn modelId="{4119B0EB-BFE9-48E4-8A18-D02A7A73C85A}" type="presOf" srcId="{040C0657-6E12-48A4-9B44-731A26A4690E}" destId="{48E5BCE2-F1A6-46D7-9000-45E2C6DA14DB}" srcOrd="0" destOrd="2" presId="urn:microsoft.com/office/officeart/2005/8/layout/vList2"/>
    <dgm:cxn modelId="{B15B85F1-8896-4B91-9DFF-F6A49F0446CC}" type="presOf" srcId="{801950B0-72D6-472E-9453-2BF6473BBF19}" destId="{48E5BCE2-F1A6-46D7-9000-45E2C6DA14DB}" srcOrd="0" destOrd="1" presId="urn:microsoft.com/office/officeart/2005/8/layout/vList2"/>
    <dgm:cxn modelId="{A491EFFB-7E65-43C6-B8B5-B79268123C78}" srcId="{9FBD98F3-88B8-43E6-B1CC-92EA71F88E82}" destId="{8AC6F641-5056-4242-922E-54B76099CD7B}" srcOrd="1" destOrd="0" parTransId="{7A47E8E1-FBD4-449D-9083-9E546500465B}" sibTransId="{661F4981-9F62-4BFB-9A03-F3248FECF682}"/>
    <dgm:cxn modelId="{E74BF2CE-2827-4ECB-968C-B1744CB0C170}" type="presParOf" srcId="{C7AFA92A-83B3-4023-AA79-D04130A71BF2}" destId="{FEC3AB75-9D7F-4024-AFE7-A78B79A455C6}" srcOrd="0" destOrd="0" presId="urn:microsoft.com/office/officeart/2005/8/layout/vList2"/>
    <dgm:cxn modelId="{ED305E3E-1056-41A4-8817-86FEE0FE10AF}" type="presParOf" srcId="{C7AFA92A-83B3-4023-AA79-D04130A71BF2}" destId="{48E5BCE2-F1A6-46D7-9000-45E2C6DA14DB}" srcOrd="1" destOrd="0" presId="urn:microsoft.com/office/officeart/2005/8/layout/vList2"/>
    <dgm:cxn modelId="{EC90C053-F413-4A57-BCE2-AAE9D14B4057}" type="presParOf" srcId="{C7AFA92A-83B3-4023-AA79-D04130A71BF2}" destId="{A32318F8-52A4-497B-A199-18A531BD778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BE69C0-3A73-49EC-A8D0-308DEEE804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B16D51AA-7FC7-40E3-81D6-BBDAD80DAAEF}">
      <dgm:prSet custT="1"/>
      <dgm:spPr>
        <a:solidFill>
          <a:srgbClr val="DEE7D1"/>
        </a:solidFill>
      </dgm:spPr>
      <dgm:t>
        <a:bodyPr/>
        <a:lstStyle/>
        <a:p>
          <a:r>
            <a:rPr lang="en-GB" sz="2000" baseline="0" dirty="0">
              <a:solidFill>
                <a:schemeClr val="tx1"/>
              </a:solidFill>
              <a:latin typeface="Helvetica" panose="020B0604020202020204" pitchFamily="34" charset="0"/>
              <a:cs typeface="Helvetica" panose="020B0604020202020204" pitchFamily="34" charset="0"/>
            </a:rPr>
            <a:t>Agreement found to restrict competition by object and by effect</a:t>
          </a:r>
          <a:endParaRPr lang="nl-BE" sz="2000" baseline="0" dirty="0">
            <a:solidFill>
              <a:schemeClr val="tx1"/>
            </a:solidFill>
            <a:latin typeface="Helvetica" panose="020B0604020202020204" pitchFamily="34" charset="0"/>
            <a:cs typeface="Helvetica" panose="020B0604020202020204" pitchFamily="34" charset="0"/>
          </a:endParaRPr>
        </a:p>
      </dgm:t>
    </dgm:pt>
    <dgm:pt modelId="{0F34EEA3-96FD-4740-A5E8-DB688427D4EF}" type="parTrans" cxnId="{71A6A200-97E3-4799-99A6-81C34D673C6F}">
      <dgm:prSet/>
      <dgm:spPr/>
      <dgm:t>
        <a:bodyPr/>
        <a:lstStyle/>
        <a:p>
          <a:endParaRPr lang="nl-BE"/>
        </a:p>
      </dgm:t>
    </dgm:pt>
    <dgm:pt modelId="{F4F4151B-C2A9-4B25-BC14-05ED1C4FBC71}" type="sibTrans" cxnId="{71A6A200-97E3-4799-99A6-81C34D673C6F}">
      <dgm:prSet/>
      <dgm:spPr/>
      <dgm:t>
        <a:bodyPr/>
        <a:lstStyle/>
        <a:p>
          <a:endParaRPr lang="nl-BE"/>
        </a:p>
      </dgm:t>
    </dgm:pt>
    <dgm:pt modelId="{01FBFBA3-D57B-44B8-99BB-9B1ADBFEBF47}">
      <dgm:prSet custT="1"/>
      <dgm:spPr/>
      <dgm:t>
        <a:bodyPr/>
        <a:lstStyle/>
        <a:p>
          <a:pPr marL="171450">
            <a:lnSpc>
              <a:spcPts val="1500"/>
            </a:lnSpc>
            <a:spcBef>
              <a:spcPts val="1200"/>
            </a:spcBef>
            <a:spcAft>
              <a:spcPts val="1200"/>
            </a:spcAft>
          </a:pPr>
          <a:r>
            <a:rPr lang="en-GB" sz="1600" dirty="0">
              <a:latin typeface="Helvetica" panose="020B0604020202020204" pitchFamily="34" charset="0"/>
              <a:cs typeface="Helvetica" panose="020B0604020202020204" pitchFamily="34" charset="0"/>
            </a:rPr>
            <a:t>Failure to meet the </a:t>
          </a:r>
          <a:r>
            <a:rPr lang="en-GB" sz="1600" i="1" dirty="0">
              <a:latin typeface="Helvetica" panose="020B0604020202020204" pitchFamily="34" charset="0"/>
              <a:cs typeface="Helvetica" panose="020B0604020202020204" pitchFamily="34" charset="0"/>
            </a:rPr>
            <a:t>Metro </a:t>
          </a:r>
          <a:r>
            <a:rPr lang="en-GB" sz="1600" dirty="0">
              <a:latin typeface="Helvetica" panose="020B0604020202020204" pitchFamily="34" charset="0"/>
              <a:cs typeface="Helvetica" panose="020B0604020202020204" pitchFamily="34" charset="0"/>
            </a:rPr>
            <a:t>criteria made the limitation of resellers allowed to sell over Amazon a by object restriction</a:t>
          </a:r>
          <a:endParaRPr lang="nl-BE" sz="1600" dirty="0">
            <a:latin typeface="Helvetica" panose="020B0604020202020204" pitchFamily="34" charset="0"/>
            <a:cs typeface="Helvetica" panose="020B0604020202020204" pitchFamily="34" charset="0"/>
          </a:endParaRPr>
        </a:p>
      </dgm:t>
    </dgm:pt>
    <dgm:pt modelId="{169A0A76-7D24-44F9-A8F2-6CE06078E949}" type="parTrans" cxnId="{DC909C84-AC4B-468F-A298-9D691E855516}">
      <dgm:prSet/>
      <dgm:spPr/>
      <dgm:t>
        <a:bodyPr/>
        <a:lstStyle/>
        <a:p>
          <a:endParaRPr lang="nl-BE"/>
        </a:p>
      </dgm:t>
    </dgm:pt>
    <dgm:pt modelId="{B9893BB1-80E2-42DA-9B9E-780B20FCCC80}" type="sibTrans" cxnId="{DC909C84-AC4B-468F-A298-9D691E855516}">
      <dgm:prSet/>
      <dgm:spPr/>
      <dgm:t>
        <a:bodyPr/>
        <a:lstStyle/>
        <a:p>
          <a:endParaRPr lang="nl-BE"/>
        </a:p>
      </dgm:t>
    </dgm:pt>
    <dgm:pt modelId="{DAAB68FF-D2C4-4A54-AE27-BD8D87BD4994}">
      <dgm:prSet custT="1"/>
      <dgm:spPr/>
      <dgm:t>
        <a:bodyPr/>
        <a:lstStyle/>
        <a:p>
          <a:pPr marL="360000">
            <a:lnSpc>
              <a:spcPts val="1500"/>
            </a:lnSpc>
            <a:spcBef>
              <a:spcPts val="1200"/>
            </a:spcBef>
            <a:spcAft>
              <a:spcPts val="1200"/>
            </a:spcAft>
          </a:pPr>
          <a:r>
            <a:rPr lang="en-GB" sz="1400" dirty="0">
              <a:latin typeface="Helvetica" panose="020B0604020202020204" pitchFamily="34" charset="0"/>
              <a:cs typeface="Helvetica" panose="020B0604020202020204" pitchFamily="34" charset="0"/>
            </a:rPr>
            <a:t>Selection of resellers was considered arbitrary: handpicked rather than based on non-discriminatory, objectively justified quality criteria </a:t>
          </a:r>
          <a:endParaRPr lang="nl-BE" sz="1400" dirty="0">
            <a:latin typeface="Helvetica" panose="020B0604020202020204" pitchFamily="34" charset="0"/>
            <a:cs typeface="Helvetica" panose="020B0604020202020204" pitchFamily="34" charset="0"/>
          </a:endParaRPr>
        </a:p>
      </dgm:t>
    </dgm:pt>
    <dgm:pt modelId="{6F49EF41-2D5F-4D32-9DAB-C27326A4D507}" type="parTrans" cxnId="{D58E5A30-FBEF-4AAC-BEE7-8290CED7F10A}">
      <dgm:prSet/>
      <dgm:spPr/>
      <dgm:t>
        <a:bodyPr/>
        <a:lstStyle/>
        <a:p>
          <a:endParaRPr lang="nl-BE"/>
        </a:p>
      </dgm:t>
    </dgm:pt>
    <dgm:pt modelId="{A27FFD20-DF35-481E-819E-0FF2444988CF}" type="sibTrans" cxnId="{D58E5A30-FBEF-4AAC-BEE7-8290CED7F10A}">
      <dgm:prSet/>
      <dgm:spPr/>
      <dgm:t>
        <a:bodyPr/>
        <a:lstStyle/>
        <a:p>
          <a:endParaRPr lang="nl-BE"/>
        </a:p>
      </dgm:t>
    </dgm:pt>
    <dgm:pt modelId="{1B6ABC5B-5573-4E2A-9DA6-76652C877E58}">
      <dgm:prSet custT="1"/>
      <dgm:spPr/>
      <dgm:t>
        <a:bodyPr/>
        <a:lstStyle/>
        <a:p>
          <a:pPr marL="171450">
            <a:lnSpc>
              <a:spcPts val="1500"/>
            </a:lnSpc>
            <a:spcBef>
              <a:spcPts val="1200"/>
            </a:spcBef>
            <a:spcAft>
              <a:spcPts val="1200"/>
            </a:spcAft>
          </a:pPr>
          <a:r>
            <a:rPr lang="en-GB" sz="1600" dirty="0">
              <a:latin typeface="Helvetica" panose="020B0604020202020204" pitchFamily="34" charset="0"/>
              <a:cs typeface="Helvetica" panose="020B0604020202020204" pitchFamily="34" charset="0"/>
            </a:rPr>
            <a:t>Restrictive effects found: reduction in reseller volumes; fewer cross border sales; higher prices; strengthening of Amazon’s position </a:t>
          </a:r>
          <a:endParaRPr lang="nl-BE" sz="1600" dirty="0">
            <a:latin typeface="Helvetica" panose="020B0604020202020204" pitchFamily="34" charset="0"/>
            <a:cs typeface="Helvetica" panose="020B0604020202020204" pitchFamily="34" charset="0"/>
          </a:endParaRPr>
        </a:p>
      </dgm:t>
    </dgm:pt>
    <dgm:pt modelId="{916B45F5-F728-455E-AC88-2893E8FD8098}" type="parTrans" cxnId="{85730C24-1CF1-4AE4-BA80-4742665C2D90}">
      <dgm:prSet/>
      <dgm:spPr/>
      <dgm:t>
        <a:bodyPr/>
        <a:lstStyle/>
        <a:p>
          <a:endParaRPr lang="nl-BE"/>
        </a:p>
      </dgm:t>
    </dgm:pt>
    <dgm:pt modelId="{3473EF17-8F74-4BBC-904F-CA6D8E923C0F}" type="sibTrans" cxnId="{85730C24-1CF1-4AE4-BA80-4742665C2D90}">
      <dgm:prSet/>
      <dgm:spPr/>
      <dgm:t>
        <a:bodyPr/>
        <a:lstStyle/>
        <a:p>
          <a:endParaRPr lang="nl-BE"/>
        </a:p>
      </dgm:t>
    </dgm:pt>
    <dgm:pt modelId="{1477F84F-5589-4660-ACF3-806126794F6D}">
      <dgm:prSet custT="1"/>
      <dgm:spPr/>
      <dgm:t>
        <a:bodyPr/>
        <a:lstStyle/>
        <a:p>
          <a:pPr marL="171450">
            <a:lnSpc>
              <a:spcPts val="1500"/>
            </a:lnSpc>
            <a:spcBef>
              <a:spcPts val="1200"/>
            </a:spcBef>
            <a:spcAft>
              <a:spcPts val="1200"/>
            </a:spcAft>
          </a:pPr>
          <a:r>
            <a:rPr lang="en-GB" sz="1600" dirty="0">
              <a:latin typeface="Helvetica" panose="020B0604020202020204" pitchFamily="34" charset="0"/>
              <a:cs typeface="Helvetica" panose="020B0604020202020204" pitchFamily="34" charset="0"/>
            </a:rPr>
            <a:t>Compensating efficiencies rejected: less restrictive ways of combatting counterfeited products</a:t>
          </a:r>
          <a:endParaRPr lang="nl-BE" sz="1600" dirty="0">
            <a:latin typeface="Helvetica" panose="020B0604020202020204" pitchFamily="34" charset="0"/>
            <a:cs typeface="Helvetica" panose="020B0604020202020204" pitchFamily="34" charset="0"/>
          </a:endParaRPr>
        </a:p>
      </dgm:t>
    </dgm:pt>
    <dgm:pt modelId="{7DF206EA-7DB7-4EB9-9DE2-B831333AB47E}" type="parTrans" cxnId="{DB575518-F933-4CA7-B2F4-B952E2ABF63D}">
      <dgm:prSet/>
      <dgm:spPr/>
      <dgm:t>
        <a:bodyPr/>
        <a:lstStyle/>
        <a:p>
          <a:endParaRPr lang="nl-BE"/>
        </a:p>
      </dgm:t>
    </dgm:pt>
    <dgm:pt modelId="{68666654-CA41-4BE3-A8CA-D4384889B4A9}" type="sibTrans" cxnId="{DB575518-F933-4CA7-B2F4-B952E2ABF63D}">
      <dgm:prSet/>
      <dgm:spPr/>
      <dgm:t>
        <a:bodyPr/>
        <a:lstStyle/>
        <a:p>
          <a:endParaRPr lang="nl-BE"/>
        </a:p>
      </dgm:t>
    </dgm:pt>
    <dgm:pt modelId="{BA955268-62AB-49D9-B9C5-1ECB416D511E}">
      <dgm:prSet custT="1"/>
      <dgm:spPr>
        <a:solidFill>
          <a:srgbClr val="DEE7D1"/>
        </a:solidFill>
      </dgm:spPr>
      <dgm:t>
        <a:bodyPr/>
        <a:lstStyle/>
        <a:p>
          <a:r>
            <a:rPr lang="en-GB" sz="2000" baseline="0" dirty="0">
              <a:solidFill>
                <a:schemeClr val="tx1"/>
              </a:solidFill>
              <a:latin typeface="Helvetica" panose="020B0604020202020204" pitchFamily="34" charset="0"/>
              <a:cs typeface="Helvetica" panose="020B0604020202020204" pitchFamily="34" charset="0"/>
            </a:rPr>
            <a:t>Fines: EUR 134.5 million on Apple; EUR 68.7 million on Amazon   </a:t>
          </a:r>
          <a:endParaRPr lang="nl-BE" sz="2000" baseline="0" dirty="0">
            <a:solidFill>
              <a:schemeClr val="tx1"/>
            </a:solidFill>
            <a:latin typeface="Helvetica" panose="020B0604020202020204" pitchFamily="34" charset="0"/>
            <a:cs typeface="Helvetica" panose="020B0604020202020204" pitchFamily="34" charset="0"/>
          </a:endParaRPr>
        </a:p>
      </dgm:t>
    </dgm:pt>
    <dgm:pt modelId="{E35DEA28-1E3B-4E1E-98DC-4E949C5E1D56}" type="parTrans" cxnId="{816C52A3-9B24-4D01-8B8E-CF9139221066}">
      <dgm:prSet/>
      <dgm:spPr/>
      <dgm:t>
        <a:bodyPr/>
        <a:lstStyle/>
        <a:p>
          <a:endParaRPr lang="nl-BE"/>
        </a:p>
      </dgm:t>
    </dgm:pt>
    <dgm:pt modelId="{A99A0E3A-C513-4F9D-B8AD-AD701DC3826B}" type="sibTrans" cxnId="{816C52A3-9B24-4D01-8B8E-CF9139221066}">
      <dgm:prSet/>
      <dgm:spPr/>
      <dgm:t>
        <a:bodyPr/>
        <a:lstStyle/>
        <a:p>
          <a:endParaRPr lang="nl-BE"/>
        </a:p>
      </dgm:t>
    </dgm:pt>
    <dgm:pt modelId="{8AAB76B5-281B-4F33-A395-0CC02C577936}">
      <dgm:prSet custT="1"/>
      <dgm:spPr/>
      <dgm:t>
        <a:bodyPr/>
        <a:lstStyle/>
        <a:p>
          <a:pPr>
            <a:spcBef>
              <a:spcPts val="1200"/>
            </a:spcBef>
            <a:spcAft>
              <a:spcPts val="1200"/>
            </a:spcAft>
          </a:pPr>
          <a:r>
            <a:rPr lang="en-GB" sz="1600" dirty="0">
              <a:latin typeface="Helvetica" panose="020B0604020202020204" pitchFamily="34" charset="0"/>
              <a:cs typeface="Helvetica" panose="020B0604020202020204" pitchFamily="34" charset="0"/>
            </a:rPr>
            <a:t>Remedy: Requirement to apply objective and qualitative criteria in non-discriminatory manner (</a:t>
          </a:r>
          <a:r>
            <a:rPr lang="en-GB" sz="1600" i="1" dirty="0">
              <a:latin typeface="Helvetica" panose="020B0604020202020204" pitchFamily="34" charset="0"/>
              <a:cs typeface="Helvetica" panose="020B0604020202020204" pitchFamily="34" charset="0"/>
            </a:rPr>
            <a:t>quid </a:t>
          </a:r>
          <a:r>
            <a:rPr lang="en-GB" sz="1600" dirty="0">
              <a:latin typeface="Helvetica" panose="020B0604020202020204" pitchFamily="34" charset="0"/>
              <a:cs typeface="Helvetica" panose="020B0604020202020204" pitchFamily="34" charset="0"/>
            </a:rPr>
            <a:t>for open distribution products?)</a:t>
          </a:r>
          <a:endParaRPr lang="nl-BE" sz="1600" dirty="0">
            <a:latin typeface="Helvetica" panose="020B0604020202020204" pitchFamily="34" charset="0"/>
            <a:cs typeface="Helvetica" panose="020B0604020202020204" pitchFamily="34" charset="0"/>
          </a:endParaRPr>
        </a:p>
      </dgm:t>
    </dgm:pt>
    <dgm:pt modelId="{D6069ADD-119C-42CB-B943-62FF8120649F}" type="parTrans" cxnId="{B08DBA52-8C02-43EB-9866-25E370C8BA4D}">
      <dgm:prSet/>
      <dgm:spPr/>
      <dgm:t>
        <a:bodyPr/>
        <a:lstStyle/>
        <a:p>
          <a:endParaRPr lang="nl-BE"/>
        </a:p>
      </dgm:t>
    </dgm:pt>
    <dgm:pt modelId="{AEF496BF-E436-476B-8928-E96D860DF95B}" type="sibTrans" cxnId="{B08DBA52-8C02-43EB-9866-25E370C8BA4D}">
      <dgm:prSet/>
      <dgm:spPr/>
      <dgm:t>
        <a:bodyPr/>
        <a:lstStyle/>
        <a:p>
          <a:endParaRPr lang="nl-BE"/>
        </a:p>
      </dgm:t>
    </dgm:pt>
    <dgm:pt modelId="{0253302F-3F91-4357-B335-39EC0E1EA23F}">
      <dgm:prSet custT="1"/>
      <dgm:spPr/>
      <dgm:t>
        <a:bodyPr/>
        <a:lstStyle/>
        <a:p>
          <a:pPr marL="57150">
            <a:lnSpc>
              <a:spcPct val="90000"/>
            </a:lnSpc>
            <a:spcBef>
              <a:spcPts val="1200"/>
            </a:spcBef>
            <a:spcAft>
              <a:spcPts val="1200"/>
            </a:spcAft>
          </a:pPr>
          <a:endParaRPr lang="nl-BE" sz="100" dirty="0">
            <a:latin typeface="Helvetica" panose="020B0604020202020204" pitchFamily="34" charset="0"/>
            <a:cs typeface="Helvetica" panose="020B0604020202020204" pitchFamily="34" charset="0"/>
          </a:endParaRPr>
        </a:p>
      </dgm:t>
    </dgm:pt>
    <dgm:pt modelId="{C8361C3D-76EE-46CC-9303-5607B5E0E956}" type="parTrans" cxnId="{60B1F8F1-F66C-45A4-B067-A07F3776161E}">
      <dgm:prSet/>
      <dgm:spPr/>
      <dgm:t>
        <a:bodyPr/>
        <a:lstStyle/>
        <a:p>
          <a:endParaRPr lang="nl-BE"/>
        </a:p>
      </dgm:t>
    </dgm:pt>
    <dgm:pt modelId="{1C40CE06-B5D8-4DC6-9B3B-6E3D96C9260D}" type="sibTrans" cxnId="{60B1F8F1-F66C-45A4-B067-A07F3776161E}">
      <dgm:prSet/>
      <dgm:spPr/>
      <dgm:t>
        <a:bodyPr/>
        <a:lstStyle/>
        <a:p>
          <a:endParaRPr lang="nl-BE"/>
        </a:p>
      </dgm:t>
    </dgm:pt>
    <dgm:pt modelId="{D0F059EC-8B43-485A-866C-F28E2A6ADE40}">
      <dgm:prSet custT="1"/>
      <dgm:spPr/>
      <dgm:t>
        <a:bodyPr/>
        <a:lstStyle/>
        <a:p>
          <a:pPr marL="57150">
            <a:lnSpc>
              <a:spcPct val="90000"/>
            </a:lnSpc>
            <a:spcBef>
              <a:spcPts val="1200"/>
            </a:spcBef>
            <a:spcAft>
              <a:spcPts val="1200"/>
            </a:spcAft>
          </a:pPr>
          <a:endParaRPr lang="nl-BE" sz="100" dirty="0">
            <a:latin typeface="Helvetica" panose="020B0604020202020204" pitchFamily="34" charset="0"/>
            <a:cs typeface="Helvetica" panose="020B0604020202020204" pitchFamily="34" charset="0"/>
          </a:endParaRPr>
        </a:p>
      </dgm:t>
    </dgm:pt>
    <dgm:pt modelId="{6158AF46-AD5D-494B-BD91-B97C940669A0}" type="parTrans" cxnId="{5474C081-7A7D-476F-A2CE-5C11BDB9FFB0}">
      <dgm:prSet/>
      <dgm:spPr/>
      <dgm:t>
        <a:bodyPr/>
        <a:lstStyle/>
        <a:p>
          <a:endParaRPr lang="nl-BE"/>
        </a:p>
      </dgm:t>
    </dgm:pt>
    <dgm:pt modelId="{8A4446E5-081B-4AA3-A51B-7E30B405DA7D}" type="sibTrans" cxnId="{5474C081-7A7D-476F-A2CE-5C11BDB9FFB0}">
      <dgm:prSet/>
      <dgm:spPr/>
      <dgm:t>
        <a:bodyPr/>
        <a:lstStyle/>
        <a:p>
          <a:endParaRPr lang="nl-BE"/>
        </a:p>
      </dgm:t>
    </dgm:pt>
    <dgm:pt modelId="{6E19CA63-4EBC-4374-8B09-8DDEEEB47F09}">
      <dgm:prSet custT="1"/>
      <dgm:spPr/>
      <dgm:t>
        <a:bodyPr/>
        <a:lstStyle/>
        <a:p>
          <a:pPr>
            <a:spcBef>
              <a:spcPts val="1200"/>
            </a:spcBef>
            <a:spcAft>
              <a:spcPts val="1200"/>
            </a:spcAft>
          </a:pPr>
          <a:endParaRPr lang="nl-BE" sz="100" dirty="0">
            <a:latin typeface="Helvetica" panose="020B0604020202020204" pitchFamily="34" charset="0"/>
            <a:cs typeface="Helvetica" panose="020B0604020202020204" pitchFamily="34" charset="0"/>
          </a:endParaRPr>
        </a:p>
      </dgm:t>
    </dgm:pt>
    <dgm:pt modelId="{290F71A7-2D89-4DD0-AAAF-06BF096F33A2}" type="parTrans" cxnId="{78FE4DCC-F15B-4218-859B-9A2C8A671495}">
      <dgm:prSet/>
      <dgm:spPr/>
      <dgm:t>
        <a:bodyPr/>
        <a:lstStyle/>
        <a:p>
          <a:endParaRPr lang="nl-BE"/>
        </a:p>
      </dgm:t>
    </dgm:pt>
    <dgm:pt modelId="{8047DF77-43D3-4C8F-AF91-7D0280D329D2}" type="sibTrans" cxnId="{78FE4DCC-F15B-4218-859B-9A2C8A671495}">
      <dgm:prSet/>
      <dgm:spPr/>
      <dgm:t>
        <a:bodyPr/>
        <a:lstStyle/>
        <a:p>
          <a:endParaRPr lang="nl-BE"/>
        </a:p>
      </dgm:t>
    </dgm:pt>
    <dgm:pt modelId="{C73DF4C8-D610-48FF-9241-A054CC2A9619}" type="pres">
      <dgm:prSet presAssocID="{08BE69C0-3A73-49EC-A8D0-308DEEE804DA}" presName="linear" presStyleCnt="0">
        <dgm:presLayoutVars>
          <dgm:animLvl val="lvl"/>
          <dgm:resizeHandles val="exact"/>
        </dgm:presLayoutVars>
      </dgm:prSet>
      <dgm:spPr/>
    </dgm:pt>
    <dgm:pt modelId="{A7C66B56-F92B-4F13-9534-F8037DFF0516}" type="pres">
      <dgm:prSet presAssocID="{B16D51AA-7FC7-40E3-81D6-BBDAD80DAAEF}" presName="parentText" presStyleLbl="node1" presStyleIdx="0" presStyleCnt="2">
        <dgm:presLayoutVars>
          <dgm:chMax val="0"/>
          <dgm:bulletEnabled val="1"/>
        </dgm:presLayoutVars>
      </dgm:prSet>
      <dgm:spPr/>
    </dgm:pt>
    <dgm:pt modelId="{A8F0917F-A597-4229-967E-05F5628451D2}" type="pres">
      <dgm:prSet presAssocID="{B16D51AA-7FC7-40E3-81D6-BBDAD80DAAEF}" presName="childText" presStyleLbl="revTx" presStyleIdx="0" presStyleCnt="2">
        <dgm:presLayoutVars>
          <dgm:bulletEnabled val="1"/>
        </dgm:presLayoutVars>
      </dgm:prSet>
      <dgm:spPr/>
    </dgm:pt>
    <dgm:pt modelId="{9C06D482-CDBC-4A35-BF3F-85E01F0F7E40}" type="pres">
      <dgm:prSet presAssocID="{BA955268-62AB-49D9-B9C5-1ECB416D511E}" presName="parentText" presStyleLbl="node1" presStyleIdx="1" presStyleCnt="2">
        <dgm:presLayoutVars>
          <dgm:chMax val="0"/>
          <dgm:bulletEnabled val="1"/>
        </dgm:presLayoutVars>
      </dgm:prSet>
      <dgm:spPr/>
    </dgm:pt>
    <dgm:pt modelId="{F543E967-F009-4E59-901D-50B4B9EBD783}" type="pres">
      <dgm:prSet presAssocID="{BA955268-62AB-49D9-B9C5-1ECB416D511E}" presName="childText" presStyleLbl="revTx" presStyleIdx="1" presStyleCnt="2">
        <dgm:presLayoutVars>
          <dgm:bulletEnabled val="1"/>
        </dgm:presLayoutVars>
      </dgm:prSet>
      <dgm:spPr/>
    </dgm:pt>
  </dgm:ptLst>
  <dgm:cxnLst>
    <dgm:cxn modelId="{71A6A200-97E3-4799-99A6-81C34D673C6F}" srcId="{08BE69C0-3A73-49EC-A8D0-308DEEE804DA}" destId="{B16D51AA-7FC7-40E3-81D6-BBDAD80DAAEF}" srcOrd="0" destOrd="0" parTransId="{0F34EEA3-96FD-4740-A5E8-DB688427D4EF}" sibTransId="{F4F4151B-C2A9-4B25-BC14-05ED1C4FBC71}"/>
    <dgm:cxn modelId="{065F0010-0DC5-4BA8-A821-DDD46AF200D6}" type="presOf" srcId="{BA955268-62AB-49D9-B9C5-1ECB416D511E}" destId="{9C06D482-CDBC-4A35-BF3F-85E01F0F7E40}" srcOrd="0" destOrd="0" presId="urn:microsoft.com/office/officeart/2005/8/layout/vList2"/>
    <dgm:cxn modelId="{DB575518-F933-4CA7-B2F4-B952E2ABF63D}" srcId="{B16D51AA-7FC7-40E3-81D6-BBDAD80DAAEF}" destId="{1477F84F-5589-4660-ACF3-806126794F6D}" srcOrd="3" destOrd="0" parTransId="{7DF206EA-7DB7-4EB9-9DE2-B831333AB47E}" sibTransId="{68666654-CA41-4BE3-A8CA-D4384889B4A9}"/>
    <dgm:cxn modelId="{85730C24-1CF1-4AE4-BA80-4742665C2D90}" srcId="{B16D51AA-7FC7-40E3-81D6-BBDAD80DAAEF}" destId="{1B6ABC5B-5573-4E2A-9DA6-76652C877E58}" srcOrd="2" destOrd="0" parTransId="{916B45F5-F728-455E-AC88-2893E8FD8098}" sibTransId="{3473EF17-8F74-4BBC-904F-CA6D8E923C0F}"/>
    <dgm:cxn modelId="{D58E5A30-FBEF-4AAC-BEE7-8290CED7F10A}" srcId="{01FBFBA3-D57B-44B8-99BB-9B1ADBFEBF47}" destId="{DAAB68FF-D2C4-4A54-AE27-BD8D87BD4994}" srcOrd="0" destOrd="0" parTransId="{6F49EF41-2D5F-4D32-9DAB-C27326A4D507}" sibTransId="{A27FFD20-DF35-481E-819E-0FF2444988CF}"/>
    <dgm:cxn modelId="{88800E37-A755-4A7A-92BD-8373A263D233}" type="presOf" srcId="{08BE69C0-3A73-49EC-A8D0-308DEEE804DA}" destId="{C73DF4C8-D610-48FF-9241-A054CC2A9619}" srcOrd="0" destOrd="0" presId="urn:microsoft.com/office/officeart/2005/8/layout/vList2"/>
    <dgm:cxn modelId="{FCD6D863-0EA6-4E86-B5A6-AB3184614BB6}" type="presOf" srcId="{8AAB76B5-281B-4F33-A395-0CC02C577936}" destId="{F543E967-F009-4E59-901D-50B4B9EBD783}" srcOrd="0" destOrd="1" presId="urn:microsoft.com/office/officeart/2005/8/layout/vList2"/>
    <dgm:cxn modelId="{72918A6F-2107-4F3F-B621-1A68E85F5D0A}" type="presOf" srcId="{DAAB68FF-D2C4-4A54-AE27-BD8D87BD4994}" destId="{A8F0917F-A597-4229-967E-05F5628451D2}" srcOrd="0" destOrd="2" presId="urn:microsoft.com/office/officeart/2005/8/layout/vList2"/>
    <dgm:cxn modelId="{F8BE3650-649F-4CD3-8EBB-A3E5152A1E20}" type="presOf" srcId="{1477F84F-5589-4660-ACF3-806126794F6D}" destId="{A8F0917F-A597-4229-967E-05F5628451D2}" srcOrd="0" destOrd="4" presId="urn:microsoft.com/office/officeart/2005/8/layout/vList2"/>
    <dgm:cxn modelId="{B08DBA52-8C02-43EB-9866-25E370C8BA4D}" srcId="{BA955268-62AB-49D9-B9C5-1ECB416D511E}" destId="{8AAB76B5-281B-4F33-A395-0CC02C577936}" srcOrd="1" destOrd="0" parTransId="{D6069ADD-119C-42CB-B943-62FF8120649F}" sibTransId="{AEF496BF-E436-476B-8928-E96D860DF95B}"/>
    <dgm:cxn modelId="{5474C081-7A7D-476F-A2CE-5C11BDB9FFB0}" srcId="{B16D51AA-7FC7-40E3-81D6-BBDAD80DAAEF}" destId="{D0F059EC-8B43-485A-866C-F28E2A6ADE40}" srcOrd="4" destOrd="0" parTransId="{6158AF46-AD5D-494B-BD91-B97C940669A0}" sibTransId="{8A4446E5-081B-4AA3-A51B-7E30B405DA7D}"/>
    <dgm:cxn modelId="{DC909C84-AC4B-468F-A298-9D691E855516}" srcId="{B16D51AA-7FC7-40E3-81D6-BBDAD80DAAEF}" destId="{01FBFBA3-D57B-44B8-99BB-9B1ADBFEBF47}" srcOrd="1" destOrd="0" parTransId="{169A0A76-7D24-44F9-A8F2-6CE06078E949}" sibTransId="{B9893BB1-80E2-42DA-9B9E-780B20FCCC80}"/>
    <dgm:cxn modelId="{C3EA3294-77CC-4E02-A174-A9C4E6776DF2}" type="presOf" srcId="{0253302F-3F91-4357-B335-39EC0E1EA23F}" destId="{A8F0917F-A597-4229-967E-05F5628451D2}" srcOrd="0" destOrd="0" presId="urn:microsoft.com/office/officeart/2005/8/layout/vList2"/>
    <dgm:cxn modelId="{816C52A3-9B24-4D01-8B8E-CF9139221066}" srcId="{08BE69C0-3A73-49EC-A8D0-308DEEE804DA}" destId="{BA955268-62AB-49D9-B9C5-1ECB416D511E}" srcOrd="1" destOrd="0" parTransId="{E35DEA28-1E3B-4E1E-98DC-4E949C5E1D56}" sibTransId="{A99A0E3A-C513-4F9D-B8AD-AD701DC3826B}"/>
    <dgm:cxn modelId="{88ED04B9-1B0B-44B8-9C55-C6BFB7C61BF3}" type="presOf" srcId="{B16D51AA-7FC7-40E3-81D6-BBDAD80DAAEF}" destId="{A7C66B56-F92B-4F13-9534-F8037DFF0516}" srcOrd="0" destOrd="0" presId="urn:microsoft.com/office/officeart/2005/8/layout/vList2"/>
    <dgm:cxn modelId="{5052BDBE-65AA-403D-A26E-14BC319023B4}" type="presOf" srcId="{D0F059EC-8B43-485A-866C-F28E2A6ADE40}" destId="{A8F0917F-A597-4229-967E-05F5628451D2}" srcOrd="0" destOrd="5" presId="urn:microsoft.com/office/officeart/2005/8/layout/vList2"/>
    <dgm:cxn modelId="{78FE4DCC-F15B-4218-859B-9A2C8A671495}" srcId="{BA955268-62AB-49D9-B9C5-1ECB416D511E}" destId="{6E19CA63-4EBC-4374-8B09-8DDEEEB47F09}" srcOrd="0" destOrd="0" parTransId="{290F71A7-2D89-4DD0-AAAF-06BF096F33A2}" sibTransId="{8047DF77-43D3-4C8F-AF91-7D0280D329D2}"/>
    <dgm:cxn modelId="{FFB31BDC-DFC5-454E-B7AC-035FF3307DFA}" type="presOf" srcId="{1B6ABC5B-5573-4E2A-9DA6-76652C877E58}" destId="{A8F0917F-A597-4229-967E-05F5628451D2}" srcOrd="0" destOrd="3" presId="urn:microsoft.com/office/officeart/2005/8/layout/vList2"/>
    <dgm:cxn modelId="{60B1F8F1-F66C-45A4-B067-A07F3776161E}" srcId="{B16D51AA-7FC7-40E3-81D6-BBDAD80DAAEF}" destId="{0253302F-3F91-4357-B335-39EC0E1EA23F}" srcOrd="0" destOrd="0" parTransId="{C8361C3D-76EE-46CC-9303-5607B5E0E956}" sibTransId="{1C40CE06-B5D8-4DC6-9B3B-6E3D96C9260D}"/>
    <dgm:cxn modelId="{C3D2E5F3-3293-4E14-9BCE-E8D51658119D}" type="presOf" srcId="{01FBFBA3-D57B-44B8-99BB-9B1ADBFEBF47}" destId="{A8F0917F-A597-4229-967E-05F5628451D2}" srcOrd="0" destOrd="1" presId="urn:microsoft.com/office/officeart/2005/8/layout/vList2"/>
    <dgm:cxn modelId="{76DEABFC-77B2-4B55-8A0D-BC1198628765}" type="presOf" srcId="{6E19CA63-4EBC-4374-8B09-8DDEEEB47F09}" destId="{F543E967-F009-4E59-901D-50B4B9EBD783}" srcOrd="0" destOrd="0" presId="urn:microsoft.com/office/officeart/2005/8/layout/vList2"/>
    <dgm:cxn modelId="{E0666A77-3AEC-4911-8CAD-B8855B19B449}" type="presParOf" srcId="{C73DF4C8-D610-48FF-9241-A054CC2A9619}" destId="{A7C66B56-F92B-4F13-9534-F8037DFF0516}" srcOrd="0" destOrd="0" presId="urn:microsoft.com/office/officeart/2005/8/layout/vList2"/>
    <dgm:cxn modelId="{CB2691AF-8EEF-44CA-BE59-78CF2D277813}" type="presParOf" srcId="{C73DF4C8-D610-48FF-9241-A054CC2A9619}" destId="{A8F0917F-A597-4229-967E-05F5628451D2}" srcOrd="1" destOrd="0" presId="urn:microsoft.com/office/officeart/2005/8/layout/vList2"/>
    <dgm:cxn modelId="{C52426CC-ECB1-49A1-9E40-C768E6B4941A}" type="presParOf" srcId="{C73DF4C8-D610-48FF-9241-A054CC2A9619}" destId="{9C06D482-CDBC-4A35-BF3F-85E01F0F7E40}" srcOrd="2" destOrd="0" presId="urn:microsoft.com/office/officeart/2005/8/layout/vList2"/>
    <dgm:cxn modelId="{48158328-41EA-4E1E-87E4-E2B77A3F214F}" type="presParOf" srcId="{C73DF4C8-D610-48FF-9241-A054CC2A9619}" destId="{F543E967-F009-4E59-901D-50B4B9EBD78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9A2F2-11D4-4C8A-90CB-44575FA8301E}">
      <dsp:nvSpPr>
        <dsp:cNvPr id="0" name=""/>
        <dsp:cNvSpPr/>
      </dsp:nvSpPr>
      <dsp:spPr>
        <a:xfrm>
          <a:off x="0" y="98065"/>
          <a:ext cx="4896543" cy="4446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solidFill>
                <a:schemeClr val="tx1"/>
              </a:solidFill>
              <a:latin typeface="Helvetica" panose="020B0604020202020204" pitchFamily="34" charset="0"/>
              <a:cs typeface="Helvetica" panose="020B0604020202020204" pitchFamily="34" charset="0"/>
            </a:rPr>
            <a:t>VBER reform status / overview</a:t>
          </a:r>
          <a:endParaRPr lang="nl-BE" sz="1900" kern="1200" baseline="0" dirty="0">
            <a:solidFill>
              <a:schemeClr val="tx1"/>
            </a:solidFill>
            <a:latin typeface="Helvetica" panose="020B0604020202020204" pitchFamily="34" charset="0"/>
            <a:cs typeface="Helvetica" panose="020B0604020202020204" pitchFamily="34" charset="0"/>
          </a:endParaRPr>
        </a:p>
      </dsp:txBody>
      <dsp:txXfrm>
        <a:off x="21704" y="119769"/>
        <a:ext cx="4853135" cy="401192"/>
      </dsp:txXfrm>
    </dsp:sp>
    <dsp:sp modelId="{3CF49B06-9025-4CE4-9735-1D4F914C9043}">
      <dsp:nvSpPr>
        <dsp:cNvPr id="0" name=""/>
        <dsp:cNvSpPr/>
      </dsp:nvSpPr>
      <dsp:spPr>
        <a:xfrm>
          <a:off x="0" y="602121"/>
          <a:ext cx="4896543" cy="444600"/>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solidFill>
                <a:schemeClr val="tx1"/>
              </a:solidFill>
              <a:latin typeface="Helvetica" panose="020B0604020202020204" pitchFamily="34" charset="0"/>
              <a:cs typeface="Helvetica" panose="020B0604020202020204" pitchFamily="34" charset="0"/>
            </a:rPr>
            <a:t>Online sales restrictions</a:t>
          </a:r>
          <a:endParaRPr lang="nl-BE" sz="1900" kern="1200" baseline="0" dirty="0">
            <a:solidFill>
              <a:schemeClr val="tx1"/>
            </a:solidFill>
            <a:latin typeface="Helvetica" panose="020B0604020202020204" pitchFamily="34" charset="0"/>
            <a:cs typeface="Helvetica" panose="020B0604020202020204" pitchFamily="34" charset="0"/>
          </a:endParaRPr>
        </a:p>
      </dsp:txBody>
      <dsp:txXfrm>
        <a:off x="21704" y="623825"/>
        <a:ext cx="4853135" cy="401192"/>
      </dsp:txXfrm>
    </dsp:sp>
    <dsp:sp modelId="{2443C68C-78D6-48AB-8523-C87AFA319CDF}">
      <dsp:nvSpPr>
        <dsp:cNvPr id="0" name=""/>
        <dsp:cNvSpPr/>
      </dsp:nvSpPr>
      <dsp:spPr>
        <a:xfrm>
          <a:off x="0" y="1115537"/>
          <a:ext cx="4896543" cy="4446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solidFill>
                <a:schemeClr val="tx1"/>
              </a:solidFill>
              <a:latin typeface="Helvetica" panose="020B0604020202020204" pitchFamily="34" charset="0"/>
              <a:cs typeface="Helvetica" panose="020B0604020202020204" pitchFamily="34" charset="0"/>
            </a:rPr>
            <a:t>Platform restrictions</a:t>
          </a:r>
          <a:endParaRPr lang="nl-BE" sz="1900" kern="1200" baseline="0" dirty="0">
            <a:solidFill>
              <a:schemeClr val="tx1"/>
            </a:solidFill>
            <a:latin typeface="Helvetica" panose="020B0604020202020204" pitchFamily="34" charset="0"/>
            <a:cs typeface="Helvetica" panose="020B0604020202020204" pitchFamily="34" charset="0"/>
          </a:endParaRPr>
        </a:p>
      </dsp:txBody>
      <dsp:txXfrm>
        <a:off x="21704" y="1137241"/>
        <a:ext cx="4853135" cy="401192"/>
      </dsp:txXfrm>
    </dsp:sp>
    <dsp:sp modelId="{C82CDBE8-C317-4F8B-968F-2EA16B287353}">
      <dsp:nvSpPr>
        <dsp:cNvPr id="0" name=""/>
        <dsp:cNvSpPr/>
      </dsp:nvSpPr>
      <dsp:spPr>
        <a:xfrm>
          <a:off x="0" y="1560137"/>
          <a:ext cx="489654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65" tIns="24130" rIns="135128" bIns="24130" numCol="1" spcCol="1270" anchor="t" anchorCtr="0">
          <a:noAutofit/>
        </a:bodyPr>
        <a:lstStyle/>
        <a:p>
          <a:pPr marL="114300" lvl="1" indent="-114300" algn="l" defTabSz="666750">
            <a:lnSpc>
              <a:spcPct val="90000"/>
            </a:lnSpc>
            <a:spcBef>
              <a:spcPct val="0"/>
            </a:spcBef>
            <a:spcAft>
              <a:spcPct val="20000"/>
            </a:spcAft>
            <a:buFont typeface="Arial" panose="020B0604020202020204" pitchFamily="34" charset="0"/>
            <a:buChar char="•"/>
            <a:tabLst>
              <a:tab pos="358775" algn="l"/>
            </a:tabLst>
          </a:pPr>
          <a:r>
            <a:rPr lang="en-GB" sz="1500" kern="1200" dirty="0">
              <a:latin typeface="Helvetica" panose="020B0604020202020204" pitchFamily="34" charset="0"/>
              <a:cs typeface="Helvetica" panose="020B0604020202020204" pitchFamily="34" charset="0"/>
            </a:rPr>
            <a:t>	Apple/Amazon AGCM decision</a:t>
          </a:r>
          <a:endParaRPr lang="nl-BE" sz="1500" kern="1200" dirty="0">
            <a:latin typeface="Helvetica" panose="020B0604020202020204" pitchFamily="34" charset="0"/>
            <a:cs typeface="Helvetica" panose="020B0604020202020204" pitchFamily="34" charset="0"/>
          </a:endParaRPr>
        </a:p>
      </dsp:txBody>
      <dsp:txXfrm>
        <a:off x="0" y="1560137"/>
        <a:ext cx="4896543" cy="314640"/>
      </dsp:txXfrm>
    </dsp:sp>
    <dsp:sp modelId="{74B1D339-A7E1-462C-ABE8-5F983BA74E7C}">
      <dsp:nvSpPr>
        <dsp:cNvPr id="0" name=""/>
        <dsp:cNvSpPr/>
      </dsp:nvSpPr>
      <dsp:spPr>
        <a:xfrm>
          <a:off x="0" y="1874777"/>
          <a:ext cx="4896543" cy="444600"/>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solidFill>
                <a:schemeClr val="tx1"/>
              </a:solidFill>
              <a:latin typeface="Helvetica" panose="020B0604020202020204" pitchFamily="34" charset="0"/>
              <a:cs typeface="Helvetica" panose="020B0604020202020204" pitchFamily="34" charset="0"/>
            </a:rPr>
            <a:t>Active sales restrictions</a:t>
          </a:r>
          <a:endParaRPr lang="nl-BE" sz="1900" kern="1200" baseline="0" dirty="0">
            <a:solidFill>
              <a:schemeClr val="tx1"/>
            </a:solidFill>
            <a:latin typeface="Helvetica" panose="020B0604020202020204" pitchFamily="34" charset="0"/>
            <a:cs typeface="Helvetica" panose="020B0604020202020204" pitchFamily="34" charset="0"/>
          </a:endParaRPr>
        </a:p>
      </dsp:txBody>
      <dsp:txXfrm>
        <a:off x="21704" y="1896481"/>
        <a:ext cx="4853135" cy="401192"/>
      </dsp:txXfrm>
    </dsp:sp>
    <dsp:sp modelId="{5A375643-3C09-46C5-87A9-B86097633CCC}">
      <dsp:nvSpPr>
        <dsp:cNvPr id="0" name=""/>
        <dsp:cNvSpPr/>
      </dsp:nvSpPr>
      <dsp:spPr>
        <a:xfrm>
          <a:off x="0" y="2319377"/>
          <a:ext cx="489654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65" tIns="24130" rIns="135128" bIns="24130" numCol="1" spcCol="1270" anchor="t" anchorCtr="0">
          <a:noAutofit/>
        </a:bodyPr>
        <a:lstStyle/>
        <a:p>
          <a:pPr marL="114300" lvl="1" indent="-114300" algn="l" defTabSz="666750">
            <a:lnSpc>
              <a:spcPct val="90000"/>
            </a:lnSpc>
            <a:spcBef>
              <a:spcPct val="0"/>
            </a:spcBef>
            <a:spcAft>
              <a:spcPct val="20000"/>
            </a:spcAft>
            <a:buFont typeface="Arial" panose="020B0604020202020204" pitchFamily="34" charset="0"/>
            <a:buChar char="•"/>
            <a:tabLst>
              <a:tab pos="358775" algn="l"/>
            </a:tabLst>
          </a:pPr>
          <a:r>
            <a:rPr lang="en-GB" sz="1500" kern="1200" dirty="0">
              <a:latin typeface="Helvetica" panose="020B0604020202020204" pitchFamily="34" charset="0"/>
              <a:cs typeface="Helvetica" panose="020B0604020202020204" pitchFamily="34" charset="0"/>
            </a:rPr>
            <a:t>	VISMA ECJ preliminary ruling</a:t>
          </a:r>
          <a:endParaRPr lang="nl-BE" sz="1500" kern="1200" dirty="0">
            <a:latin typeface="Helvetica" panose="020B0604020202020204" pitchFamily="34" charset="0"/>
            <a:cs typeface="Helvetica" panose="020B0604020202020204" pitchFamily="34" charset="0"/>
          </a:endParaRPr>
        </a:p>
      </dsp:txBody>
      <dsp:txXfrm>
        <a:off x="0" y="2319377"/>
        <a:ext cx="4896543" cy="314640"/>
      </dsp:txXfrm>
    </dsp:sp>
    <dsp:sp modelId="{692A2C90-C6C1-4642-90DC-21083EC5C5EC}">
      <dsp:nvSpPr>
        <dsp:cNvPr id="0" name=""/>
        <dsp:cNvSpPr/>
      </dsp:nvSpPr>
      <dsp:spPr>
        <a:xfrm>
          <a:off x="0" y="2634017"/>
          <a:ext cx="4896543" cy="4446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solidFill>
                <a:schemeClr val="tx1"/>
              </a:solidFill>
              <a:latin typeface="Helvetica" panose="020B0604020202020204" pitchFamily="34" charset="0"/>
              <a:cs typeface="Helvetica" panose="020B0604020202020204" pitchFamily="34" charset="0"/>
            </a:rPr>
            <a:t>Dual distribution</a:t>
          </a:r>
          <a:endParaRPr lang="nl-BE" sz="1900" kern="1200" baseline="0" dirty="0">
            <a:solidFill>
              <a:schemeClr val="tx1"/>
            </a:solidFill>
            <a:latin typeface="Helvetica" panose="020B0604020202020204" pitchFamily="34" charset="0"/>
            <a:cs typeface="Helvetica" panose="020B0604020202020204" pitchFamily="34" charset="0"/>
          </a:endParaRPr>
        </a:p>
      </dsp:txBody>
      <dsp:txXfrm>
        <a:off x="21704" y="2655721"/>
        <a:ext cx="4853135" cy="401192"/>
      </dsp:txXfrm>
    </dsp:sp>
    <dsp:sp modelId="{69AE505C-04AB-47DD-9C40-6D629B29D08D}">
      <dsp:nvSpPr>
        <dsp:cNvPr id="0" name=""/>
        <dsp:cNvSpPr/>
      </dsp:nvSpPr>
      <dsp:spPr>
        <a:xfrm>
          <a:off x="0" y="3133337"/>
          <a:ext cx="4896543" cy="444600"/>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solidFill>
                <a:schemeClr val="tx1"/>
              </a:solidFill>
              <a:latin typeface="Helvetica" panose="020B0604020202020204" pitchFamily="34" charset="0"/>
              <a:cs typeface="Helvetica" panose="020B0604020202020204" pitchFamily="34" charset="0"/>
            </a:rPr>
            <a:t>RPM</a:t>
          </a:r>
          <a:endParaRPr lang="nl-BE" sz="1900" kern="1200" baseline="0" dirty="0">
            <a:solidFill>
              <a:schemeClr val="tx1"/>
            </a:solidFill>
            <a:latin typeface="Helvetica" panose="020B0604020202020204" pitchFamily="34" charset="0"/>
            <a:cs typeface="Helvetica" panose="020B0604020202020204" pitchFamily="34" charset="0"/>
          </a:endParaRPr>
        </a:p>
      </dsp:txBody>
      <dsp:txXfrm>
        <a:off x="21704" y="3155041"/>
        <a:ext cx="4853135" cy="401192"/>
      </dsp:txXfrm>
    </dsp:sp>
    <dsp:sp modelId="{B959216E-81BB-41DE-953F-56570CDD646A}">
      <dsp:nvSpPr>
        <dsp:cNvPr id="0" name=""/>
        <dsp:cNvSpPr/>
      </dsp:nvSpPr>
      <dsp:spPr>
        <a:xfrm>
          <a:off x="0" y="3577937"/>
          <a:ext cx="489654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65" tIns="24130" rIns="135128" bIns="24130" numCol="1" spcCol="1270" anchor="t" anchorCtr="0">
          <a:noAutofit/>
        </a:bodyPr>
        <a:lstStyle/>
        <a:p>
          <a:pPr marL="114300" lvl="1" indent="-114300" algn="l" defTabSz="666750">
            <a:lnSpc>
              <a:spcPct val="90000"/>
            </a:lnSpc>
            <a:spcBef>
              <a:spcPct val="0"/>
            </a:spcBef>
            <a:spcAft>
              <a:spcPct val="20000"/>
            </a:spcAft>
            <a:buFont typeface="Arial" panose="020B0604020202020204" pitchFamily="34" charset="0"/>
            <a:buChar char="•"/>
            <a:tabLst>
              <a:tab pos="358775" algn="l"/>
            </a:tabLst>
          </a:pPr>
          <a:r>
            <a:rPr lang="en-GB" sz="1500" kern="1200" dirty="0">
              <a:latin typeface="Helvetica" panose="020B0604020202020204" pitchFamily="34" charset="0"/>
              <a:cs typeface="Helvetica" panose="020B0604020202020204" pitchFamily="34" charset="0"/>
            </a:rPr>
            <a:t>	National cases</a:t>
          </a:r>
          <a:endParaRPr lang="nl-BE" sz="1500" kern="1200" dirty="0">
            <a:latin typeface="Helvetica" panose="020B0604020202020204" pitchFamily="34" charset="0"/>
            <a:cs typeface="Helvetica" panose="020B0604020202020204" pitchFamily="34" charset="0"/>
          </a:endParaRPr>
        </a:p>
      </dsp:txBody>
      <dsp:txXfrm>
        <a:off x="0" y="3577937"/>
        <a:ext cx="4896543" cy="314640"/>
      </dsp:txXfrm>
    </dsp:sp>
    <dsp:sp modelId="{918B77B9-B43C-4B82-8A7C-78D3EB25A94A}">
      <dsp:nvSpPr>
        <dsp:cNvPr id="0" name=""/>
        <dsp:cNvSpPr/>
      </dsp:nvSpPr>
      <dsp:spPr>
        <a:xfrm>
          <a:off x="0" y="3892577"/>
          <a:ext cx="4896543" cy="4446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solidFill>
                <a:schemeClr val="tx1"/>
              </a:solidFill>
              <a:latin typeface="Helvetica" panose="020B0604020202020204" pitchFamily="34" charset="0"/>
              <a:cs typeface="Helvetica" panose="020B0604020202020204" pitchFamily="34" charset="0"/>
            </a:rPr>
            <a:t>Agency</a:t>
          </a:r>
          <a:endParaRPr lang="nl-BE" sz="1900" kern="1200" baseline="0" dirty="0">
            <a:solidFill>
              <a:schemeClr val="tx1"/>
            </a:solidFill>
            <a:latin typeface="Helvetica" panose="020B0604020202020204" pitchFamily="34" charset="0"/>
            <a:cs typeface="Helvetica" panose="020B0604020202020204" pitchFamily="34" charset="0"/>
          </a:endParaRPr>
        </a:p>
      </dsp:txBody>
      <dsp:txXfrm>
        <a:off x="21704" y="3914281"/>
        <a:ext cx="4853135" cy="401192"/>
      </dsp:txXfrm>
    </dsp:sp>
    <dsp:sp modelId="{7A8CE364-0FCB-4730-BBED-F37E92C2B4CC}">
      <dsp:nvSpPr>
        <dsp:cNvPr id="0" name=""/>
        <dsp:cNvSpPr/>
      </dsp:nvSpPr>
      <dsp:spPr>
        <a:xfrm>
          <a:off x="0" y="4391897"/>
          <a:ext cx="4896543" cy="444600"/>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baseline="0" dirty="0">
              <a:solidFill>
                <a:schemeClr val="tx1"/>
              </a:solidFill>
              <a:latin typeface="Helvetica" panose="020B0604020202020204" pitchFamily="34" charset="0"/>
              <a:cs typeface="Helvetica" panose="020B0604020202020204" pitchFamily="34" charset="0"/>
            </a:rPr>
            <a:t>MFNs</a:t>
          </a:r>
          <a:endParaRPr lang="nl-BE" sz="1900" kern="1200" baseline="0" dirty="0">
            <a:solidFill>
              <a:schemeClr val="tx1"/>
            </a:solidFill>
            <a:latin typeface="Helvetica" panose="020B0604020202020204" pitchFamily="34" charset="0"/>
            <a:cs typeface="Helvetica" panose="020B0604020202020204" pitchFamily="34" charset="0"/>
          </a:endParaRPr>
        </a:p>
      </dsp:txBody>
      <dsp:txXfrm>
        <a:off x="21704" y="4413601"/>
        <a:ext cx="4853135" cy="401192"/>
      </dsp:txXfrm>
    </dsp:sp>
    <dsp:sp modelId="{86CC2ECD-D707-4E58-9B35-73E861F55029}">
      <dsp:nvSpPr>
        <dsp:cNvPr id="0" name=""/>
        <dsp:cNvSpPr/>
      </dsp:nvSpPr>
      <dsp:spPr>
        <a:xfrm>
          <a:off x="0" y="4891217"/>
          <a:ext cx="4896543" cy="4446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BE" sz="1900" kern="1200" baseline="0" dirty="0">
              <a:solidFill>
                <a:schemeClr val="tx1"/>
              </a:solidFill>
              <a:latin typeface="Helvetica" panose="020B0604020202020204" pitchFamily="34" charset="0"/>
              <a:cs typeface="Helvetica" panose="020B0604020202020204" pitchFamily="34" charset="0"/>
            </a:rPr>
            <a:t>Parallel review in the UK</a:t>
          </a:r>
        </a:p>
      </dsp:txBody>
      <dsp:txXfrm>
        <a:off x="21704" y="4912921"/>
        <a:ext cx="4853135" cy="4011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344B9-B0B0-48DE-83CA-4F5A6CBD6E80}">
      <dsp:nvSpPr>
        <dsp:cNvPr id="0" name=""/>
        <dsp:cNvSpPr/>
      </dsp:nvSpPr>
      <dsp:spPr>
        <a:xfrm>
          <a:off x="0" y="394382"/>
          <a:ext cx="8617150" cy="4680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BE" sz="2000" kern="1200" baseline="0" dirty="0">
              <a:solidFill>
                <a:schemeClr val="tx1"/>
              </a:solidFill>
              <a:latin typeface="Helvetica" panose="020B0604020202020204" pitchFamily="34" charset="0"/>
              <a:cs typeface="Helvetica" panose="020B0604020202020204" pitchFamily="34" charset="0"/>
            </a:rPr>
            <a:t>AGCM relies on Draft VBER and Guidelines (or vice versa?)</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22846" y="417228"/>
        <a:ext cx="8571458" cy="422308"/>
      </dsp:txXfrm>
    </dsp:sp>
    <dsp:sp modelId="{4CAFFF1A-1AF4-4128-9145-4245A32C42BD}">
      <dsp:nvSpPr>
        <dsp:cNvPr id="0" name=""/>
        <dsp:cNvSpPr/>
      </dsp:nvSpPr>
      <dsp:spPr>
        <a:xfrm>
          <a:off x="0" y="862382"/>
          <a:ext cx="8617150" cy="48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595" tIns="1270" rIns="7112" bIns="1270" numCol="1" spcCol="1270" anchor="t" anchorCtr="0">
          <a:noAutofit/>
        </a:bodyPr>
        <a:lstStyle/>
        <a:p>
          <a:pPr marL="57150" lvl="1" indent="-57150" algn="l" defTabSz="44450">
            <a:lnSpc>
              <a:spcPct val="90000"/>
            </a:lnSpc>
            <a:spcBef>
              <a:spcPct val="0"/>
            </a:spcBef>
            <a:spcAft>
              <a:spcPct val="20000"/>
            </a:spcAft>
            <a:buChar char="•"/>
          </a:pPr>
          <a:endParaRPr lang="nl-BE" sz="100" kern="1200" dirty="0">
            <a:latin typeface="Helvetica" panose="020B0604020202020204" pitchFamily="34" charset="0"/>
            <a:cs typeface="Helvetica" panose="020B0604020202020204" pitchFamily="34" charset="0"/>
          </a:endParaRPr>
        </a:p>
        <a:p>
          <a:pPr marL="57150" lvl="1" indent="-57150" algn="l" defTabSz="44450">
            <a:lnSpc>
              <a:spcPct val="90000"/>
            </a:lnSpc>
            <a:spcBef>
              <a:spcPct val="0"/>
            </a:spcBef>
            <a:spcAft>
              <a:spcPct val="20000"/>
            </a:spcAft>
            <a:buChar char="•"/>
          </a:pPr>
          <a:endParaRPr lang="nl-BE" sz="100" kern="1200" dirty="0">
            <a:latin typeface="Helvetica" panose="020B0604020202020204" pitchFamily="34" charset="0"/>
            <a:cs typeface="Helvetica" panose="020B0604020202020204" pitchFamily="34" charset="0"/>
          </a:endParaRPr>
        </a:p>
        <a:p>
          <a:pPr marL="57150" lvl="1" indent="-57150" algn="l" defTabSz="44450">
            <a:lnSpc>
              <a:spcPct val="90000"/>
            </a:lnSpc>
            <a:spcBef>
              <a:spcPct val="0"/>
            </a:spcBef>
            <a:spcAft>
              <a:spcPct val="20000"/>
            </a:spcAft>
            <a:buChar char="•"/>
          </a:pPr>
          <a:endParaRPr lang="nl-BE" sz="100" kern="1200" dirty="0">
            <a:latin typeface="Helvetica" panose="020B0604020202020204" pitchFamily="34" charset="0"/>
            <a:cs typeface="Helvetica" panose="020B0604020202020204" pitchFamily="34" charset="0"/>
          </a:endParaRPr>
        </a:p>
        <a:p>
          <a:pPr marL="57150" lvl="1" indent="-57150" algn="l" defTabSz="266700">
            <a:lnSpc>
              <a:spcPct val="90000"/>
            </a:lnSpc>
            <a:spcBef>
              <a:spcPct val="0"/>
            </a:spcBef>
            <a:spcAft>
              <a:spcPct val="20000"/>
            </a:spcAft>
            <a:buChar char="•"/>
          </a:pPr>
          <a:endParaRPr lang="nl-BE" sz="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ct val="20000"/>
            </a:spcAft>
            <a:buChar char="•"/>
          </a:pPr>
          <a:r>
            <a:rPr lang="fr-BE" sz="1600" kern="1200" dirty="0">
              <a:latin typeface="Helvetica" panose="020B0604020202020204" pitchFamily="34" charset="0"/>
              <a:cs typeface="Helvetica" panose="020B0604020202020204" pitchFamily="34" charset="0"/>
            </a:rPr>
            <a:t>Focus on Amazon as supplier of </a:t>
          </a:r>
          <a:r>
            <a:rPr lang="fr-BE" sz="1600" kern="1200" dirty="0" err="1">
              <a:latin typeface="Helvetica" panose="020B0604020202020204" pitchFamily="34" charset="0"/>
              <a:cs typeface="Helvetica" panose="020B0604020202020204" pitchFamily="34" charset="0"/>
            </a:rPr>
            <a:t>intermediation</a:t>
          </a:r>
          <a:r>
            <a:rPr lang="fr-BE" sz="1600" kern="1200" dirty="0">
              <a:latin typeface="Helvetica" panose="020B0604020202020204" pitchFamily="34" charset="0"/>
              <a:cs typeface="Helvetica" panose="020B0604020202020204" pitchFamily="34" charset="0"/>
            </a:rPr>
            <a:t> services and as </a:t>
          </a:r>
          <a:r>
            <a:rPr lang="fr-BE" sz="1600" kern="1200" dirty="0" err="1">
              <a:latin typeface="Helvetica" panose="020B0604020202020204" pitchFamily="34" charset="0"/>
              <a:cs typeface="Helvetica" panose="020B0604020202020204" pitchFamily="34" charset="0"/>
            </a:rPr>
            <a:t>hybrid</a:t>
          </a:r>
          <a:r>
            <a:rPr lang="fr-BE" sz="1600" kern="1200" dirty="0">
              <a:latin typeface="Helvetica" panose="020B0604020202020204" pitchFamily="34" charset="0"/>
              <a:cs typeface="Helvetica" panose="020B0604020202020204" pitchFamily="34" charset="0"/>
            </a:rPr>
            <a:t> platform </a:t>
          </a:r>
          <a:endParaRPr lang="nl-BE" sz="1600" kern="1200" dirty="0">
            <a:latin typeface="Helvetica" panose="020B0604020202020204" pitchFamily="34" charset="0"/>
            <a:cs typeface="Helvetica" panose="020B0604020202020204" pitchFamily="34" charset="0"/>
          </a:endParaRPr>
        </a:p>
        <a:p>
          <a:pPr marL="57150" lvl="1" indent="-57150" algn="l" defTabSz="266700">
            <a:lnSpc>
              <a:spcPct val="90000"/>
            </a:lnSpc>
            <a:spcBef>
              <a:spcPct val="0"/>
            </a:spcBef>
            <a:spcAft>
              <a:spcPct val="20000"/>
            </a:spcAft>
            <a:buChar char="•"/>
          </a:pPr>
          <a:endParaRPr lang="nl-BE" sz="600" kern="1200" dirty="0">
            <a:latin typeface="Helvetica" panose="020B0604020202020204" pitchFamily="34" charset="0"/>
            <a:cs typeface="Helvetica" panose="020B0604020202020204" pitchFamily="34" charset="0"/>
          </a:endParaRPr>
        </a:p>
      </dsp:txBody>
      <dsp:txXfrm>
        <a:off x="0" y="862382"/>
        <a:ext cx="8617150" cy="486450"/>
      </dsp:txXfrm>
    </dsp:sp>
    <dsp:sp modelId="{4A725D65-A031-45E0-AC0F-AC1AD861D4AB}">
      <dsp:nvSpPr>
        <dsp:cNvPr id="0" name=""/>
        <dsp:cNvSpPr/>
      </dsp:nvSpPr>
      <dsp:spPr>
        <a:xfrm>
          <a:off x="0" y="1348832"/>
          <a:ext cx="8617150" cy="4680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BE" sz="2000" kern="1200" baseline="0" dirty="0">
              <a:solidFill>
                <a:schemeClr val="tx1"/>
              </a:solidFill>
              <a:latin typeface="Helvetica" panose="020B0604020202020204" pitchFamily="34" charset="0"/>
              <a:cs typeface="Helvetica" panose="020B0604020202020204" pitchFamily="34" charset="0"/>
            </a:rPr>
            <a:t>Much </a:t>
          </a:r>
          <a:r>
            <a:rPr lang="fr-BE" sz="2000" kern="1200" baseline="0" dirty="0" err="1">
              <a:solidFill>
                <a:schemeClr val="tx1"/>
              </a:solidFill>
              <a:latin typeface="Helvetica" panose="020B0604020202020204" pitchFamily="34" charset="0"/>
              <a:cs typeface="Helvetica" panose="020B0604020202020204" pitchFamily="34" charset="0"/>
            </a:rPr>
            <a:t>less</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favourable</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context</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than</a:t>
          </a:r>
          <a:r>
            <a:rPr lang="fr-BE" sz="2000" kern="1200" baseline="0" dirty="0">
              <a:solidFill>
                <a:schemeClr val="tx1"/>
              </a:solidFill>
              <a:latin typeface="Helvetica" panose="020B0604020202020204" pitchFamily="34" charset="0"/>
              <a:cs typeface="Helvetica" panose="020B0604020202020204" pitchFamily="34" charset="0"/>
            </a:rPr>
            <a:t> in </a:t>
          </a:r>
          <a:r>
            <a:rPr lang="fr-BE" sz="2000" i="1" kern="1200" baseline="0" dirty="0">
              <a:solidFill>
                <a:schemeClr val="tx1"/>
              </a:solidFill>
              <a:latin typeface="Helvetica" panose="020B0604020202020204" pitchFamily="34" charset="0"/>
              <a:cs typeface="Helvetica" panose="020B0604020202020204" pitchFamily="34" charset="0"/>
            </a:rPr>
            <a:t>Coty:</a:t>
          </a:r>
          <a:r>
            <a:rPr lang="fr-BE" sz="2000" kern="1200" baseline="0" dirty="0">
              <a:solidFill>
                <a:schemeClr val="tx1"/>
              </a:solidFill>
              <a:latin typeface="Helvetica" panose="020B0604020202020204" pitchFamily="34" charset="0"/>
              <a:cs typeface="Helvetica" panose="020B0604020202020204" pitchFamily="34" charset="0"/>
            </a:rPr>
            <a:t> Amazon </a:t>
          </a:r>
          <a:r>
            <a:rPr lang="fr-BE" sz="2000" kern="1200" baseline="0" dirty="0" err="1">
              <a:solidFill>
                <a:schemeClr val="tx1"/>
              </a:solidFill>
              <a:latin typeface="Helvetica" panose="020B0604020202020204" pitchFamily="34" charset="0"/>
              <a:cs typeface="Helvetica" panose="020B0604020202020204" pitchFamily="34" charset="0"/>
            </a:rPr>
            <a:t>was</a:t>
          </a:r>
          <a:r>
            <a:rPr lang="fr-BE" sz="2000" kern="1200" baseline="0" dirty="0">
              <a:solidFill>
                <a:schemeClr val="tx1"/>
              </a:solidFill>
              <a:latin typeface="Helvetica" panose="020B0604020202020204" pitchFamily="34" charset="0"/>
              <a:cs typeface="Helvetica" panose="020B0604020202020204" pitchFamily="34" charset="0"/>
            </a:rPr>
            <a:t> an Apple reseller </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22846" y="1371678"/>
        <a:ext cx="8571458" cy="422308"/>
      </dsp:txXfrm>
    </dsp:sp>
    <dsp:sp modelId="{23A9DE17-B4F7-4BCE-B3FD-BFAEEB1DE9C6}">
      <dsp:nvSpPr>
        <dsp:cNvPr id="0" name=""/>
        <dsp:cNvSpPr/>
      </dsp:nvSpPr>
      <dsp:spPr>
        <a:xfrm>
          <a:off x="0" y="1816832"/>
          <a:ext cx="8617150" cy="6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595" tIns="1270" rIns="7112" bIns="1270" numCol="1" spcCol="1270" anchor="t" anchorCtr="0">
          <a:noAutofit/>
        </a:bodyPr>
        <a:lstStyle/>
        <a:p>
          <a:pPr marL="57150" lvl="1" indent="-57150" algn="l" defTabSz="44450">
            <a:lnSpc>
              <a:spcPct val="90000"/>
            </a:lnSpc>
            <a:spcBef>
              <a:spcPct val="0"/>
            </a:spcBef>
            <a:spcAft>
              <a:spcPct val="20000"/>
            </a:spcAft>
            <a:buChar char="•"/>
          </a:pPr>
          <a:endParaRPr lang="nl-BE" sz="100" kern="1200" dirty="0">
            <a:latin typeface="Helvetica" panose="020B0604020202020204" pitchFamily="34" charset="0"/>
            <a:cs typeface="Helvetica" panose="020B0604020202020204" pitchFamily="34" charset="0"/>
          </a:endParaRPr>
        </a:p>
        <a:p>
          <a:pPr marL="57150" lvl="1" indent="-57150" algn="l" defTabSz="44450">
            <a:lnSpc>
              <a:spcPct val="90000"/>
            </a:lnSpc>
            <a:spcBef>
              <a:spcPct val="0"/>
            </a:spcBef>
            <a:spcAft>
              <a:spcPct val="20000"/>
            </a:spcAft>
            <a:buChar char="•"/>
          </a:pPr>
          <a:endParaRPr lang="nl-BE" sz="100" kern="1200" dirty="0">
            <a:latin typeface="Helvetica" panose="020B0604020202020204" pitchFamily="34" charset="0"/>
            <a:cs typeface="Helvetica" panose="020B0604020202020204" pitchFamily="34" charset="0"/>
          </a:endParaRPr>
        </a:p>
        <a:p>
          <a:pPr marL="57150" lvl="1" indent="-57150" algn="l" defTabSz="266700">
            <a:lnSpc>
              <a:spcPct val="90000"/>
            </a:lnSpc>
            <a:spcBef>
              <a:spcPct val="0"/>
            </a:spcBef>
            <a:spcAft>
              <a:spcPct val="20000"/>
            </a:spcAft>
            <a:buChar char="•"/>
          </a:pPr>
          <a:endParaRPr lang="nl-BE" sz="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ct val="20000"/>
            </a:spcAft>
            <a:buChar char="•"/>
          </a:pPr>
          <a:r>
            <a:rPr lang="fr-BE" sz="1600" kern="1200" dirty="0" err="1">
              <a:latin typeface="Helvetica" panose="020B0604020202020204" pitchFamily="34" charset="0"/>
              <a:cs typeface="Helvetica" panose="020B0604020202020204" pitchFamily="34" charset="0"/>
            </a:rPr>
            <a:t>Quality</a:t>
          </a:r>
          <a:r>
            <a:rPr lang="fr-BE" sz="1600" kern="1200" dirty="0">
              <a:latin typeface="Helvetica" panose="020B0604020202020204" pitchFamily="34" charset="0"/>
              <a:cs typeface="Helvetica" panose="020B0604020202020204" pitchFamily="34" charset="0"/>
            </a:rPr>
            <a:t> of the platform and </a:t>
          </a:r>
          <a:r>
            <a:rPr lang="fr-BE" sz="1600" kern="1200" dirty="0" err="1">
              <a:latin typeface="Helvetica" panose="020B0604020202020204" pitchFamily="34" charset="0"/>
              <a:cs typeface="Helvetica" panose="020B0604020202020204" pitchFamily="34" charset="0"/>
            </a:rPr>
            <a:t>enforceability</a:t>
          </a:r>
          <a:r>
            <a:rPr lang="fr-BE" sz="1600" kern="1200" dirty="0">
              <a:latin typeface="Helvetica" panose="020B0604020202020204" pitchFamily="34" charset="0"/>
              <a:cs typeface="Helvetica" panose="020B0604020202020204" pitchFamily="34" charset="0"/>
            </a:rPr>
            <a:t> of </a:t>
          </a:r>
          <a:r>
            <a:rPr lang="fr-BE" sz="1600" kern="1200" dirty="0" err="1">
              <a:latin typeface="Helvetica" panose="020B0604020202020204" pitchFamily="34" charset="0"/>
              <a:cs typeface="Helvetica" panose="020B0604020202020204" pitchFamily="34" charset="0"/>
            </a:rPr>
            <a:t>any</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criteria</a:t>
          </a:r>
          <a:r>
            <a:rPr lang="fr-BE" sz="1600" kern="1200" dirty="0">
              <a:latin typeface="Helvetica" panose="020B0604020202020204" pitchFamily="34" charset="0"/>
              <a:cs typeface="Helvetica" panose="020B0604020202020204" pitchFamily="34" charset="0"/>
            </a:rPr>
            <a:t> not at issue</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ct val="20000"/>
            </a:spcAft>
            <a:buNone/>
          </a:pPr>
          <a:r>
            <a:rPr lang="fr-BE" sz="1600" kern="1200" dirty="0">
              <a:latin typeface="Helvetica" panose="020B0604020202020204" pitchFamily="34" charset="0"/>
              <a:cs typeface="Helvetica" panose="020B0604020202020204" pitchFamily="34" charset="0"/>
            </a:rPr>
            <a:t> </a:t>
          </a:r>
          <a:endParaRPr lang="nl-BE" sz="1600" kern="1200" dirty="0">
            <a:latin typeface="Helvetica" panose="020B0604020202020204" pitchFamily="34" charset="0"/>
            <a:cs typeface="Helvetica" panose="020B0604020202020204" pitchFamily="34" charset="0"/>
          </a:endParaRPr>
        </a:p>
      </dsp:txBody>
      <dsp:txXfrm>
        <a:off x="0" y="1816832"/>
        <a:ext cx="8617150" cy="600300"/>
      </dsp:txXfrm>
    </dsp:sp>
    <dsp:sp modelId="{EE545D7B-77AE-4556-AFB0-7AEF24D5409D}">
      <dsp:nvSpPr>
        <dsp:cNvPr id="0" name=""/>
        <dsp:cNvSpPr/>
      </dsp:nvSpPr>
      <dsp:spPr>
        <a:xfrm>
          <a:off x="0" y="2417132"/>
          <a:ext cx="8617150" cy="4680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BE" sz="2000" kern="1200" baseline="0" dirty="0">
              <a:solidFill>
                <a:schemeClr val="tx1"/>
              </a:solidFill>
              <a:latin typeface="Helvetica" panose="020B0604020202020204" pitchFamily="34" charset="0"/>
              <a:cs typeface="Helvetica" panose="020B0604020202020204" pitchFamily="34" charset="0"/>
            </a:rPr>
            <a:t>But </a:t>
          </a:r>
          <a:r>
            <a:rPr lang="fr-BE" sz="2000" kern="1200" baseline="0" dirty="0" err="1">
              <a:solidFill>
                <a:schemeClr val="tx1"/>
              </a:solidFill>
              <a:latin typeface="Helvetica" panose="020B0604020202020204" pitchFamily="34" charset="0"/>
              <a:cs typeface="Helvetica" panose="020B0604020202020204" pitchFamily="34" charset="0"/>
            </a:rPr>
            <a:t>finding</a:t>
          </a:r>
          <a:r>
            <a:rPr lang="fr-BE" sz="2000" kern="1200" baseline="0" dirty="0">
              <a:solidFill>
                <a:schemeClr val="tx1"/>
              </a:solidFill>
              <a:latin typeface="Helvetica" panose="020B0604020202020204" pitchFamily="34" charset="0"/>
              <a:cs typeface="Helvetica" panose="020B0604020202020204" pitchFamily="34" charset="0"/>
            </a:rPr>
            <a:t> of restriction by </a:t>
          </a:r>
          <a:r>
            <a:rPr lang="fr-BE" sz="2000" kern="1200" baseline="0" dirty="0" err="1">
              <a:solidFill>
                <a:schemeClr val="tx1"/>
              </a:solidFill>
              <a:latin typeface="Helvetica" panose="020B0604020202020204" pitchFamily="34" charset="0"/>
              <a:cs typeface="Helvetica" panose="020B0604020202020204" pitchFamily="34" charset="0"/>
            </a:rPr>
            <a:t>object</a:t>
          </a:r>
          <a:r>
            <a:rPr lang="fr-BE" sz="2000" kern="1200" baseline="0" dirty="0">
              <a:solidFill>
                <a:schemeClr val="tx1"/>
              </a:solidFill>
              <a:latin typeface="Helvetica" panose="020B0604020202020204" pitchFamily="34" charset="0"/>
              <a:cs typeface="Helvetica" panose="020B0604020202020204" pitchFamily="34" charset="0"/>
            </a:rPr>
            <a:t> looks </a:t>
          </a:r>
          <a:r>
            <a:rPr lang="fr-BE" sz="2000" kern="1200" baseline="0" dirty="0" err="1">
              <a:solidFill>
                <a:schemeClr val="tx1"/>
              </a:solidFill>
              <a:latin typeface="Helvetica" panose="020B0604020202020204" pitchFamily="34" charset="0"/>
              <a:cs typeface="Helvetica" panose="020B0604020202020204" pitchFamily="34" charset="0"/>
            </a:rPr>
            <a:t>very</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questionable</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22846" y="2439978"/>
        <a:ext cx="8571458" cy="422308"/>
      </dsp:txXfrm>
    </dsp:sp>
    <dsp:sp modelId="{76B77381-E1D4-40CE-9B00-B6F0A8EFB9C6}">
      <dsp:nvSpPr>
        <dsp:cNvPr id="0" name=""/>
        <dsp:cNvSpPr/>
      </dsp:nvSpPr>
      <dsp:spPr>
        <a:xfrm>
          <a:off x="0" y="2885132"/>
          <a:ext cx="8617150"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595" tIns="1270" rIns="7112" bIns="1270" numCol="1" spcCol="1270" anchor="t" anchorCtr="0">
          <a:noAutofit/>
        </a:bodyPr>
        <a:lstStyle/>
        <a:p>
          <a:pPr marL="57150" lvl="1" indent="-57150" algn="l" defTabSz="44450">
            <a:lnSpc>
              <a:spcPct val="90000"/>
            </a:lnSpc>
            <a:spcBef>
              <a:spcPct val="0"/>
            </a:spcBef>
            <a:spcAft>
              <a:spcPts val="1200"/>
            </a:spcAft>
            <a:buChar char="•"/>
          </a:pPr>
          <a:endParaRPr lang="nl-BE" sz="1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fr-BE" sz="1600" kern="1200" dirty="0">
              <a:latin typeface="Helvetica" panose="020B0604020202020204" pitchFamily="34" charset="0"/>
              <a:cs typeface="Helvetica" panose="020B0604020202020204" pitchFamily="34" charset="0"/>
            </a:rPr>
            <a:t>Complete platform ban </a:t>
          </a:r>
          <a:r>
            <a:rPr lang="fr-BE" sz="1600" kern="1200" dirty="0" err="1">
              <a:latin typeface="Helvetica" panose="020B0604020202020204" pitchFamily="34" charset="0"/>
              <a:cs typeface="Helvetica" panose="020B0604020202020204" pitchFamily="34" charset="0"/>
            </a:rPr>
            <a:t>agreed</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between</a:t>
          </a:r>
          <a:r>
            <a:rPr lang="fr-BE" sz="1600" kern="1200" dirty="0">
              <a:latin typeface="Helvetica" panose="020B0604020202020204" pitchFamily="34" charset="0"/>
              <a:cs typeface="Helvetica" panose="020B0604020202020204" pitchFamily="34" charset="0"/>
            </a:rPr>
            <a:t> Apple and </a:t>
          </a:r>
          <a:r>
            <a:rPr lang="fr-BE" sz="1600" kern="1200" dirty="0" err="1">
              <a:latin typeface="Helvetica" panose="020B0604020202020204" pitchFamily="34" charset="0"/>
              <a:cs typeface="Helvetica" panose="020B0604020202020204" pitchFamily="34" charset="0"/>
            </a:rPr>
            <a:t>its</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resellers</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would</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be</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covered</a:t>
          </a:r>
          <a:r>
            <a:rPr lang="fr-BE" sz="1600" kern="1200" dirty="0">
              <a:latin typeface="Helvetica" panose="020B0604020202020204" pitchFamily="34" charset="0"/>
              <a:cs typeface="Helvetica" panose="020B0604020202020204" pitchFamily="34" charset="0"/>
            </a:rPr>
            <a:t> by VBER</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fr-BE" sz="1600" kern="1200" dirty="0">
              <a:latin typeface="Helvetica" panose="020B0604020202020204" pitchFamily="34" charset="0"/>
              <a:cs typeface="Helvetica" panose="020B0604020202020204" pitchFamily="34" charset="0"/>
            </a:rPr>
            <a:t>AG Wahl in </a:t>
          </a:r>
          <a:r>
            <a:rPr lang="fr-BE" sz="1600" i="1" kern="1200" dirty="0">
              <a:latin typeface="Helvetica" panose="020B0604020202020204" pitchFamily="34" charset="0"/>
              <a:cs typeface="Helvetica" panose="020B0604020202020204" pitchFamily="34" charset="0"/>
            </a:rPr>
            <a:t>Coty, </a:t>
          </a:r>
          <a:r>
            <a:rPr lang="fr-BE" sz="1600" kern="1200" dirty="0">
              <a:latin typeface="Helvetica" panose="020B0604020202020204" pitchFamily="34" charset="0"/>
              <a:cs typeface="Helvetica" panose="020B0604020202020204" pitchFamily="34" charset="0"/>
            </a:rPr>
            <a:t>and Commission, do not </a:t>
          </a:r>
          <a:r>
            <a:rPr lang="fr-BE" sz="1600" kern="1200" dirty="0" err="1">
              <a:latin typeface="Helvetica" panose="020B0604020202020204" pitchFamily="34" charset="0"/>
              <a:cs typeface="Helvetica" panose="020B0604020202020204" pitchFamily="34" charset="0"/>
            </a:rPr>
            <a:t>consider</a:t>
          </a:r>
          <a:r>
            <a:rPr lang="fr-BE" sz="1600" kern="1200" dirty="0">
              <a:latin typeface="Helvetica" panose="020B0604020202020204" pitchFamily="34" charset="0"/>
              <a:cs typeface="Helvetica" panose="020B0604020202020204" pitchFamily="34" charset="0"/>
            </a:rPr>
            <a:t> platform bans </a:t>
          </a:r>
          <a:r>
            <a:rPr lang="fr-BE" sz="1600" kern="1200" dirty="0" err="1">
              <a:latin typeface="Helvetica" panose="020B0604020202020204" pitchFamily="34" charset="0"/>
              <a:cs typeface="Helvetica" panose="020B0604020202020204" pitchFamily="34" charset="0"/>
            </a:rPr>
            <a:t>failing</a:t>
          </a:r>
          <a:r>
            <a:rPr lang="fr-BE" sz="1600" kern="1200" dirty="0">
              <a:latin typeface="Helvetica" panose="020B0604020202020204" pitchFamily="34" charset="0"/>
              <a:cs typeface="Helvetica" panose="020B0604020202020204" pitchFamily="34" charset="0"/>
            </a:rPr>
            <a:t> </a:t>
          </a:r>
          <a:r>
            <a:rPr lang="fr-BE" sz="1600" i="1" kern="1200" dirty="0">
              <a:latin typeface="Helvetica" panose="020B0604020202020204" pitchFamily="34" charset="0"/>
              <a:cs typeface="Helvetica" panose="020B0604020202020204" pitchFamily="34" charset="0"/>
            </a:rPr>
            <a:t>Metro </a:t>
          </a:r>
          <a:r>
            <a:rPr lang="fr-BE" sz="1600" kern="1200" dirty="0">
              <a:latin typeface="Helvetica" panose="020B0604020202020204" pitchFamily="34" charset="0"/>
              <a:cs typeface="Helvetica" panose="020B0604020202020204" pitchFamily="34" charset="0"/>
            </a:rPr>
            <a:t>test as by </a:t>
          </a:r>
          <a:r>
            <a:rPr lang="fr-BE" sz="1600" kern="1200" dirty="0" err="1">
              <a:latin typeface="Helvetica" panose="020B0604020202020204" pitchFamily="34" charset="0"/>
              <a:cs typeface="Helvetica" panose="020B0604020202020204" pitchFamily="34" charset="0"/>
            </a:rPr>
            <a:t>object</a:t>
          </a:r>
          <a:r>
            <a:rPr lang="fr-BE" sz="1600" kern="1200" dirty="0">
              <a:latin typeface="Helvetica" panose="020B0604020202020204" pitchFamily="34" charset="0"/>
              <a:cs typeface="Helvetica" panose="020B0604020202020204" pitchFamily="34" charset="0"/>
            </a:rPr>
            <a:t> restrictions (ECJ </a:t>
          </a:r>
          <a:r>
            <a:rPr lang="fr-BE" sz="1600" kern="1200" dirty="0" err="1">
              <a:latin typeface="Helvetica" panose="020B0604020202020204" pitchFamily="34" charset="0"/>
              <a:cs typeface="Helvetica" panose="020B0604020202020204" pitchFamily="34" charset="0"/>
            </a:rPr>
            <a:t>didn’t</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need</a:t>
          </a:r>
          <a:r>
            <a:rPr lang="fr-BE" sz="1600" kern="1200" dirty="0">
              <a:latin typeface="Helvetica" panose="020B0604020202020204" pitchFamily="34" charset="0"/>
              <a:cs typeface="Helvetica" panose="020B0604020202020204" pitchFamily="34" charset="0"/>
            </a:rPr>
            <a:t> to </a:t>
          </a:r>
          <a:r>
            <a:rPr lang="fr-BE" sz="1600" kern="1200" dirty="0" err="1">
              <a:latin typeface="Helvetica" panose="020B0604020202020204" pitchFamily="34" charset="0"/>
              <a:cs typeface="Helvetica" panose="020B0604020202020204" pitchFamily="34" charset="0"/>
            </a:rPr>
            <a:t>address</a:t>
          </a:r>
          <a:r>
            <a:rPr lang="fr-BE" sz="1600" kern="1200" dirty="0">
              <a:latin typeface="Helvetica" panose="020B0604020202020204" pitchFamily="34" charset="0"/>
              <a:cs typeface="Helvetica" panose="020B0604020202020204" pitchFamily="34" charset="0"/>
            </a:rPr>
            <a:t> the question)</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fr-BE" sz="1600" kern="1200" dirty="0">
              <a:latin typeface="Helvetica" panose="020B0604020202020204" pitchFamily="34" charset="0"/>
              <a:cs typeface="Helvetica" panose="020B0604020202020204" pitchFamily="34" charset="0"/>
            </a:rPr>
            <a:t>Can partial ban </a:t>
          </a:r>
          <a:r>
            <a:rPr lang="fr-BE" sz="1600" kern="1200" dirty="0" err="1">
              <a:latin typeface="Helvetica" panose="020B0604020202020204" pitchFamily="34" charset="0"/>
              <a:cs typeface="Helvetica" panose="020B0604020202020204" pitchFamily="34" charset="0"/>
            </a:rPr>
            <a:t>be</a:t>
          </a:r>
          <a:r>
            <a:rPr lang="fr-BE" sz="1600" kern="1200" dirty="0">
              <a:latin typeface="Helvetica" panose="020B0604020202020204" pitchFamily="34" charset="0"/>
              <a:cs typeface="Helvetica" panose="020B0604020202020204" pitchFamily="34" charset="0"/>
            </a:rPr>
            <a:t> restriction by </a:t>
          </a:r>
          <a:r>
            <a:rPr lang="fr-BE" sz="1600" kern="1200" dirty="0" err="1">
              <a:latin typeface="Helvetica" panose="020B0604020202020204" pitchFamily="34" charset="0"/>
              <a:cs typeface="Helvetica" panose="020B0604020202020204" pitchFamily="34" charset="0"/>
            </a:rPr>
            <a:t>object</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because</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it</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is</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discriminatory</a:t>
          </a:r>
          <a:r>
            <a:rPr lang="fr-BE" sz="1600" kern="1200" dirty="0">
              <a:latin typeface="Helvetica" panose="020B0604020202020204" pitchFamily="34" charset="0"/>
              <a:cs typeface="Helvetica" panose="020B0604020202020204" pitchFamily="34" charset="0"/>
            </a:rPr>
            <a:t>/</a:t>
          </a:r>
          <a:r>
            <a:rPr lang="fr-BE" sz="1600" kern="1200" dirty="0" err="1">
              <a:latin typeface="Helvetica" panose="020B0604020202020204" pitchFamily="34" charset="0"/>
              <a:cs typeface="Helvetica" panose="020B0604020202020204" pitchFamily="34" charset="0"/>
            </a:rPr>
            <a:t>objectively</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unjustified</a:t>
          </a:r>
          <a:r>
            <a:rPr lang="fr-BE" sz="1600" kern="1200" dirty="0">
              <a:latin typeface="Helvetica" panose="020B0604020202020204" pitchFamily="34" charset="0"/>
              <a:cs typeface="Helvetica" panose="020B0604020202020204" pitchFamily="34" charset="0"/>
            </a:rPr>
            <a:t>?</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fr-BE" sz="1600" kern="1200" dirty="0">
              <a:latin typeface="Helvetica" panose="020B0604020202020204" pitchFamily="34" charset="0"/>
              <a:cs typeface="Helvetica" panose="020B0604020202020204" pitchFamily="34" charset="0"/>
            </a:rPr>
            <a:t>AGCM </a:t>
          </a:r>
          <a:r>
            <a:rPr lang="fr-BE" sz="1600" kern="1200" dirty="0" err="1">
              <a:latin typeface="Helvetica" panose="020B0604020202020204" pitchFamily="34" charset="0"/>
              <a:cs typeface="Helvetica" panose="020B0604020202020204" pitchFamily="34" charset="0"/>
            </a:rPr>
            <a:t>covers</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itself</a:t>
          </a:r>
          <a:r>
            <a:rPr lang="fr-BE" sz="1600" kern="1200" dirty="0">
              <a:latin typeface="Helvetica" panose="020B0604020202020204" pitchFamily="34" charset="0"/>
              <a:cs typeface="Helvetica" panose="020B0604020202020204" pitchFamily="34" charset="0"/>
            </a:rPr>
            <a:t> by </a:t>
          </a:r>
          <a:r>
            <a:rPr lang="fr-BE" sz="1600" kern="1200" dirty="0" err="1">
              <a:latin typeface="Helvetica" panose="020B0604020202020204" pitchFamily="34" charset="0"/>
              <a:cs typeface="Helvetica" panose="020B0604020202020204" pitchFamily="34" charset="0"/>
            </a:rPr>
            <a:t>finding</a:t>
          </a:r>
          <a:r>
            <a:rPr lang="fr-BE" sz="1600" kern="1200" dirty="0">
              <a:latin typeface="Helvetica" panose="020B0604020202020204" pitchFamily="34" charset="0"/>
              <a:cs typeface="Helvetica" panose="020B0604020202020204" pitchFamily="34" charset="0"/>
            </a:rPr>
            <a:t> restriction </a:t>
          </a:r>
          <a:r>
            <a:rPr lang="fr-BE" sz="1600" kern="1200" dirty="0" err="1">
              <a:latin typeface="Helvetica" panose="020B0604020202020204" pitchFamily="34" charset="0"/>
              <a:cs typeface="Helvetica" panose="020B0604020202020204" pitchFamily="34" charset="0"/>
            </a:rPr>
            <a:t>both</a:t>
          </a:r>
          <a:r>
            <a:rPr lang="fr-BE" sz="1600" kern="1200" dirty="0">
              <a:latin typeface="Helvetica" panose="020B0604020202020204" pitchFamily="34" charset="0"/>
              <a:cs typeface="Helvetica" panose="020B0604020202020204" pitchFamily="34" charset="0"/>
            </a:rPr>
            <a:t> by </a:t>
          </a:r>
          <a:r>
            <a:rPr lang="fr-BE" sz="1600" kern="1200" dirty="0" err="1">
              <a:latin typeface="Helvetica" panose="020B0604020202020204" pitchFamily="34" charset="0"/>
              <a:cs typeface="Helvetica" panose="020B0604020202020204" pitchFamily="34" charset="0"/>
            </a:rPr>
            <a:t>object</a:t>
          </a:r>
          <a:r>
            <a:rPr lang="fr-BE" sz="1600" kern="1200" dirty="0">
              <a:latin typeface="Helvetica" panose="020B0604020202020204" pitchFamily="34" charset="0"/>
              <a:cs typeface="Helvetica" panose="020B0604020202020204" pitchFamily="34" charset="0"/>
            </a:rPr>
            <a:t> and by </a:t>
          </a:r>
          <a:r>
            <a:rPr lang="fr-BE" sz="1600" kern="1200" dirty="0" err="1">
              <a:latin typeface="Helvetica" panose="020B0604020202020204" pitchFamily="34" charset="0"/>
              <a:cs typeface="Helvetica" panose="020B0604020202020204" pitchFamily="34" charset="0"/>
            </a:rPr>
            <a:t>effect</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fr-BE" sz="1600" kern="1200" dirty="0">
              <a:latin typeface="Helvetica" panose="020B0604020202020204" pitchFamily="34" charset="0"/>
              <a:cs typeface="Helvetica" panose="020B0604020202020204" pitchFamily="34" charset="0"/>
            </a:rPr>
            <a:t>Cross border </a:t>
          </a:r>
          <a:r>
            <a:rPr lang="fr-BE" sz="1600" kern="1200" dirty="0" err="1">
              <a:latin typeface="Helvetica" panose="020B0604020202020204" pitchFamily="34" charset="0"/>
              <a:cs typeface="Helvetica" panose="020B0604020202020204" pitchFamily="34" charset="0"/>
            </a:rPr>
            <a:t>element</a:t>
          </a:r>
          <a:r>
            <a:rPr lang="fr-BE" sz="1600" kern="1200" dirty="0">
              <a:latin typeface="Helvetica" panose="020B0604020202020204" pitchFamily="34" charset="0"/>
              <a:cs typeface="Helvetica" panose="020B0604020202020204" pitchFamily="34" charset="0"/>
            </a:rPr>
            <a:t> </a:t>
          </a:r>
          <a:r>
            <a:rPr lang="en-US" sz="1600" b="0" i="0" kern="1200" baseline="0" dirty="0">
              <a:solidFill>
                <a:schemeClr val="tx1"/>
              </a:solidFill>
              <a:latin typeface="Helvetica" panose="020B0604020202020204" pitchFamily="34" charset="0"/>
              <a:cs typeface="Helvetica" panose="020B0604020202020204" pitchFamily="34" charset="0"/>
            </a:rPr>
            <a:t>– </a:t>
          </a:r>
          <a:r>
            <a:rPr lang="fr-BE" sz="1600" kern="1200" dirty="0">
              <a:latin typeface="Helvetica" panose="020B0604020202020204" pitchFamily="34" charset="0"/>
              <a:cs typeface="Helvetica" panose="020B0604020202020204" pitchFamily="34" charset="0"/>
            </a:rPr>
            <a:t>but how pertinent if no restriction </a:t>
          </a:r>
          <a:r>
            <a:rPr lang="fr-BE" sz="1600" kern="1200" dirty="0" err="1">
              <a:latin typeface="Helvetica" panose="020B0604020202020204" pitchFamily="34" charset="0"/>
              <a:cs typeface="Helvetica" panose="020B0604020202020204" pitchFamily="34" charset="0"/>
            </a:rPr>
            <a:t>imposed</a:t>
          </a:r>
          <a:r>
            <a:rPr lang="fr-BE" sz="1600" kern="1200" dirty="0">
              <a:latin typeface="Helvetica" panose="020B0604020202020204" pitchFamily="34" charset="0"/>
              <a:cs typeface="Helvetica" panose="020B0604020202020204" pitchFamily="34" charset="0"/>
            </a:rPr>
            <a:t> on cross-border sales? </a:t>
          </a:r>
          <a:endParaRPr lang="nl-BE" sz="1600" kern="1200" dirty="0">
            <a:latin typeface="Helvetica" panose="020B0604020202020204" pitchFamily="34" charset="0"/>
            <a:cs typeface="Helvetica" panose="020B0604020202020204" pitchFamily="34" charset="0"/>
          </a:endParaRPr>
        </a:p>
      </dsp:txBody>
      <dsp:txXfrm>
        <a:off x="0" y="2885132"/>
        <a:ext cx="8617150" cy="207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0976E-4D06-4802-84A8-D05F5E7BEB78}">
      <dsp:nvSpPr>
        <dsp:cNvPr id="0" name=""/>
        <dsp:cNvSpPr/>
      </dsp:nvSpPr>
      <dsp:spPr>
        <a:xfrm>
          <a:off x="0" y="294169"/>
          <a:ext cx="8640960" cy="12168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BE" sz="2000" kern="1200" baseline="0" dirty="0">
              <a:solidFill>
                <a:schemeClr val="tx1"/>
              </a:solidFill>
              <a:latin typeface="Helvetica" panose="020B0604020202020204" pitchFamily="34" charset="0"/>
              <a:cs typeface="Helvetica" panose="020B0604020202020204" pitchFamily="34" charset="0"/>
            </a:rPr>
            <a:t>Can </a:t>
          </a:r>
          <a:r>
            <a:rPr lang="fr-BE" sz="2000" kern="1200" baseline="0" dirty="0" err="1">
              <a:solidFill>
                <a:schemeClr val="tx1"/>
              </a:solidFill>
              <a:latin typeface="Helvetica" panose="020B0604020202020204" pitchFamily="34" charset="0"/>
              <a:cs typeface="Helvetica" panose="020B0604020202020204" pitchFamily="34" charset="0"/>
            </a:rPr>
            <a:t>even</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quality-based</a:t>
          </a:r>
          <a:r>
            <a:rPr lang="fr-BE" sz="2000" kern="1200" baseline="0" dirty="0">
              <a:solidFill>
                <a:schemeClr val="tx1"/>
              </a:solidFill>
              <a:latin typeface="Helvetica" panose="020B0604020202020204" pitchFamily="34" charset="0"/>
              <a:cs typeface="Helvetica" panose="020B0604020202020204" pitchFamily="34" charset="0"/>
            </a:rPr>
            <a:t> platform </a:t>
          </a:r>
          <a:r>
            <a:rPr lang="fr-BE" sz="2000" kern="1200" baseline="0" dirty="0" err="1">
              <a:solidFill>
                <a:schemeClr val="tx1"/>
              </a:solidFill>
              <a:latin typeface="Helvetica" panose="020B0604020202020204" pitchFamily="34" charset="0"/>
              <a:cs typeface="Helvetica" panose="020B0604020202020204" pitchFamily="34" charset="0"/>
            </a:rPr>
            <a:t>criteria</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be</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justified</a:t>
          </a:r>
          <a:r>
            <a:rPr lang="fr-BE" sz="2000" kern="1200" baseline="0" dirty="0">
              <a:solidFill>
                <a:schemeClr val="tx1"/>
              </a:solidFill>
              <a:latin typeface="Helvetica" panose="020B0604020202020204" pitchFamily="34" charset="0"/>
              <a:cs typeface="Helvetica" panose="020B0604020202020204" pitchFamily="34" charset="0"/>
            </a:rPr>
            <a:t> in an open distribution system (</a:t>
          </a:r>
          <a:r>
            <a:rPr lang="fr-BE" sz="2000" kern="1200" baseline="0" dirty="0" err="1">
              <a:solidFill>
                <a:schemeClr val="tx1"/>
              </a:solidFill>
              <a:latin typeface="Helvetica" panose="020B0604020202020204" pitchFamily="34" charset="0"/>
              <a:cs typeface="Helvetica" panose="020B0604020202020204" pitchFamily="34" charset="0"/>
            </a:rPr>
            <a:t>outside</a:t>
          </a:r>
          <a:r>
            <a:rPr lang="fr-BE" sz="2000" kern="1200" baseline="0" dirty="0">
              <a:solidFill>
                <a:schemeClr val="tx1"/>
              </a:solidFill>
              <a:latin typeface="Helvetica" panose="020B0604020202020204" pitchFamily="34" charset="0"/>
              <a:cs typeface="Helvetica" panose="020B0604020202020204" pitchFamily="34" charset="0"/>
            </a:rPr>
            <a:t> VBER)? </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59399" y="353568"/>
        <a:ext cx="8522162" cy="1098002"/>
      </dsp:txXfrm>
    </dsp:sp>
    <dsp:sp modelId="{1298E25D-6E4E-4D2D-B603-0DA82899B105}">
      <dsp:nvSpPr>
        <dsp:cNvPr id="0" name=""/>
        <dsp:cNvSpPr/>
      </dsp:nvSpPr>
      <dsp:spPr>
        <a:xfrm>
          <a:off x="0" y="1510970"/>
          <a:ext cx="8640960" cy="168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10160" rIns="56896" bIns="10160" numCol="1" spcCol="1270" anchor="t" anchorCtr="0">
          <a:noAutofit/>
        </a:bodyPr>
        <a:lstStyle/>
        <a:p>
          <a:pPr marL="57150" lvl="1" indent="-57150" algn="l" defTabSz="355600">
            <a:lnSpc>
              <a:spcPct val="90000"/>
            </a:lnSpc>
            <a:spcBef>
              <a:spcPct val="0"/>
            </a:spcBef>
            <a:spcAft>
              <a:spcPts val="1200"/>
            </a:spcAft>
            <a:buChar char="•"/>
          </a:pPr>
          <a:endParaRPr lang="nl-BE" sz="8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fr-BE" sz="1600" kern="1200" dirty="0" err="1">
              <a:latin typeface="Helvetica" panose="020B0604020202020204" pitchFamily="34" charset="0"/>
              <a:cs typeface="Helvetica" panose="020B0604020202020204" pitchFamily="34" charset="0"/>
            </a:rPr>
            <a:t>Quality</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surely</a:t>
          </a:r>
          <a:r>
            <a:rPr lang="fr-BE" sz="1600" kern="1200" dirty="0">
              <a:latin typeface="Helvetica" panose="020B0604020202020204" pitchFamily="34" charset="0"/>
              <a:cs typeface="Helvetica" panose="020B0604020202020204" pitchFamily="34" charset="0"/>
            </a:rPr>
            <a:t> a </a:t>
          </a:r>
          <a:r>
            <a:rPr lang="fr-BE" sz="1600" kern="1200" dirty="0" err="1">
              <a:latin typeface="Helvetica" panose="020B0604020202020204" pitchFamily="34" charset="0"/>
              <a:cs typeface="Helvetica" panose="020B0604020202020204" pitchFamily="34" charset="0"/>
            </a:rPr>
            <a:t>legitimate</a:t>
          </a:r>
          <a:r>
            <a:rPr lang="fr-BE" sz="1600" kern="1200" dirty="0">
              <a:latin typeface="Helvetica" panose="020B0604020202020204" pitchFamily="34" charset="0"/>
              <a:cs typeface="Helvetica" panose="020B0604020202020204" pitchFamily="34" charset="0"/>
            </a:rPr>
            <a:t> goal </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fr-BE" sz="1600" kern="1200" dirty="0">
              <a:latin typeface="Helvetica" panose="020B0604020202020204" pitchFamily="34" charset="0"/>
              <a:cs typeface="Helvetica" panose="020B0604020202020204" pitchFamily="34" charset="0"/>
            </a:rPr>
            <a:t>But distinction to SDS: no minimum </a:t>
          </a:r>
          <a:r>
            <a:rPr lang="fr-BE" sz="1600" kern="1200" dirty="0" err="1">
              <a:latin typeface="Helvetica" panose="020B0604020202020204" pitchFamily="34" charset="0"/>
              <a:cs typeface="Helvetica" panose="020B0604020202020204" pitchFamily="34" charset="0"/>
            </a:rPr>
            <a:t>quality</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ensured</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within</a:t>
          </a:r>
          <a:r>
            <a:rPr lang="fr-BE" sz="1600" kern="1200" dirty="0">
              <a:latin typeface="Helvetica" panose="020B0604020202020204" pitchFamily="34" charset="0"/>
              <a:cs typeface="Helvetica" panose="020B0604020202020204" pitchFamily="34" charset="0"/>
            </a:rPr>
            <a:t> open distribution network as </a:t>
          </a:r>
          <a:r>
            <a:rPr lang="fr-BE" sz="1600" kern="1200" dirty="0" err="1">
              <a:latin typeface="Helvetica" panose="020B0604020202020204" pitchFamily="34" charset="0"/>
              <a:cs typeface="Helvetica" panose="020B0604020202020204" pitchFamily="34" charset="0"/>
            </a:rPr>
            <a:t>onward</a:t>
          </a:r>
          <a:r>
            <a:rPr lang="fr-BE" sz="1600" kern="1200" dirty="0">
              <a:latin typeface="Helvetica" panose="020B0604020202020204" pitchFamily="34" charset="0"/>
              <a:cs typeface="Helvetica" panose="020B0604020202020204" pitchFamily="34" charset="0"/>
            </a:rPr>
            <a:t> sales to </a:t>
          </a:r>
          <a:r>
            <a:rPr lang="fr-BE" sz="1600" kern="1200" dirty="0" err="1">
              <a:latin typeface="Helvetica" panose="020B0604020202020204" pitchFamily="34" charset="0"/>
              <a:cs typeface="Helvetica" panose="020B0604020202020204" pitchFamily="34" charset="0"/>
            </a:rPr>
            <a:t>any</a:t>
          </a:r>
          <a:r>
            <a:rPr lang="fr-BE" sz="1600" kern="1200" dirty="0">
              <a:latin typeface="Helvetica" panose="020B0604020202020204" pitchFamily="34" charset="0"/>
              <a:cs typeface="Helvetica" panose="020B0604020202020204" pitchFamily="34" charset="0"/>
            </a:rPr>
            <a:t> type of reseller are </a:t>
          </a:r>
          <a:r>
            <a:rPr lang="fr-BE" sz="1600" kern="1200" dirty="0" err="1">
              <a:latin typeface="Helvetica" panose="020B0604020202020204" pitchFamily="34" charset="0"/>
              <a:cs typeface="Helvetica" panose="020B0604020202020204" pitchFamily="34" charset="0"/>
            </a:rPr>
            <a:t>allowed</a:t>
          </a:r>
          <a:r>
            <a:rPr lang="fr-BE" sz="1600" kern="1200" dirty="0">
              <a:latin typeface="Helvetica" panose="020B0604020202020204" pitchFamily="34" charset="0"/>
              <a:cs typeface="Helvetica" panose="020B0604020202020204" pitchFamily="34" charset="0"/>
            </a:rPr>
            <a:t> in an open system</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fr-BE" sz="1600" kern="1200" dirty="0" err="1">
              <a:latin typeface="Helvetica" panose="020B0604020202020204" pitchFamily="34" charset="0"/>
              <a:cs typeface="Helvetica" panose="020B0604020202020204" pitchFamily="34" charset="0"/>
            </a:rPr>
            <a:t>Allowed</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under</a:t>
          </a:r>
          <a:r>
            <a:rPr lang="fr-BE" sz="1600" kern="1200" dirty="0">
              <a:latin typeface="Helvetica" panose="020B0604020202020204" pitchFamily="34" charset="0"/>
              <a:cs typeface="Helvetica" panose="020B0604020202020204" pitchFamily="34" charset="0"/>
            </a:rPr>
            <a:t> VBER; and </a:t>
          </a:r>
          <a:r>
            <a:rPr lang="fr-BE" sz="1600" kern="1200" dirty="0" err="1">
              <a:latin typeface="Helvetica" panose="020B0604020202020204" pitchFamily="34" charset="0"/>
              <a:cs typeface="Helvetica" panose="020B0604020202020204" pitchFamily="34" charset="0"/>
            </a:rPr>
            <a:t>would</a:t>
          </a:r>
          <a:r>
            <a:rPr lang="fr-BE" sz="1600" kern="1200" dirty="0">
              <a:latin typeface="Helvetica" panose="020B0604020202020204" pitchFamily="34" charset="0"/>
              <a:cs typeface="Helvetica" panose="020B0604020202020204" pitchFamily="34" charset="0"/>
            </a:rPr>
            <a:t> </a:t>
          </a:r>
          <a:r>
            <a:rPr lang="fr-BE" sz="1600" kern="1200" dirty="0" err="1">
              <a:latin typeface="Helvetica" panose="020B0604020202020204" pitchFamily="34" charset="0"/>
              <a:cs typeface="Helvetica" panose="020B0604020202020204" pitchFamily="34" charset="0"/>
            </a:rPr>
            <a:t>surely</a:t>
          </a:r>
          <a:r>
            <a:rPr lang="fr-BE" sz="1600" kern="1200" dirty="0">
              <a:latin typeface="Helvetica" panose="020B0604020202020204" pitchFamily="34" charset="0"/>
              <a:cs typeface="Helvetica" panose="020B0604020202020204" pitchFamily="34" charset="0"/>
            </a:rPr>
            <a:t> not </a:t>
          </a:r>
          <a:r>
            <a:rPr lang="fr-BE" sz="1600" kern="1200" dirty="0" err="1">
              <a:latin typeface="Helvetica" panose="020B0604020202020204" pitchFamily="34" charset="0"/>
              <a:cs typeface="Helvetica" panose="020B0604020202020204" pitchFamily="34" charset="0"/>
            </a:rPr>
            <a:t>be</a:t>
          </a:r>
          <a:r>
            <a:rPr lang="fr-BE" sz="1600" kern="1200" dirty="0">
              <a:latin typeface="Helvetica" panose="020B0604020202020204" pitchFamily="34" charset="0"/>
              <a:cs typeface="Helvetica" panose="020B0604020202020204" pitchFamily="34" charset="0"/>
            </a:rPr>
            <a:t> a restriction by </a:t>
          </a:r>
          <a:r>
            <a:rPr lang="fr-BE" sz="1600" kern="1200" dirty="0" err="1">
              <a:latin typeface="Helvetica" panose="020B0604020202020204" pitchFamily="34" charset="0"/>
              <a:cs typeface="Helvetica" panose="020B0604020202020204" pitchFamily="34" charset="0"/>
            </a:rPr>
            <a:t>effect</a:t>
          </a:r>
          <a:endParaRPr lang="nl-BE" sz="1600" kern="1200" dirty="0">
            <a:latin typeface="Helvetica" panose="020B0604020202020204" pitchFamily="34" charset="0"/>
            <a:cs typeface="Helvetica" panose="020B0604020202020204" pitchFamily="34" charset="0"/>
          </a:endParaRPr>
        </a:p>
        <a:p>
          <a:pPr marL="57150" lvl="1" indent="-57150" algn="l" defTabSz="355600">
            <a:lnSpc>
              <a:spcPct val="90000"/>
            </a:lnSpc>
            <a:spcBef>
              <a:spcPct val="0"/>
            </a:spcBef>
            <a:spcAft>
              <a:spcPct val="20000"/>
            </a:spcAft>
            <a:buChar char="•"/>
          </a:pPr>
          <a:endParaRPr lang="nl-BE" sz="800" kern="1200" dirty="0">
            <a:latin typeface="Helvetica" panose="020B0604020202020204" pitchFamily="34" charset="0"/>
            <a:cs typeface="Helvetica" panose="020B0604020202020204" pitchFamily="34" charset="0"/>
          </a:endParaRPr>
        </a:p>
      </dsp:txBody>
      <dsp:txXfrm>
        <a:off x="0" y="1510970"/>
        <a:ext cx="8640960" cy="1681875"/>
      </dsp:txXfrm>
    </dsp:sp>
    <dsp:sp modelId="{45C0EC15-D05A-4B14-A8B0-5939C316E68F}">
      <dsp:nvSpPr>
        <dsp:cNvPr id="0" name=""/>
        <dsp:cNvSpPr/>
      </dsp:nvSpPr>
      <dsp:spPr>
        <a:xfrm>
          <a:off x="0" y="3192845"/>
          <a:ext cx="8640960" cy="12168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BE" sz="2000" kern="1200" baseline="0" dirty="0" err="1">
              <a:solidFill>
                <a:schemeClr val="tx1"/>
              </a:solidFill>
              <a:latin typeface="Helvetica" panose="020B0604020202020204" pitchFamily="34" charset="0"/>
              <a:cs typeface="Helvetica" panose="020B0604020202020204" pitchFamily="34" charset="0"/>
            </a:rPr>
            <a:t>Pending</a:t>
          </a:r>
          <a:r>
            <a:rPr lang="fr-BE" sz="2000" kern="1200" baseline="0" dirty="0">
              <a:solidFill>
                <a:schemeClr val="tx1"/>
              </a:solidFill>
              <a:latin typeface="Helvetica" panose="020B0604020202020204" pitchFamily="34" charset="0"/>
              <a:cs typeface="Helvetica" panose="020B0604020202020204" pitchFamily="34" charset="0"/>
            </a:rPr>
            <a:t> investigations of Apple/Amazon arrangement in Germany and Spain</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59399" y="3252244"/>
        <a:ext cx="8522162"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D5B92-81A2-41BA-8686-C5111E58F13F}">
      <dsp:nvSpPr>
        <dsp:cNvPr id="0" name=""/>
        <dsp:cNvSpPr/>
      </dsp:nvSpPr>
      <dsp:spPr>
        <a:xfrm>
          <a:off x="0" y="10826"/>
          <a:ext cx="8644855" cy="646425"/>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BE" sz="1700" b="0" i="0" kern="1200" baseline="0" dirty="0">
              <a:solidFill>
                <a:schemeClr val="tx1"/>
              </a:solidFill>
              <a:latin typeface="Helvetica" panose="020B0604020202020204" pitchFamily="34" charset="0"/>
              <a:cs typeface="Helvetica" panose="020B0604020202020204" pitchFamily="34" charset="0"/>
            </a:rPr>
            <a:t>Customer ‘</a:t>
          </a:r>
          <a:r>
            <a:rPr lang="fr-BE" sz="1700" b="0" i="0" kern="1200" baseline="0" dirty="0" err="1">
              <a:solidFill>
                <a:schemeClr val="tx1"/>
              </a:solidFill>
              <a:latin typeface="Helvetica" panose="020B0604020202020204" pitchFamily="34" charset="0"/>
              <a:cs typeface="Helvetica" panose="020B0604020202020204" pitchFamily="34" charset="0"/>
            </a:rPr>
            <a:t>priority</a:t>
          </a:r>
          <a:r>
            <a:rPr lang="fr-BE" sz="1700" b="0" i="0" kern="1200" baseline="0" dirty="0">
              <a:solidFill>
                <a:schemeClr val="tx1"/>
              </a:solidFill>
              <a:latin typeface="Helvetica" panose="020B0604020202020204" pitchFamily="34" charset="0"/>
              <a:cs typeface="Helvetica" panose="020B0604020202020204" pitchFamily="34" charset="0"/>
            </a:rPr>
            <a:t>’ clause in </a:t>
          </a:r>
          <a:r>
            <a:rPr lang="fr-BE" sz="1700" b="0" i="0" kern="1200" baseline="0" dirty="0" err="1">
              <a:solidFill>
                <a:schemeClr val="tx1"/>
              </a:solidFill>
              <a:latin typeface="Helvetica" panose="020B0604020202020204" pitchFamily="34" charset="0"/>
              <a:cs typeface="Helvetica" panose="020B0604020202020204" pitchFamily="34" charset="0"/>
            </a:rPr>
            <a:t>Latvian</a:t>
          </a:r>
          <a:r>
            <a:rPr lang="fr-BE" sz="1700" b="0" i="0" kern="1200" baseline="0" dirty="0">
              <a:solidFill>
                <a:schemeClr val="tx1"/>
              </a:solidFill>
              <a:latin typeface="Helvetica" panose="020B0604020202020204" pitchFamily="34" charset="0"/>
              <a:cs typeface="Helvetica" panose="020B0604020202020204" pitchFamily="34" charset="0"/>
            </a:rPr>
            <a:t> software distribution agreement</a:t>
          </a:r>
          <a:endParaRPr lang="nl-BE" sz="1700" kern="1200" baseline="0" dirty="0">
            <a:solidFill>
              <a:schemeClr val="tx1"/>
            </a:solidFill>
            <a:latin typeface="Helvetica" panose="020B0604020202020204" pitchFamily="34" charset="0"/>
            <a:cs typeface="Helvetica" panose="020B0604020202020204" pitchFamily="34" charset="0"/>
          </a:endParaRPr>
        </a:p>
      </dsp:txBody>
      <dsp:txXfrm>
        <a:off x="31556" y="42382"/>
        <a:ext cx="8581743" cy="583313"/>
      </dsp:txXfrm>
    </dsp:sp>
    <dsp:sp modelId="{9F4B08B3-6876-48A5-9F99-A17752F4F44F}">
      <dsp:nvSpPr>
        <dsp:cNvPr id="0" name=""/>
        <dsp:cNvSpPr/>
      </dsp:nvSpPr>
      <dsp:spPr>
        <a:xfrm>
          <a:off x="0" y="745633"/>
          <a:ext cx="8644855"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74" tIns="1270" rIns="7112" bIns="1270" numCol="1" spcCol="1270" anchor="t" anchorCtr="0">
          <a:noAutofit/>
        </a:bodyPr>
        <a:lstStyle/>
        <a:p>
          <a:pPr marL="57150" lvl="1" indent="-57150" algn="l" defTabSz="44450">
            <a:lnSpc>
              <a:spcPct val="90000"/>
            </a:lnSpc>
            <a:spcBef>
              <a:spcPct val="0"/>
            </a:spcBef>
            <a:spcAft>
              <a:spcPct val="20000"/>
            </a:spcAft>
            <a:buChar char="•"/>
          </a:pPr>
          <a:endParaRPr lang="nl-BE" sz="100" kern="1200" dirty="0">
            <a:latin typeface="Helvetica" panose="020B0604020202020204" pitchFamily="34" charset="0"/>
            <a:cs typeface="Helvetica" panose="020B0604020202020204" pitchFamily="34" charset="0"/>
          </a:endParaRPr>
        </a:p>
        <a:p>
          <a:pPr marL="114300" lvl="1" indent="-114300" algn="l" defTabSz="666750">
            <a:lnSpc>
              <a:spcPct val="90000"/>
            </a:lnSpc>
            <a:spcBef>
              <a:spcPct val="0"/>
            </a:spcBef>
            <a:spcAft>
              <a:spcPct val="20000"/>
            </a:spcAft>
            <a:buChar char="•"/>
          </a:pPr>
          <a:r>
            <a:rPr lang="fr-BE" sz="1500" b="0" i="0" kern="1200" baseline="0" dirty="0">
              <a:latin typeface="Helvetica" panose="020B0604020202020204" pitchFamily="34" charset="0"/>
              <a:cs typeface="Helvetica" panose="020B0604020202020204" pitchFamily="34" charset="0"/>
            </a:rPr>
            <a:t>First </a:t>
          </a:r>
          <a:r>
            <a:rPr lang="en-GB" sz="1500" b="0" i="0" kern="1200" baseline="0" dirty="0">
              <a:latin typeface="Helvetica" panose="020B0604020202020204" pitchFamily="34" charset="0"/>
              <a:cs typeface="Helvetica" panose="020B0604020202020204" pitchFamily="34" charset="0"/>
            </a:rPr>
            <a:t>distributor to register a contact with a potential customer was granted priority (by Visma) in completing a sale to that customer for 6 months, provided the customer did not object</a:t>
          </a:r>
          <a:endParaRPr lang="nl-BE" sz="1500" kern="1200" dirty="0">
            <a:latin typeface="Helvetica" panose="020B0604020202020204" pitchFamily="34" charset="0"/>
            <a:cs typeface="Helvetica" panose="020B0604020202020204" pitchFamily="34" charset="0"/>
          </a:endParaRPr>
        </a:p>
      </dsp:txBody>
      <dsp:txXfrm>
        <a:off x="0" y="745633"/>
        <a:ext cx="8644855" cy="413482"/>
      </dsp:txXfrm>
    </dsp:sp>
    <dsp:sp modelId="{A8C61711-A7FF-4239-9997-098823393F96}">
      <dsp:nvSpPr>
        <dsp:cNvPr id="0" name=""/>
        <dsp:cNvSpPr/>
      </dsp:nvSpPr>
      <dsp:spPr>
        <a:xfrm>
          <a:off x="0" y="1249149"/>
          <a:ext cx="8644855" cy="646425"/>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baseline="0" dirty="0">
              <a:solidFill>
                <a:schemeClr val="tx1"/>
              </a:solidFill>
              <a:latin typeface="Helvetica" panose="020B0604020202020204" pitchFamily="34" charset="0"/>
              <a:cs typeface="Helvetica" panose="020B0604020202020204" pitchFamily="34" charset="0"/>
            </a:rPr>
            <a:t>Key question: What sort of a restriction on sales by other distributors to that customer did this amount to (complete ban, partial ban, no ban at all)?</a:t>
          </a:r>
          <a:endParaRPr lang="nl-BE" sz="1700" kern="1200" baseline="0" dirty="0">
            <a:solidFill>
              <a:schemeClr val="tx1"/>
            </a:solidFill>
            <a:latin typeface="Helvetica" panose="020B0604020202020204" pitchFamily="34" charset="0"/>
            <a:cs typeface="Helvetica" panose="020B0604020202020204" pitchFamily="34" charset="0"/>
          </a:endParaRPr>
        </a:p>
      </dsp:txBody>
      <dsp:txXfrm>
        <a:off x="31556" y="1280705"/>
        <a:ext cx="8581743" cy="583313"/>
      </dsp:txXfrm>
    </dsp:sp>
    <dsp:sp modelId="{4A80C16A-7DE6-4268-AD91-E2D87A7406BD}">
      <dsp:nvSpPr>
        <dsp:cNvPr id="0" name=""/>
        <dsp:cNvSpPr/>
      </dsp:nvSpPr>
      <dsp:spPr>
        <a:xfrm>
          <a:off x="0" y="1854500"/>
          <a:ext cx="8644855" cy="646425"/>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baseline="0" dirty="0">
              <a:solidFill>
                <a:schemeClr val="tx1"/>
              </a:solidFill>
              <a:latin typeface="Helvetica" panose="020B0604020202020204" pitchFamily="34" charset="0"/>
              <a:cs typeface="Helvetica" panose="020B0604020202020204" pitchFamily="34" charset="0"/>
            </a:rPr>
            <a:t>Latvian NCA ruled: restriction by object under equivalent of Art. 101(1)</a:t>
          </a:r>
          <a:endParaRPr lang="nl-BE" sz="1700" kern="1200" baseline="0" dirty="0">
            <a:solidFill>
              <a:schemeClr val="tx1"/>
            </a:solidFill>
            <a:latin typeface="Helvetica" panose="020B0604020202020204" pitchFamily="34" charset="0"/>
            <a:cs typeface="Helvetica" panose="020B0604020202020204" pitchFamily="34" charset="0"/>
          </a:endParaRPr>
        </a:p>
      </dsp:txBody>
      <dsp:txXfrm>
        <a:off x="31556" y="1886056"/>
        <a:ext cx="8581743" cy="583313"/>
      </dsp:txXfrm>
    </dsp:sp>
    <dsp:sp modelId="{261690FD-6FD4-4ED6-95DE-0264F4BE45ED}">
      <dsp:nvSpPr>
        <dsp:cNvPr id="0" name=""/>
        <dsp:cNvSpPr/>
      </dsp:nvSpPr>
      <dsp:spPr>
        <a:xfrm>
          <a:off x="0" y="2549885"/>
          <a:ext cx="8644855" cy="646425"/>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baseline="0" dirty="0">
              <a:solidFill>
                <a:schemeClr val="tx1"/>
              </a:solidFill>
              <a:latin typeface="Helvetica" panose="020B0604020202020204" pitchFamily="34" charset="0"/>
              <a:cs typeface="Helvetica" panose="020B0604020202020204" pitchFamily="34" charset="0"/>
            </a:rPr>
            <a:t>No ECJ case law on customer restrictions </a:t>
          </a:r>
          <a:endParaRPr lang="nl-BE" sz="1700" kern="1200" baseline="0" dirty="0">
            <a:solidFill>
              <a:schemeClr val="tx1"/>
            </a:solidFill>
            <a:latin typeface="Helvetica" panose="020B0604020202020204" pitchFamily="34" charset="0"/>
            <a:cs typeface="Helvetica" panose="020B0604020202020204" pitchFamily="34" charset="0"/>
          </a:endParaRPr>
        </a:p>
      </dsp:txBody>
      <dsp:txXfrm>
        <a:off x="31556" y="2581441"/>
        <a:ext cx="8581743" cy="583313"/>
      </dsp:txXfrm>
    </dsp:sp>
    <dsp:sp modelId="{E90D9D90-4682-4B11-A89D-2F93EFFEF123}">
      <dsp:nvSpPr>
        <dsp:cNvPr id="0" name=""/>
        <dsp:cNvSpPr/>
      </dsp:nvSpPr>
      <dsp:spPr>
        <a:xfrm>
          <a:off x="0" y="3245270"/>
          <a:ext cx="8644855" cy="646425"/>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baseline="0" dirty="0">
              <a:solidFill>
                <a:schemeClr val="tx1"/>
              </a:solidFill>
              <a:latin typeface="Helvetica" panose="020B0604020202020204" pitchFamily="34" charset="0"/>
              <a:cs typeface="Helvetica" panose="020B0604020202020204" pitchFamily="34" charset="0"/>
            </a:rPr>
            <a:t>ECJ view: unclear from case file what exactly the relevant contractual clause meant</a:t>
          </a:r>
          <a:endParaRPr lang="nl-BE" sz="1700" kern="1200" baseline="0" dirty="0">
            <a:solidFill>
              <a:schemeClr val="tx1"/>
            </a:solidFill>
            <a:latin typeface="Helvetica" panose="020B0604020202020204" pitchFamily="34" charset="0"/>
            <a:cs typeface="Helvetica" panose="020B0604020202020204" pitchFamily="34" charset="0"/>
          </a:endParaRPr>
        </a:p>
      </dsp:txBody>
      <dsp:txXfrm>
        <a:off x="31556" y="3276826"/>
        <a:ext cx="8581743" cy="583313"/>
      </dsp:txXfrm>
    </dsp:sp>
    <dsp:sp modelId="{C24AB46F-1DC7-43F6-A4B5-3705E2DD89CF}">
      <dsp:nvSpPr>
        <dsp:cNvPr id="0" name=""/>
        <dsp:cNvSpPr/>
      </dsp:nvSpPr>
      <dsp:spPr>
        <a:xfrm>
          <a:off x="0" y="3940655"/>
          <a:ext cx="8644855" cy="646425"/>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baseline="0" dirty="0">
              <a:solidFill>
                <a:schemeClr val="tx1"/>
              </a:solidFill>
              <a:latin typeface="Helvetica" panose="020B0604020202020204" pitchFamily="34" charset="0"/>
              <a:cs typeface="Helvetica" panose="020B0604020202020204" pitchFamily="34" charset="0"/>
            </a:rPr>
            <a:t>ECJ guidance limited to listing factors from prior case law to be taken into account by national court in assessing whether clause was a restriction by object or by effect</a:t>
          </a:r>
          <a:endParaRPr lang="nl-BE" sz="1700" kern="1200" baseline="0" dirty="0">
            <a:solidFill>
              <a:schemeClr val="tx1"/>
            </a:solidFill>
            <a:latin typeface="Helvetica" panose="020B0604020202020204" pitchFamily="34" charset="0"/>
            <a:cs typeface="Helvetica" panose="020B0604020202020204" pitchFamily="34" charset="0"/>
          </a:endParaRPr>
        </a:p>
      </dsp:txBody>
      <dsp:txXfrm>
        <a:off x="31556" y="3972211"/>
        <a:ext cx="8581743" cy="5833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9BF33-25EA-487C-BF86-459F1D08AB79}">
      <dsp:nvSpPr>
        <dsp:cNvPr id="0" name=""/>
        <dsp:cNvSpPr/>
      </dsp:nvSpPr>
      <dsp:spPr>
        <a:xfrm>
          <a:off x="0" y="258295"/>
          <a:ext cx="8649865" cy="7722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BE" sz="2000" b="0" i="0" kern="1200" dirty="0">
              <a:solidFill>
                <a:schemeClr val="tx1"/>
              </a:solidFill>
              <a:latin typeface="Helvetica" panose="020B0604020202020204" pitchFamily="34" charset="0"/>
              <a:cs typeface="Helvetica" panose="020B0604020202020204" pitchFamily="34" charset="0"/>
            </a:rPr>
            <a:t>BUT </a:t>
          </a:r>
          <a:r>
            <a:rPr lang="fr-BE" sz="2000" b="0" i="0" kern="1200" dirty="0" err="1">
              <a:solidFill>
                <a:schemeClr val="tx1"/>
              </a:solidFill>
              <a:latin typeface="Helvetica" panose="020B0604020202020204" pitchFamily="34" charset="0"/>
              <a:cs typeface="Helvetica" panose="020B0604020202020204" pitchFamily="34" charset="0"/>
            </a:rPr>
            <a:t>ruling</a:t>
          </a:r>
          <a:r>
            <a:rPr lang="fr-BE" sz="2000" b="0" i="0" kern="1200" dirty="0">
              <a:solidFill>
                <a:schemeClr val="tx1"/>
              </a:solidFill>
              <a:latin typeface="Helvetica" panose="020B0604020202020204" pitchFamily="34" charset="0"/>
              <a:cs typeface="Helvetica" panose="020B0604020202020204" pitchFamily="34" charset="0"/>
            </a:rPr>
            <a:t> s</a:t>
          </a:r>
          <a:r>
            <a:rPr lang="en-GB" sz="2000" b="0" i="0" kern="1200" baseline="0" dirty="0" err="1">
              <a:solidFill>
                <a:schemeClr val="tx1"/>
              </a:solidFill>
              <a:latin typeface="Helvetica" panose="020B0604020202020204" pitchFamily="34" charset="0"/>
              <a:cs typeface="Helvetica" panose="020B0604020202020204" pitchFamily="34" charset="0"/>
            </a:rPr>
            <a:t>upports</a:t>
          </a:r>
          <a:r>
            <a:rPr lang="en-GB" sz="2000" b="0" i="0" kern="1200" baseline="0" dirty="0">
              <a:solidFill>
                <a:schemeClr val="tx1"/>
              </a:solidFill>
              <a:latin typeface="Helvetica" panose="020B0604020202020204" pitchFamily="34" charset="0"/>
              <a:cs typeface="Helvetica" panose="020B0604020202020204" pitchFamily="34" charset="0"/>
            </a:rPr>
            <a:t> the view that VBER serves no real purpose other than to provide certainty as to what is </a:t>
          </a:r>
          <a:r>
            <a:rPr lang="en-GB" sz="2000" b="0" i="0" u="sng" kern="1200" baseline="0" dirty="0">
              <a:solidFill>
                <a:schemeClr val="tx1"/>
              </a:solidFill>
              <a:latin typeface="Helvetica" panose="020B0604020202020204" pitchFamily="34" charset="0"/>
              <a:cs typeface="Helvetica" panose="020B0604020202020204" pitchFamily="34" charset="0"/>
            </a:rPr>
            <a:t>not</a:t>
          </a:r>
          <a:r>
            <a:rPr lang="en-GB" sz="2000" b="0" i="0" kern="1200" baseline="0" dirty="0">
              <a:solidFill>
                <a:schemeClr val="tx1"/>
              </a:solidFill>
              <a:latin typeface="Helvetica" panose="020B0604020202020204" pitchFamily="34" charset="0"/>
              <a:cs typeface="Helvetica" panose="020B0604020202020204" pitchFamily="34" charset="0"/>
            </a:rPr>
            <a:t> exempted (hardcore restrictions):</a:t>
          </a:r>
          <a:endParaRPr lang="nl-BE" sz="2000" kern="1200" dirty="0">
            <a:solidFill>
              <a:schemeClr val="tx1"/>
            </a:solidFill>
            <a:latin typeface="Helvetica" panose="020B0604020202020204" pitchFamily="34" charset="0"/>
            <a:cs typeface="Helvetica" panose="020B0604020202020204" pitchFamily="34" charset="0"/>
          </a:endParaRPr>
        </a:p>
      </dsp:txBody>
      <dsp:txXfrm>
        <a:off x="37696" y="295991"/>
        <a:ext cx="8574473" cy="696808"/>
      </dsp:txXfrm>
    </dsp:sp>
    <dsp:sp modelId="{3687064C-10AD-4095-8BCE-6FE234F58E8D}">
      <dsp:nvSpPr>
        <dsp:cNvPr id="0" name=""/>
        <dsp:cNvSpPr/>
      </dsp:nvSpPr>
      <dsp:spPr>
        <a:xfrm>
          <a:off x="0" y="995276"/>
          <a:ext cx="8649865" cy="194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33" tIns="10160" rIns="56896" bIns="10160" numCol="1" spcCol="1270" anchor="t" anchorCtr="0">
          <a:noAutofit/>
        </a:bodyPr>
        <a:lstStyle/>
        <a:p>
          <a:pPr marL="171450" lvl="1" indent="-171450" algn="l" defTabSz="711200">
            <a:lnSpc>
              <a:spcPct val="90000"/>
            </a:lnSpc>
            <a:spcBef>
              <a:spcPct val="0"/>
            </a:spcBef>
            <a:spcAft>
              <a:spcPct val="20000"/>
            </a:spcAft>
            <a:buChar char="•"/>
          </a:pP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ct val="20000"/>
            </a:spcAft>
            <a:buNone/>
          </a:pPr>
          <a:r>
            <a:rPr lang="en-US" sz="1600" kern="1200" dirty="0">
              <a:latin typeface="Helvetica" panose="020B0604020202020204" pitchFamily="34" charset="0"/>
              <a:cs typeface="Helvetica" panose="020B0604020202020204" pitchFamily="34" charset="0"/>
            </a:rPr>
            <a:t>“ </a:t>
          </a:r>
          <a:r>
            <a:rPr lang="fr-BE" sz="1600" b="0" i="0" kern="1200" dirty="0">
              <a:latin typeface="Helvetica" panose="020B0604020202020204" pitchFamily="34" charset="0"/>
              <a:cs typeface="Helvetica" panose="020B0604020202020204" pitchFamily="34" charset="0"/>
            </a:rPr>
            <a:t>78. Par ailleurs, comme l’a fait valoir, en substance, la Commission, les accords verticaux sont, en principe, susceptibles d’être moins nuisibles pour la concurrence que les accords horizontaux. Ainsi, </a:t>
          </a:r>
          <a:r>
            <a:rPr lang="fr-BE" sz="1600" b="1" i="0" kern="1200" dirty="0">
              <a:latin typeface="Helvetica" panose="020B0604020202020204" pitchFamily="34" charset="0"/>
              <a:cs typeface="Helvetica" panose="020B0604020202020204" pitchFamily="34" charset="0"/>
            </a:rPr>
            <a:t>une restriction de la concurrence entre les distributeurs d’une même marque </a:t>
          </a:r>
          <a:r>
            <a:rPr lang="fr-BE" sz="1600" b="1" i="1" kern="1200" dirty="0">
              <a:latin typeface="Helvetica" panose="020B0604020202020204" pitchFamily="34" charset="0"/>
              <a:cs typeface="Helvetica" panose="020B0604020202020204" pitchFamily="34" charset="0"/>
            </a:rPr>
            <a:t>(intra-brand </a:t>
          </a:r>
          <a:r>
            <a:rPr lang="fr-BE" sz="1600" b="1" i="1" kern="1200" dirty="0" err="1">
              <a:latin typeface="Helvetica" panose="020B0604020202020204" pitchFamily="34" charset="0"/>
              <a:cs typeface="Helvetica" panose="020B0604020202020204" pitchFamily="34" charset="0"/>
            </a:rPr>
            <a:t>competition</a:t>
          </a:r>
          <a:r>
            <a:rPr lang="fr-BE" sz="1600" b="1" i="1" kern="1200" dirty="0">
              <a:latin typeface="Helvetica" panose="020B0604020202020204" pitchFamily="34" charset="0"/>
              <a:cs typeface="Helvetica" panose="020B0604020202020204" pitchFamily="34" charset="0"/>
            </a:rPr>
            <a:t>)</a:t>
          </a:r>
          <a:r>
            <a:rPr lang="fr-BE" sz="1600" b="1" i="0" kern="1200" dirty="0">
              <a:latin typeface="Helvetica" panose="020B0604020202020204" pitchFamily="34" charset="0"/>
              <a:cs typeface="Helvetica" panose="020B0604020202020204" pitchFamily="34" charset="0"/>
            </a:rPr>
            <a:t> n’est, en principe, problématique que lorsque la concurrence effective entre des marques différentes sur le marché en cause </a:t>
          </a:r>
          <a:r>
            <a:rPr lang="fr-BE" sz="1600" b="1" i="1" kern="1200" dirty="0">
              <a:latin typeface="Helvetica" panose="020B0604020202020204" pitchFamily="34" charset="0"/>
              <a:cs typeface="Helvetica" panose="020B0604020202020204" pitchFamily="34" charset="0"/>
            </a:rPr>
            <a:t>(inter-brand </a:t>
          </a:r>
          <a:r>
            <a:rPr lang="fr-BE" sz="1600" b="1" i="1" kern="1200" dirty="0" err="1">
              <a:latin typeface="Helvetica" panose="020B0604020202020204" pitchFamily="34" charset="0"/>
              <a:cs typeface="Helvetica" panose="020B0604020202020204" pitchFamily="34" charset="0"/>
            </a:rPr>
            <a:t>competition</a:t>
          </a:r>
          <a:r>
            <a:rPr lang="fr-BE" sz="1600" b="1" i="1" kern="1200" dirty="0">
              <a:latin typeface="Helvetica" panose="020B0604020202020204" pitchFamily="34" charset="0"/>
              <a:cs typeface="Helvetica" panose="020B0604020202020204" pitchFamily="34" charset="0"/>
            </a:rPr>
            <a:t>)</a:t>
          </a:r>
          <a:r>
            <a:rPr lang="fr-BE" sz="1600" b="1" i="0" kern="1200" dirty="0">
              <a:latin typeface="Helvetica" panose="020B0604020202020204" pitchFamily="34" charset="0"/>
              <a:cs typeface="Helvetica" panose="020B0604020202020204" pitchFamily="34" charset="0"/>
            </a:rPr>
            <a:t> est affaiblie </a:t>
          </a:r>
          <a:r>
            <a:rPr lang="fr-BE" sz="1600" b="0" i="0" kern="1200" dirty="0">
              <a:latin typeface="Helvetica" panose="020B0604020202020204" pitchFamily="34" charset="0"/>
              <a:cs typeface="Helvetica" panose="020B0604020202020204" pitchFamily="34" charset="0"/>
            </a:rPr>
            <a:t>(voir, par analogie, arrêt du 25 octobre 1977, Metro SB-</a:t>
          </a:r>
          <a:r>
            <a:rPr lang="fr-BE" sz="1600" b="0" i="0" kern="1200" dirty="0" err="1">
              <a:latin typeface="Helvetica" panose="020B0604020202020204" pitchFamily="34" charset="0"/>
              <a:cs typeface="Helvetica" panose="020B0604020202020204" pitchFamily="34" charset="0"/>
            </a:rPr>
            <a:t>Großmärkte</a:t>
          </a:r>
          <a:r>
            <a:rPr lang="fr-BE" sz="1600" b="0" i="0" kern="1200" dirty="0">
              <a:latin typeface="Helvetica" panose="020B0604020202020204" pitchFamily="34" charset="0"/>
              <a:cs typeface="Helvetica" panose="020B0604020202020204" pitchFamily="34" charset="0"/>
            </a:rPr>
            <a:t>/Commission, 26/76, EU:C:1977:167, point 22).</a:t>
          </a:r>
          <a:r>
            <a:rPr lang="en-US" sz="1600" kern="1200" dirty="0">
              <a:latin typeface="Helvetica" panose="020B0604020202020204" pitchFamily="34" charset="0"/>
              <a:cs typeface="Helvetica" panose="020B0604020202020204" pitchFamily="34" charset="0"/>
            </a:rPr>
            <a:t>” </a:t>
          </a:r>
          <a:endParaRPr lang="nl-BE" sz="1600" kern="1200" dirty="0">
            <a:latin typeface="Helvetica" panose="020B0604020202020204" pitchFamily="34" charset="0"/>
            <a:cs typeface="Helvetica" panose="020B0604020202020204" pitchFamily="34" charset="0"/>
          </a:endParaRPr>
        </a:p>
        <a:p>
          <a:pPr marL="57150" lvl="1" indent="-57150" algn="l" defTabSz="355600">
            <a:lnSpc>
              <a:spcPct val="90000"/>
            </a:lnSpc>
            <a:spcBef>
              <a:spcPct val="0"/>
            </a:spcBef>
            <a:spcAft>
              <a:spcPct val="20000"/>
            </a:spcAft>
            <a:buNone/>
          </a:pPr>
          <a:endParaRPr lang="nl-BE" sz="800" kern="1200" dirty="0">
            <a:latin typeface="Helvetica" panose="020B0604020202020204" pitchFamily="34" charset="0"/>
            <a:cs typeface="Helvetica" panose="020B0604020202020204" pitchFamily="34" charset="0"/>
          </a:endParaRPr>
        </a:p>
        <a:p>
          <a:pPr marL="57150" lvl="1" indent="-57150" algn="l" defTabSz="44450">
            <a:lnSpc>
              <a:spcPct val="90000"/>
            </a:lnSpc>
            <a:spcBef>
              <a:spcPct val="0"/>
            </a:spcBef>
            <a:spcAft>
              <a:spcPct val="20000"/>
            </a:spcAft>
            <a:buNone/>
          </a:pPr>
          <a:endParaRPr lang="nl-BE" sz="100" kern="1200" dirty="0">
            <a:latin typeface="Helvetica" panose="020B0604020202020204" pitchFamily="34" charset="0"/>
            <a:cs typeface="Helvetica" panose="020B0604020202020204" pitchFamily="34" charset="0"/>
          </a:endParaRPr>
        </a:p>
      </dsp:txBody>
      <dsp:txXfrm>
        <a:off x="0" y="995276"/>
        <a:ext cx="8649865" cy="1945800"/>
      </dsp:txXfrm>
    </dsp:sp>
    <dsp:sp modelId="{B5C36029-F4A7-4321-8B71-63CF4866EF2C}">
      <dsp:nvSpPr>
        <dsp:cNvPr id="0" name=""/>
        <dsp:cNvSpPr/>
      </dsp:nvSpPr>
      <dsp:spPr>
        <a:xfrm>
          <a:off x="0" y="2941076"/>
          <a:ext cx="8649865" cy="7722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BE" sz="2000" kern="1200" baseline="0" dirty="0">
              <a:solidFill>
                <a:schemeClr val="tx1"/>
              </a:solidFill>
              <a:latin typeface="Helvetica" panose="020B0604020202020204" pitchFamily="34" charset="0"/>
              <a:cs typeface="Helvetica" panose="020B0604020202020204" pitchFamily="34" charset="0"/>
            </a:rPr>
            <a:t>ECJ and Commission </a:t>
          </a:r>
          <a:r>
            <a:rPr lang="fr-BE" sz="2000" kern="1200" baseline="0" dirty="0" err="1">
              <a:solidFill>
                <a:schemeClr val="tx1"/>
              </a:solidFill>
              <a:latin typeface="Helvetica" panose="020B0604020202020204" pitchFamily="34" charset="0"/>
              <a:cs typeface="Helvetica" panose="020B0604020202020204" pitchFamily="34" charset="0"/>
            </a:rPr>
            <a:t>sing</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from</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same</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hymn</a:t>
          </a:r>
          <a:r>
            <a:rPr lang="fr-BE" sz="2000" kern="1200" baseline="0" dirty="0">
              <a:solidFill>
                <a:schemeClr val="tx1"/>
              </a:solidFill>
              <a:latin typeface="Helvetica" panose="020B0604020202020204" pitchFamily="34" charset="0"/>
              <a:cs typeface="Helvetica" panose="020B0604020202020204" pitchFamily="34" charset="0"/>
            </a:rPr>
            <a:t> </a:t>
          </a:r>
          <a:r>
            <a:rPr lang="fr-BE" sz="2000" kern="1200" baseline="0" dirty="0" err="1">
              <a:solidFill>
                <a:schemeClr val="tx1"/>
              </a:solidFill>
              <a:latin typeface="Helvetica" panose="020B0604020202020204" pitchFamily="34" charset="0"/>
              <a:cs typeface="Helvetica" panose="020B0604020202020204" pitchFamily="34" charset="0"/>
            </a:rPr>
            <a:t>sheet</a:t>
          </a:r>
          <a:r>
            <a:rPr lang="fr-BE" sz="2000" kern="1200" baseline="0" dirty="0">
              <a:solidFill>
                <a:schemeClr val="tx1"/>
              </a:solidFill>
              <a:latin typeface="Helvetica" panose="020B0604020202020204" pitchFamily="34" charset="0"/>
              <a:cs typeface="Helvetica" panose="020B0604020202020204" pitchFamily="34" charset="0"/>
            </a:rPr>
            <a:t> :</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7696" y="2978772"/>
        <a:ext cx="8574473" cy="696808"/>
      </dsp:txXfrm>
    </dsp:sp>
    <dsp:sp modelId="{DED1C985-2077-4099-AD15-5110BFC1204F}">
      <dsp:nvSpPr>
        <dsp:cNvPr id="0" name=""/>
        <dsp:cNvSpPr/>
      </dsp:nvSpPr>
      <dsp:spPr>
        <a:xfrm>
          <a:off x="0" y="3713276"/>
          <a:ext cx="8649865" cy="95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33" tIns="25400" rIns="142240" bIns="25400" numCol="1" spcCol="1270" anchor="t" anchorCtr="0">
          <a:noAutofit/>
        </a:bodyPr>
        <a:lstStyle/>
        <a:p>
          <a:pPr marL="171450" lvl="1" indent="-171450" algn="l" defTabSz="711200">
            <a:lnSpc>
              <a:spcPct val="90000"/>
            </a:lnSpc>
            <a:spcBef>
              <a:spcPct val="0"/>
            </a:spcBef>
            <a:spcAft>
              <a:spcPct val="20000"/>
            </a:spcAft>
            <a:buNone/>
          </a:pP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ct val="20000"/>
            </a:spcAft>
            <a:buNone/>
          </a:pPr>
          <a:r>
            <a:rPr lang="en-US" sz="1600" kern="1200" dirty="0">
              <a:latin typeface="Helvetica" panose="020B0604020202020204" pitchFamily="34" charset="0"/>
              <a:cs typeface="Helvetica" panose="020B0604020202020204" pitchFamily="34" charset="0"/>
            </a:rPr>
            <a:t> “The market position of the supplier and its competitors is of major importance, as </a:t>
          </a:r>
          <a:r>
            <a:rPr lang="en-US" sz="1600" b="1" kern="1200" dirty="0">
              <a:latin typeface="Helvetica" panose="020B0604020202020204" pitchFamily="34" charset="0"/>
              <a:cs typeface="Helvetica" panose="020B0604020202020204" pitchFamily="34" charset="0"/>
            </a:rPr>
            <a:t>the loss of intra-brand competition will only be problematic if inter-brand competition is limited</a:t>
          </a:r>
          <a:r>
            <a:rPr lang="en-US" sz="1600" kern="1200" dirty="0">
              <a:latin typeface="Helvetica" panose="020B0604020202020204" pitchFamily="34" charset="0"/>
              <a:cs typeface="Helvetica" panose="020B0604020202020204" pitchFamily="34" charset="0"/>
            </a:rPr>
            <a:t>.” (Draft VGL, Paras 110, 138)</a:t>
          </a:r>
          <a:endParaRPr lang="nl-BE" sz="1600" kern="1200" dirty="0">
            <a:latin typeface="Helvetica" panose="020B0604020202020204" pitchFamily="34" charset="0"/>
            <a:cs typeface="Helvetica" panose="020B0604020202020204" pitchFamily="34" charset="0"/>
          </a:endParaRPr>
        </a:p>
      </dsp:txBody>
      <dsp:txXfrm>
        <a:off x="0" y="3713276"/>
        <a:ext cx="8649865" cy="952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A8B22-DCD4-4B7B-9EE9-7B25BF989F3C}">
      <dsp:nvSpPr>
        <dsp:cNvPr id="0" name=""/>
        <dsp:cNvSpPr/>
      </dsp:nvSpPr>
      <dsp:spPr>
        <a:xfrm>
          <a:off x="0" y="219847"/>
          <a:ext cx="8554564" cy="1216800"/>
        </a:xfrm>
        <a:prstGeom prst="roundRect">
          <a:avLst/>
        </a:prstGeom>
        <a:solidFill>
          <a:srgbClr val="C3D6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solidFill>
                <a:schemeClr val="tx1"/>
              </a:solidFill>
              <a:latin typeface="Helvetica" panose="020B0604020202020204" pitchFamily="34" charset="0"/>
              <a:cs typeface="Helvetica" panose="020B0604020202020204" pitchFamily="34" charset="0"/>
            </a:rPr>
            <a:t>Reasons for doubling down on dual distribution remain unclear: no real explanation, no enforcement experience (compare with proposed rules for MFNs)</a:t>
          </a:r>
          <a:endParaRPr lang="nl-BE" sz="2200" kern="1200" baseline="0" dirty="0">
            <a:solidFill>
              <a:schemeClr val="tx1"/>
            </a:solidFill>
            <a:latin typeface="Helvetica" panose="020B0604020202020204" pitchFamily="34" charset="0"/>
            <a:cs typeface="Helvetica" panose="020B0604020202020204" pitchFamily="34" charset="0"/>
          </a:endParaRPr>
        </a:p>
      </dsp:txBody>
      <dsp:txXfrm>
        <a:off x="59399" y="279246"/>
        <a:ext cx="8435766" cy="1098002"/>
      </dsp:txXfrm>
    </dsp:sp>
    <dsp:sp modelId="{CA584DF9-026E-4F2E-841D-73AED5776FB4}">
      <dsp:nvSpPr>
        <dsp:cNvPr id="0" name=""/>
        <dsp:cNvSpPr/>
      </dsp:nvSpPr>
      <dsp:spPr>
        <a:xfrm>
          <a:off x="0" y="1623848"/>
          <a:ext cx="8554564" cy="12168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solidFill>
                <a:schemeClr val="tx1"/>
              </a:solidFill>
              <a:latin typeface="Helvetica" panose="020B0604020202020204" pitchFamily="34" charset="0"/>
              <a:cs typeface="Helvetica" panose="020B0604020202020204" pitchFamily="34" charset="0"/>
            </a:rPr>
            <a:t>Lack of legal certainty: undefined horizontal object restrictions; no relevant guidelines on information exchange </a:t>
          </a:r>
          <a:endParaRPr lang="nl-BE" sz="2200" kern="1200" baseline="0" dirty="0">
            <a:solidFill>
              <a:schemeClr val="tx1"/>
            </a:solidFill>
            <a:latin typeface="Helvetica" panose="020B0604020202020204" pitchFamily="34" charset="0"/>
            <a:cs typeface="Helvetica" panose="020B0604020202020204" pitchFamily="34" charset="0"/>
          </a:endParaRPr>
        </a:p>
      </dsp:txBody>
      <dsp:txXfrm>
        <a:off x="59399" y="1683247"/>
        <a:ext cx="8435766" cy="1098002"/>
      </dsp:txXfrm>
    </dsp:sp>
    <dsp:sp modelId="{44831D5D-7F57-4EEC-AE97-23595D229EE8}">
      <dsp:nvSpPr>
        <dsp:cNvPr id="0" name=""/>
        <dsp:cNvSpPr/>
      </dsp:nvSpPr>
      <dsp:spPr>
        <a:xfrm>
          <a:off x="0" y="3027848"/>
          <a:ext cx="8554564" cy="1216800"/>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solidFill>
                <a:schemeClr val="tx1"/>
              </a:solidFill>
              <a:latin typeface="Helvetica" panose="020B0604020202020204" pitchFamily="34" charset="0"/>
              <a:cs typeface="Helvetica" panose="020B0604020202020204" pitchFamily="34" charset="0"/>
            </a:rPr>
            <a:t>Vertical information exchanges are pro-competitive; horizontal information exchanges already outside VBER</a:t>
          </a:r>
          <a:endParaRPr lang="nl-BE" sz="2200" kern="1200" baseline="0" dirty="0">
            <a:solidFill>
              <a:schemeClr val="tx1"/>
            </a:solidFill>
            <a:latin typeface="Helvetica" panose="020B0604020202020204" pitchFamily="34" charset="0"/>
            <a:cs typeface="Helvetica" panose="020B0604020202020204" pitchFamily="34" charset="0"/>
          </a:endParaRPr>
        </a:p>
      </dsp:txBody>
      <dsp:txXfrm>
        <a:off x="59399" y="3087247"/>
        <a:ext cx="8435766" cy="1098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2059-5A3C-4F23-AAF6-1937BBDBFCDB}">
      <dsp:nvSpPr>
        <dsp:cNvPr id="0" name=""/>
        <dsp:cNvSpPr/>
      </dsp:nvSpPr>
      <dsp:spPr>
        <a:xfrm>
          <a:off x="0" y="510020"/>
          <a:ext cx="8640960" cy="1216800"/>
        </a:xfrm>
        <a:prstGeom prst="roundRect">
          <a:avLst/>
        </a:prstGeom>
        <a:solidFill>
          <a:srgbClr val="C3D6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solidFill>
                <a:schemeClr val="tx1"/>
              </a:solidFill>
              <a:latin typeface="Helvetica" panose="020B0604020202020204" pitchFamily="34" charset="0"/>
              <a:cs typeface="Helvetica" panose="020B0604020202020204" pitchFamily="34" charset="0"/>
            </a:rPr>
            <a:t>Commission’s hands tied by extensive ECJ case law: valiant attempt to rehabilitate ‘dual role’ agents in narrow circumstances</a:t>
          </a:r>
          <a:endParaRPr lang="nl-BE" sz="2200" kern="1200" baseline="0" dirty="0">
            <a:solidFill>
              <a:schemeClr val="tx1"/>
            </a:solidFill>
            <a:latin typeface="Helvetica" panose="020B0604020202020204" pitchFamily="34" charset="0"/>
            <a:cs typeface="Helvetica" panose="020B0604020202020204" pitchFamily="34" charset="0"/>
          </a:endParaRPr>
        </a:p>
      </dsp:txBody>
      <dsp:txXfrm>
        <a:off x="59399" y="569419"/>
        <a:ext cx="8522162" cy="1098002"/>
      </dsp:txXfrm>
    </dsp:sp>
    <dsp:sp modelId="{34B5A9AE-B8DA-49BE-97F9-74249D27B6BF}">
      <dsp:nvSpPr>
        <dsp:cNvPr id="0" name=""/>
        <dsp:cNvSpPr/>
      </dsp:nvSpPr>
      <dsp:spPr>
        <a:xfrm>
          <a:off x="0" y="1912277"/>
          <a:ext cx="8640960" cy="1179614"/>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solidFill>
                <a:schemeClr val="tx1"/>
              </a:solidFill>
              <a:latin typeface="Helvetica" panose="020B0604020202020204" pitchFamily="34" charset="0"/>
              <a:cs typeface="Helvetica" panose="020B0604020202020204" pitchFamily="34" charset="0"/>
            </a:rPr>
            <a:t>Can agents that represent multiple suppliers be genuine agents? Was clear before, now less so </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57584" y="1969861"/>
        <a:ext cx="8525792" cy="1064446"/>
      </dsp:txXfrm>
    </dsp:sp>
    <dsp:sp modelId="{9EBAD64F-6EEF-4FD8-B38C-36EBF91D48AC}">
      <dsp:nvSpPr>
        <dsp:cNvPr id="0" name=""/>
        <dsp:cNvSpPr/>
      </dsp:nvSpPr>
      <dsp:spPr>
        <a:xfrm>
          <a:off x="0" y="3235125"/>
          <a:ext cx="8640960" cy="651803"/>
        </a:xfrm>
        <a:prstGeom prst="rect">
          <a:avLst/>
        </a:prstGeom>
        <a:no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74350" tIns="25400" rIns="142240" bIns="25400" numCol="1" spcCol="1270" anchor="t" anchorCtr="0">
          <a:noAutofit/>
        </a:bodyPr>
        <a:lstStyle/>
        <a:p>
          <a:pPr marL="228600" lvl="1" indent="-228600" algn="l" defTabSz="1066800">
            <a:lnSpc>
              <a:spcPct val="90000"/>
            </a:lnSpc>
            <a:spcBef>
              <a:spcPct val="0"/>
            </a:spcBef>
            <a:spcAft>
              <a:spcPts val="1200"/>
            </a:spcAft>
            <a:buChar char="•"/>
          </a:pPr>
          <a:r>
            <a:rPr lang="en-US" sz="2000" kern="1200" dirty="0">
              <a:solidFill>
                <a:prstClr val="black">
                  <a:hueOff val="0"/>
                  <a:satOff val="0"/>
                  <a:lumOff val="0"/>
                  <a:alphaOff val="0"/>
                </a:prstClr>
              </a:solidFill>
              <a:latin typeface="Helvetica" panose="020B0604020202020204" pitchFamily="34" charset="0"/>
              <a:ea typeface="+mn-ea"/>
              <a:cs typeface="Helvetica" panose="020B0604020202020204" pitchFamily="34" charset="0"/>
            </a:rPr>
            <a:t>Platform-driven change inconsistent with ECJ case law / dual agency?</a:t>
          </a:r>
        </a:p>
      </dsp:txBody>
      <dsp:txXfrm>
        <a:off x="0" y="3235125"/>
        <a:ext cx="8640960" cy="651803"/>
      </dsp:txXfrm>
    </dsp:sp>
    <dsp:sp modelId="{02975590-620F-46F4-B056-6E3AD40A2084}">
      <dsp:nvSpPr>
        <dsp:cNvPr id="0" name=""/>
        <dsp:cNvSpPr/>
      </dsp:nvSpPr>
      <dsp:spPr>
        <a:xfrm>
          <a:off x="0" y="3848385"/>
          <a:ext cx="8640960" cy="692359"/>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solidFill>
                <a:schemeClr val="tx1"/>
              </a:solidFill>
              <a:latin typeface="Helvetica" panose="020B0604020202020204" pitchFamily="34" charset="0"/>
              <a:cs typeface="Helvetica" panose="020B0604020202020204" pitchFamily="34" charset="0"/>
            </a:rPr>
            <a:t>(As supplier) platforms can neither be subject to, nor impose, RPM</a:t>
          </a:r>
          <a:endParaRPr lang="nl-BE" sz="2200" kern="1200" baseline="0" dirty="0">
            <a:solidFill>
              <a:schemeClr val="tx1"/>
            </a:solidFill>
            <a:latin typeface="Helvetica" panose="020B0604020202020204" pitchFamily="34" charset="0"/>
            <a:cs typeface="Helvetica" panose="020B0604020202020204" pitchFamily="34" charset="0"/>
          </a:endParaRPr>
        </a:p>
      </dsp:txBody>
      <dsp:txXfrm>
        <a:off x="33798" y="3882183"/>
        <a:ext cx="8573364" cy="6247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2059-5A3C-4F23-AAF6-1937BBDBFCDB}">
      <dsp:nvSpPr>
        <dsp:cNvPr id="0" name=""/>
        <dsp:cNvSpPr/>
      </dsp:nvSpPr>
      <dsp:spPr>
        <a:xfrm>
          <a:off x="0" y="159736"/>
          <a:ext cx="8640960" cy="1235520"/>
        </a:xfrm>
        <a:prstGeom prst="roundRect">
          <a:avLst/>
        </a:prstGeom>
        <a:solidFill>
          <a:srgbClr val="C3D6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BE" sz="2200" kern="1200" baseline="0" dirty="0">
              <a:solidFill>
                <a:schemeClr val="tx1"/>
              </a:solidFill>
              <a:latin typeface="Helvetica" panose="020B0604020202020204" pitchFamily="34" charset="0"/>
              <a:cs typeface="Helvetica" panose="020B0604020202020204" pitchFamily="34" charset="0"/>
            </a:rPr>
            <a:t>Current position:  Exempted by VBER</a:t>
          </a:r>
        </a:p>
      </dsp:txBody>
      <dsp:txXfrm>
        <a:off x="60313" y="220049"/>
        <a:ext cx="8520334" cy="1114894"/>
      </dsp:txXfrm>
    </dsp:sp>
    <dsp:sp modelId="{34B5A9AE-B8DA-49BE-97F9-74249D27B6BF}">
      <dsp:nvSpPr>
        <dsp:cNvPr id="0" name=""/>
        <dsp:cNvSpPr/>
      </dsp:nvSpPr>
      <dsp:spPr>
        <a:xfrm>
          <a:off x="0" y="1600946"/>
          <a:ext cx="8640960" cy="123552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BE" sz="2200" kern="1200" baseline="0" dirty="0">
              <a:solidFill>
                <a:schemeClr val="tx1"/>
              </a:solidFill>
              <a:latin typeface="Helvetica" panose="020B0604020202020204" pitchFamily="34" charset="0"/>
              <a:cs typeface="Helvetica" panose="020B0604020202020204" pitchFamily="34" charset="0"/>
            </a:rPr>
            <a:t>Draft VBER:  Exempted except wide (across-platform) MFNs in favour of providers of intermediation services </a:t>
          </a:r>
        </a:p>
      </dsp:txBody>
      <dsp:txXfrm>
        <a:off x="60313" y="1661259"/>
        <a:ext cx="8520334" cy="1114894"/>
      </dsp:txXfrm>
    </dsp:sp>
    <dsp:sp modelId="{02975590-620F-46F4-B056-6E3AD40A2084}">
      <dsp:nvSpPr>
        <dsp:cNvPr id="0" name=""/>
        <dsp:cNvSpPr/>
      </dsp:nvSpPr>
      <dsp:spPr>
        <a:xfrm>
          <a:off x="0" y="3665752"/>
          <a:ext cx="8640960" cy="866087"/>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l" defTabSz="914400" eaLnBrk="1" fontAlgn="auto" latinLnBrk="0" hangingPunct="1">
            <a:lnSpc>
              <a:spcPct val="200000"/>
            </a:lnSpc>
            <a:spcBef>
              <a:spcPct val="0"/>
            </a:spcBef>
            <a:spcAft>
              <a:spcPts val="0"/>
            </a:spcAft>
            <a:buClrTx/>
            <a:buSzTx/>
            <a:buFontTx/>
            <a:buNone/>
            <a:tabLst/>
            <a:defRPr/>
          </a:pPr>
          <a:r>
            <a:rPr lang="nl-BE" sz="2200" kern="1200" baseline="0" dirty="0">
              <a:solidFill>
                <a:schemeClr val="tx1"/>
              </a:solidFill>
              <a:latin typeface="Helvetica" panose="020B0604020202020204" pitchFamily="34" charset="0"/>
              <a:cs typeface="Helvetica" panose="020B0604020202020204" pitchFamily="34" charset="0"/>
            </a:rPr>
            <a:t>Detailed effects-based guidance in Draft Vertical Guidelines</a:t>
          </a:r>
          <a:endParaRPr lang="nl-BE" sz="2200" strike="sngStrike" kern="1200" baseline="0" dirty="0">
            <a:solidFill>
              <a:srgbClr val="FF0000"/>
            </a:solidFill>
            <a:latin typeface="Helvetica" panose="020B0604020202020204" pitchFamily="34" charset="0"/>
            <a:cs typeface="Helvetica" panose="020B0604020202020204" pitchFamily="34" charset="0"/>
          </a:endParaRPr>
        </a:p>
        <a:p>
          <a:pPr marL="0" lvl="0" algn="l" defTabSz="977900">
            <a:lnSpc>
              <a:spcPct val="90000"/>
            </a:lnSpc>
            <a:spcBef>
              <a:spcPct val="0"/>
            </a:spcBef>
            <a:spcAft>
              <a:spcPts val="824"/>
            </a:spcAft>
            <a:buNone/>
          </a:pPr>
          <a:endParaRPr lang="nl-BE" sz="2200" kern="1200" baseline="0" dirty="0">
            <a:solidFill>
              <a:schemeClr val="tx1"/>
            </a:solidFill>
            <a:latin typeface="Helvetica" panose="020B0604020202020204" pitchFamily="34" charset="0"/>
            <a:cs typeface="Helvetica" panose="020B0604020202020204" pitchFamily="34" charset="0"/>
          </a:endParaRPr>
        </a:p>
      </dsp:txBody>
      <dsp:txXfrm>
        <a:off x="42279" y="3708031"/>
        <a:ext cx="8556402" cy="781529"/>
      </dsp:txXfrm>
    </dsp:sp>
    <dsp:sp modelId="{A5E82AC3-A8CC-400E-9865-439A56DCA711}">
      <dsp:nvSpPr>
        <dsp:cNvPr id="0" name=""/>
        <dsp:cNvSpPr/>
      </dsp:nvSpPr>
      <dsp:spPr>
        <a:xfrm>
          <a:off x="0" y="3017673"/>
          <a:ext cx="8640960" cy="58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kern="1200" baseline="0" dirty="0">
              <a:solidFill>
                <a:schemeClr val="tx1"/>
              </a:solidFill>
              <a:latin typeface="Helvetica" panose="020B0604020202020204" pitchFamily="34" charset="0"/>
              <a:cs typeface="Helvetica" panose="020B0604020202020204" pitchFamily="34" charset="0"/>
            </a:rPr>
            <a:t>Excluded restriction; NOT </a:t>
          </a:r>
          <a:r>
            <a:rPr lang="nl-BE" sz="2000" kern="1200" baseline="0" dirty="0">
              <a:solidFill>
                <a:schemeClr val="tx1"/>
              </a:solidFill>
              <a:latin typeface="Helvetica" panose="020B0604020202020204" pitchFamily="34" charset="0"/>
              <a:cs typeface="Helvetica" panose="020B0604020202020204" pitchFamily="34" charset="0"/>
            </a:rPr>
            <a:t>hardcore</a:t>
          </a:r>
          <a:endParaRPr lang="en-BE" sz="2000" kern="1200" dirty="0"/>
        </a:p>
      </dsp:txBody>
      <dsp:txXfrm>
        <a:off x="0" y="3017673"/>
        <a:ext cx="8640960" cy="5844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C2DEB-0CD6-47DB-B5AB-5B8F28EBEFDE}">
      <dsp:nvSpPr>
        <dsp:cNvPr id="0" name=""/>
        <dsp:cNvSpPr/>
      </dsp:nvSpPr>
      <dsp:spPr>
        <a:xfrm>
          <a:off x="0" y="261419"/>
          <a:ext cx="8573488" cy="12168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baseline="0" dirty="0">
              <a:solidFill>
                <a:schemeClr val="tx1"/>
              </a:solidFill>
              <a:latin typeface="Helvetica" panose="020B0604020202020204" pitchFamily="34" charset="0"/>
              <a:cs typeface="Helvetica" panose="020B0604020202020204" pitchFamily="34" charset="0"/>
            </a:rPr>
            <a:t>CMA Recommendation issued in November 2021</a:t>
          </a:r>
          <a:endParaRPr lang="nl-BE" sz="2400" kern="1200" baseline="0" dirty="0">
            <a:solidFill>
              <a:schemeClr val="tx1"/>
            </a:solidFill>
            <a:latin typeface="Helvetica" panose="020B0604020202020204" pitchFamily="34" charset="0"/>
            <a:cs typeface="Helvetica" panose="020B0604020202020204" pitchFamily="34" charset="0"/>
          </a:endParaRPr>
        </a:p>
      </dsp:txBody>
      <dsp:txXfrm>
        <a:off x="59399" y="320818"/>
        <a:ext cx="8454690" cy="1098002"/>
      </dsp:txXfrm>
    </dsp:sp>
    <dsp:sp modelId="{86E35C16-D2AE-4F46-9394-2AA66BFA7F7A}">
      <dsp:nvSpPr>
        <dsp:cNvPr id="0" name=""/>
        <dsp:cNvSpPr/>
      </dsp:nvSpPr>
      <dsp:spPr>
        <a:xfrm>
          <a:off x="0" y="1478220"/>
          <a:ext cx="8573488"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208" tIns="10160" rIns="56896" bIns="10160" numCol="1" spcCol="1270" anchor="t" anchorCtr="0">
          <a:noAutofit/>
        </a:bodyPr>
        <a:lstStyle/>
        <a:p>
          <a:pPr marL="57150" lvl="1" indent="-57150" algn="l" defTabSz="355600">
            <a:lnSpc>
              <a:spcPct val="90000"/>
            </a:lnSpc>
            <a:spcBef>
              <a:spcPct val="0"/>
            </a:spcBef>
            <a:spcAft>
              <a:spcPts val="1200"/>
            </a:spcAft>
            <a:buChar char="•"/>
          </a:pPr>
          <a:endParaRPr lang="nl-BE" sz="8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ts val="1200"/>
            </a:spcAft>
            <a:buChar char="•"/>
          </a:pPr>
          <a:r>
            <a:rPr lang="en-GB" sz="2400" b="0" i="0" kern="1200" baseline="0" dirty="0">
              <a:latin typeface="Helvetica" panose="020B0604020202020204" pitchFamily="34" charset="0"/>
              <a:cs typeface="Helvetica" panose="020B0604020202020204" pitchFamily="34" charset="0"/>
            </a:rPr>
            <a:t>Divergence on: </a:t>
          </a:r>
          <a:endParaRPr lang="nl-BE" sz="2400" kern="1200" dirty="0">
            <a:latin typeface="Helvetica" panose="020B0604020202020204" pitchFamily="34" charset="0"/>
            <a:cs typeface="Helvetica" panose="020B0604020202020204" pitchFamily="34" charset="0"/>
          </a:endParaRPr>
        </a:p>
        <a:p>
          <a:pPr marL="457200" lvl="2" indent="-228600" algn="l" defTabSz="889000">
            <a:lnSpc>
              <a:spcPct val="90000"/>
            </a:lnSpc>
            <a:spcBef>
              <a:spcPct val="0"/>
            </a:spcBef>
            <a:spcAft>
              <a:spcPts val="1200"/>
            </a:spcAft>
            <a:buChar char="•"/>
          </a:pPr>
          <a:r>
            <a:rPr lang="en-GB" sz="2000" b="0" i="0" kern="1200" baseline="0" dirty="0">
              <a:latin typeface="Helvetica" panose="020B0604020202020204" pitchFamily="34" charset="0"/>
              <a:cs typeface="Helvetica" panose="020B0604020202020204" pitchFamily="34" charset="0"/>
            </a:rPr>
            <a:t>MFNs: UK </a:t>
          </a:r>
          <a:r>
            <a:rPr lang="fr-BE" sz="2000" b="0" i="0" kern="1200" baseline="0" dirty="0" err="1">
              <a:latin typeface="Helvetica" panose="020B0604020202020204" pitchFamily="34" charset="0"/>
              <a:cs typeface="Helvetica" panose="020B0604020202020204" pitchFamily="34" charset="0"/>
            </a:rPr>
            <a:t>stricter</a:t>
          </a:r>
          <a:r>
            <a:rPr lang="fr-BE" sz="2000" b="0" i="0" kern="1200" baseline="0" dirty="0">
              <a:latin typeface="Helvetica" panose="020B0604020202020204" pitchFamily="34" charset="0"/>
              <a:cs typeface="Helvetica" panose="020B0604020202020204" pitchFamily="34" charset="0"/>
            </a:rPr>
            <a:t> – </a:t>
          </a:r>
          <a:r>
            <a:rPr lang="fr-BE" sz="2000" b="0" i="0" kern="1200" baseline="0" dirty="0" err="1">
              <a:latin typeface="Helvetica" panose="020B0604020202020204" pitchFamily="34" charset="0"/>
              <a:cs typeface="Helvetica" panose="020B0604020202020204" pitchFamily="34" charset="0"/>
            </a:rPr>
            <a:t>wide</a:t>
          </a:r>
          <a:r>
            <a:rPr lang="fr-BE" sz="2000" b="0" i="0" kern="1200" baseline="0" dirty="0">
              <a:latin typeface="Helvetica" panose="020B0604020202020204" pitchFamily="34" charset="0"/>
              <a:cs typeface="Helvetica" panose="020B0604020202020204" pitchFamily="34" charset="0"/>
            </a:rPr>
            <a:t> </a:t>
          </a:r>
          <a:r>
            <a:rPr lang="fr-BE" sz="2000" b="0" i="0" kern="1200" baseline="0" dirty="0" err="1">
              <a:latin typeface="Helvetica" panose="020B0604020202020204" pitchFamily="34" charset="0"/>
              <a:cs typeface="Helvetica" panose="020B0604020202020204" pitchFamily="34" charset="0"/>
            </a:rPr>
            <a:t>retail</a:t>
          </a:r>
          <a:r>
            <a:rPr lang="fr-BE" sz="2000" b="0" i="0" kern="1200" baseline="0" dirty="0">
              <a:latin typeface="Helvetica" panose="020B0604020202020204" pitchFamily="34" charset="0"/>
              <a:cs typeface="Helvetica" panose="020B0604020202020204" pitchFamily="34" charset="0"/>
            </a:rPr>
            <a:t> </a:t>
          </a:r>
          <a:r>
            <a:rPr lang="fr-BE" sz="2000" b="0" i="0" kern="1200" baseline="0" dirty="0" err="1">
              <a:latin typeface="Helvetica" panose="020B0604020202020204" pitchFamily="34" charset="0"/>
              <a:cs typeface="Helvetica" panose="020B0604020202020204" pitchFamily="34" charset="0"/>
            </a:rPr>
            <a:t>MFNs</a:t>
          </a:r>
          <a:r>
            <a:rPr lang="fr-BE" sz="2000" b="0" i="0" kern="1200" baseline="0" dirty="0">
              <a:latin typeface="Helvetica" panose="020B0604020202020204" pitchFamily="34" charset="0"/>
              <a:cs typeface="Helvetica" panose="020B0604020202020204" pitchFamily="34" charset="0"/>
            </a:rPr>
            <a:t> </a:t>
          </a:r>
          <a:r>
            <a:rPr lang="fr-BE" sz="2000" b="0" i="0" kern="1200" baseline="0" dirty="0" err="1">
              <a:latin typeface="Helvetica" panose="020B0604020202020204" pitchFamily="34" charset="0"/>
              <a:cs typeface="Helvetica" panose="020B0604020202020204" pitchFamily="34" charset="0"/>
            </a:rPr>
            <a:t>treated</a:t>
          </a:r>
          <a:r>
            <a:rPr lang="fr-BE" sz="2000" b="0" i="0" kern="1200" baseline="0" dirty="0">
              <a:latin typeface="Helvetica" panose="020B0604020202020204" pitchFamily="34" charset="0"/>
              <a:cs typeface="Helvetica" panose="020B0604020202020204" pitchFamily="34" charset="0"/>
            </a:rPr>
            <a:t> as hardcore</a:t>
          </a:r>
          <a:endParaRPr lang="nl-BE" sz="2000" kern="1200" dirty="0">
            <a:latin typeface="Helvetica" panose="020B0604020202020204" pitchFamily="34" charset="0"/>
            <a:cs typeface="Helvetica" panose="020B0604020202020204" pitchFamily="34" charset="0"/>
          </a:endParaRPr>
        </a:p>
        <a:p>
          <a:pPr marL="457200" lvl="2" indent="-228600" algn="l" defTabSz="889000">
            <a:lnSpc>
              <a:spcPct val="90000"/>
            </a:lnSpc>
            <a:spcBef>
              <a:spcPct val="0"/>
            </a:spcBef>
            <a:spcAft>
              <a:spcPts val="1200"/>
            </a:spcAft>
            <a:buChar char="•"/>
          </a:pPr>
          <a:r>
            <a:rPr lang="fr-BE" sz="2000" b="0" i="0" kern="1200" baseline="0" dirty="0" err="1">
              <a:latin typeface="Helvetica" panose="020B0604020202020204" pitchFamily="34" charset="0"/>
              <a:cs typeface="Helvetica" panose="020B0604020202020204" pitchFamily="34" charset="0"/>
            </a:rPr>
            <a:t>Tacitly</a:t>
          </a:r>
          <a:r>
            <a:rPr lang="fr-BE" sz="2000" b="0" i="0" kern="1200" baseline="0" dirty="0">
              <a:latin typeface="Helvetica" panose="020B0604020202020204" pitchFamily="34" charset="0"/>
              <a:cs typeface="Helvetica" panose="020B0604020202020204" pitchFamily="34" charset="0"/>
            </a:rPr>
            <a:t> </a:t>
          </a:r>
          <a:r>
            <a:rPr lang="fr-BE" sz="2000" b="0" i="0" kern="1200" baseline="0" dirty="0" err="1">
              <a:latin typeface="Helvetica" panose="020B0604020202020204" pitchFamily="34" charset="0"/>
              <a:cs typeface="Helvetica" panose="020B0604020202020204" pitchFamily="34" charset="0"/>
            </a:rPr>
            <a:t>renewable</a:t>
          </a:r>
          <a:r>
            <a:rPr lang="fr-BE" sz="2000" b="0" i="0" kern="1200" baseline="0" dirty="0">
              <a:latin typeface="Helvetica" panose="020B0604020202020204" pitchFamily="34" charset="0"/>
              <a:cs typeface="Helvetica" panose="020B0604020202020204" pitchFamily="34" charset="0"/>
            </a:rPr>
            <a:t> non-</a:t>
          </a:r>
          <a:r>
            <a:rPr lang="fr-BE" sz="2000" b="0" i="0" kern="1200" baseline="0" dirty="0" err="1">
              <a:latin typeface="Helvetica" panose="020B0604020202020204" pitchFamily="34" charset="0"/>
              <a:cs typeface="Helvetica" panose="020B0604020202020204" pitchFamily="34" charset="0"/>
            </a:rPr>
            <a:t>competes</a:t>
          </a:r>
          <a:r>
            <a:rPr lang="fr-BE" sz="2000" b="0" i="0" kern="1200" baseline="0" dirty="0">
              <a:latin typeface="Helvetica" panose="020B0604020202020204" pitchFamily="34" charset="0"/>
              <a:cs typeface="Helvetica" panose="020B0604020202020204" pitchFamily="34" charset="0"/>
            </a:rPr>
            <a:t>: UK </a:t>
          </a:r>
          <a:r>
            <a:rPr lang="fr-BE" sz="2000" b="0" i="0" kern="1200" baseline="0" dirty="0" err="1">
              <a:latin typeface="Helvetica" panose="020B0604020202020204" pitchFamily="34" charset="0"/>
              <a:cs typeface="Helvetica" panose="020B0604020202020204" pitchFamily="34" charset="0"/>
            </a:rPr>
            <a:t>stricter</a:t>
          </a:r>
          <a:r>
            <a:rPr lang="fr-BE" sz="2000" b="0" i="0" kern="1200" baseline="0" dirty="0">
              <a:latin typeface="Helvetica" panose="020B0604020202020204" pitchFamily="34" charset="0"/>
              <a:cs typeface="Helvetica" panose="020B0604020202020204" pitchFamily="34" charset="0"/>
            </a:rPr>
            <a:t> – not </a:t>
          </a:r>
          <a:r>
            <a:rPr lang="fr-BE" sz="2000" b="0" i="0" kern="1200" baseline="0" dirty="0" err="1">
              <a:latin typeface="Helvetica" panose="020B0604020202020204" pitchFamily="34" charset="0"/>
              <a:cs typeface="Helvetica" panose="020B0604020202020204" pitchFamily="34" charset="0"/>
            </a:rPr>
            <a:t>exempted</a:t>
          </a:r>
          <a:endParaRPr lang="nl-BE" sz="2000" kern="1200" dirty="0">
            <a:latin typeface="Helvetica" panose="020B0604020202020204" pitchFamily="34" charset="0"/>
            <a:cs typeface="Helvetica" panose="020B0604020202020204" pitchFamily="34" charset="0"/>
          </a:endParaRPr>
        </a:p>
        <a:p>
          <a:pPr marL="457200" lvl="2" indent="-228600" algn="l" defTabSz="889000">
            <a:lnSpc>
              <a:spcPct val="90000"/>
            </a:lnSpc>
            <a:spcBef>
              <a:spcPct val="0"/>
            </a:spcBef>
            <a:spcAft>
              <a:spcPts val="1200"/>
            </a:spcAft>
            <a:buChar char="•"/>
          </a:pPr>
          <a:r>
            <a:rPr lang="fr-BE" sz="2000" b="0" i="0" kern="1200" baseline="0" dirty="0">
              <a:latin typeface="Helvetica" panose="020B0604020202020204" pitchFamily="34" charset="0"/>
              <a:cs typeface="Helvetica" panose="020B0604020202020204" pitchFamily="34" charset="0"/>
            </a:rPr>
            <a:t>Dual distribution:</a:t>
          </a:r>
          <a:r>
            <a:rPr lang="en-GB" sz="2000" b="0" i="0" kern="1200" baseline="0" dirty="0">
              <a:latin typeface="Helvetica" panose="020B0604020202020204" pitchFamily="34" charset="0"/>
              <a:cs typeface="Helvetica" panose="020B0604020202020204" pitchFamily="34" charset="0"/>
            </a:rPr>
            <a:t> EU stricter – no lower UK market share threshold</a:t>
          </a:r>
          <a:endParaRPr lang="nl-BE" sz="2000" kern="1200" dirty="0">
            <a:latin typeface="Helvetica" panose="020B0604020202020204" pitchFamily="34" charset="0"/>
            <a:cs typeface="Helvetica" panose="020B0604020202020204" pitchFamily="34" charset="0"/>
          </a:endParaRPr>
        </a:p>
        <a:p>
          <a:pPr marL="114300" lvl="2" indent="-57150" algn="l" defTabSz="355600">
            <a:lnSpc>
              <a:spcPct val="90000"/>
            </a:lnSpc>
            <a:spcBef>
              <a:spcPct val="0"/>
            </a:spcBef>
            <a:spcAft>
              <a:spcPts val="1200"/>
            </a:spcAft>
            <a:buChar char="•"/>
          </a:pPr>
          <a:endParaRPr lang="nl-BE" sz="8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ts val="1200"/>
            </a:spcAft>
            <a:buChar char="•"/>
          </a:pPr>
          <a:r>
            <a:rPr lang="en-GB" sz="2400" kern="1200" dirty="0">
              <a:latin typeface="Helvetica" panose="020B0604020202020204" pitchFamily="34" charset="0"/>
              <a:cs typeface="Helvetica" panose="020B0604020202020204" pitchFamily="34" charset="0"/>
            </a:rPr>
            <a:t>UK’s own single market imperative (N. Ireland)</a:t>
          </a:r>
          <a:endParaRPr lang="nl-BE" sz="2400" strike="sngStrike" kern="1200" dirty="0">
            <a:solidFill>
              <a:srgbClr val="FF0000"/>
            </a:solidFill>
            <a:latin typeface="Helvetica" panose="020B0604020202020204" pitchFamily="34" charset="0"/>
            <a:cs typeface="Helvetica" panose="020B0604020202020204" pitchFamily="34" charset="0"/>
          </a:endParaRPr>
        </a:p>
      </dsp:txBody>
      <dsp:txXfrm>
        <a:off x="0" y="1478220"/>
        <a:ext cx="8573488" cy="2623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091E5-2E4B-4663-BC5F-6869AD5CFF5D}">
      <dsp:nvSpPr>
        <dsp:cNvPr id="0" name=""/>
        <dsp:cNvSpPr/>
      </dsp:nvSpPr>
      <dsp:spPr>
        <a:xfrm>
          <a:off x="0" y="60811"/>
          <a:ext cx="8640960" cy="61776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baseline="0" dirty="0">
              <a:solidFill>
                <a:schemeClr val="tx1"/>
              </a:solidFill>
              <a:latin typeface="Helvetica" panose="020B0604020202020204" pitchFamily="34" charset="0"/>
              <a:cs typeface="Helvetica" panose="020B0604020202020204" pitchFamily="34" charset="0"/>
            </a:rPr>
            <a:t>Draft VBER and Vertical Guidelines published in July 2021</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0157" y="90968"/>
        <a:ext cx="8580646" cy="557446"/>
      </dsp:txXfrm>
    </dsp:sp>
    <dsp:sp modelId="{979140E3-1CBF-447A-ABCD-572BDC85C714}">
      <dsp:nvSpPr>
        <dsp:cNvPr id="0" name=""/>
        <dsp:cNvSpPr/>
      </dsp:nvSpPr>
      <dsp:spPr>
        <a:xfrm>
          <a:off x="0" y="773611"/>
          <a:ext cx="8640960" cy="617760"/>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baseline="0" dirty="0">
              <a:solidFill>
                <a:schemeClr val="tx1"/>
              </a:solidFill>
              <a:latin typeface="Helvetica" panose="020B0604020202020204" pitchFamily="34" charset="0"/>
              <a:cs typeface="Helvetica" panose="020B0604020202020204" pitchFamily="34" charset="0"/>
            </a:rPr>
            <a:t>Public consultation completed in September 2021</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0157" y="803768"/>
        <a:ext cx="8580646" cy="557446"/>
      </dsp:txXfrm>
    </dsp:sp>
    <dsp:sp modelId="{AB45FBDE-D846-4F24-8009-72B6E37590C8}">
      <dsp:nvSpPr>
        <dsp:cNvPr id="0" name=""/>
        <dsp:cNvSpPr/>
      </dsp:nvSpPr>
      <dsp:spPr>
        <a:xfrm>
          <a:off x="0" y="1486411"/>
          <a:ext cx="8640960" cy="61776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baseline="0" dirty="0">
              <a:solidFill>
                <a:schemeClr val="tx1"/>
              </a:solidFill>
              <a:latin typeface="Helvetica" panose="020B0604020202020204" pitchFamily="34" charset="0"/>
              <a:cs typeface="Helvetica" panose="020B0604020202020204" pitchFamily="34" charset="0"/>
            </a:rPr>
            <a:t>Copious feed-back (152 submissions): predictably largely polarised</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0157" y="1516568"/>
        <a:ext cx="8580646" cy="557446"/>
      </dsp:txXfrm>
    </dsp:sp>
    <dsp:sp modelId="{A0633D5A-8009-498E-9D86-ECBBE31C4118}">
      <dsp:nvSpPr>
        <dsp:cNvPr id="0" name=""/>
        <dsp:cNvSpPr/>
      </dsp:nvSpPr>
      <dsp:spPr>
        <a:xfrm>
          <a:off x="0" y="2104171"/>
          <a:ext cx="8640960"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10160" rIns="56896" bIns="10160" numCol="1" spcCol="1270" anchor="t" anchorCtr="0">
          <a:noAutofit/>
        </a:bodyPr>
        <a:lstStyle/>
        <a:p>
          <a:pPr marL="57150" lvl="1" indent="-57150" algn="l" defTabSz="355600">
            <a:lnSpc>
              <a:spcPct val="90000"/>
            </a:lnSpc>
            <a:spcBef>
              <a:spcPct val="0"/>
            </a:spcBef>
            <a:spcAft>
              <a:spcPts val="1200"/>
            </a:spcAft>
            <a:buFont typeface="Arial" panose="020B0604020202020204" pitchFamily="34" charset="0"/>
            <a:buChar char="•"/>
            <a:tabLst>
              <a:tab pos="173038" algn="l"/>
            </a:tabLst>
          </a:pPr>
          <a:endParaRPr lang="nl-BE" sz="8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Font typeface="Arial" panose="020B0604020202020204" pitchFamily="34" charset="0"/>
            <a:buChar char="•"/>
            <a:tabLst>
              <a:tab pos="173038" algn="l"/>
            </a:tabLst>
          </a:pPr>
          <a:r>
            <a:rPr lang="en-GB" sz="1600" b="0" i="0" kern="1200" baseline="0" dirty="0">
              <a:latin typeface="Helvetica" panose="020B0604020202020204" pitchFamily="34" charset="0"/>
              <a:cs typeface="Helvetica" panose="020B0604020202020204" pitchFamily="34" charset="0"/>
            </a:rPr>
            <a:t>FCO/German Economic Ministry concerns: stricter approach advocated on platforms; dual distribution; dual pricing; active sales restrictions, MFNs, dual role agents….</a:t>
          </a:r>
          <a:endParaRPr lang="nl-BE" sz="1600" kern="1200" dirty="0">
            <a:latin typeface="Helvetica" panose="020B0604020202020204" pitchFamily="34" charset="0"/>
            <a:cs typeface="Helvetica" panose="020B0604020202020204" pitchFamily="34" charset="0"/>
          </a:endParaRPr>
        </a:p>
        <a:p>
          <a:pPr marL="57150" lvl="1" indent="-57150" algn="l" defTabSz="355600">
            <a:lnSpc>
              <a:spcPct val="90000"/>
            </a:lnSpc>
            <a:spcBef>
              <a:spcPct val="0"/>
            </a:spcBef>
            <a:spcAft>
              <a:spcPts val="1200"/>
            </a:spcAft>
            <a:buFont typeface="Arial" panose="020B0604020202020204" pitchFamily="34" charset="0"/>
            <a:buChar char="•"/>
            <a:tabLst>
              <a:tab pos="173038" algn="l"/>
            </a:tabLst>
          </a:pPr>
          <a:endParaRPr lang="nl-BE" sz="800" kern="1200" dirty="0">
            <a:latin typeface="Helvetica" panose="020B0604020202020204" pitchFamily="34" charset="0"/>
            <a:cs typeface="Helvetica" panose="020B0604020202020204" pitchFamily="34" charset="0"/>
          </a:endParaRPr>
        </a:p>
      </dsp:txBody>
      <dsp:txXfrm>
        <a:off x="0" y="2104171"/>
        <a:ext cx="8640960" cy="956340"/>
      </dsp:txXfrm>
    </dsp:sp>
    <dsp:sp modelId="{F85C154B-C15B-4DBC-9AFB-0412E6F80922}">
      <dsp:nvSpPr>
        <dsp:cNvPr id="0" name=""/>
        <dsp:cNvSpPr/>
      </dsp:nvSpPr>
      <dsp:spPr>
        <a:xfrm>
          <a:off x="0" y="3060511"/>
          <a:ext cx="8640960" cy="617760"/>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baseline="0" dirty="0">
              <a:solidFill>
                <a:schemeClr val="tx1"/>
              </a:solidFill>
              <a:latin typeface="Helvetica" panose="020B0604020202020204" pitchFamily="34" charset="0"/>
              <a:cs typeface="Helvetica" panose="020B0604020202020204" pitchFamily="34" charset="0"/>
            </a:rPr>
            <a:t>Commission working on finalising texts </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0157" y="3090668"/>
        <a:ext cx="8580646" cy="557446"/>
      </dsp:txXfrm>
    </dsp:sp>
    <dsp:sp modelId="{1BB9DB66-831E-4A0A-B8E5-6D04C27B18C1}">
      <dsp:nvSpPr>
        <dsp:cNvPr id="0" name=""/>
        <dsp:cNvSpPr/>
      </dsp:nvSpPr>
      <dsp:spPr>
        <a:xfrm>
          <a:off x="0" y="3773311"/>
          <a:ext cx="8640960" cy="61776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baseline="0" dirty="0">
              <a:solidFill>
                <a:schemeClr val="tx1"/>
              </a:solidFill>
              <a:latin typeface="Helvetica" panose="020B0604020202020204" pitchFamily="34" charset="0"/>
              <a:cs typeface="Helvetica" panose="020B0604020202020204" pitchFamily="34" charset="0"/>
            </a:rPr>
            <a:t>Guidelines on information sharing in dual distribution?   </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0157" y="3803468"/>
        <a:ext cx="8580646" cy="557446"/>
      </dsp:txXfrm>
    </dsp:sp>
    <dsp:sp modelId="{E2E7B07C-5198-4D87-93C9-10ED664D2459}">
      <dsp:nvSpPr>
        <dsp:cNvPr id="0" name=""/>
        <dsp:cNvSpPr/>
      </dsp:nvSpPr>
      <dsp:spPr>
        <a:xfrm>
          <a:off x="0" y="4486111"/>
          <a:ext cx="8640960" cy="617760"/>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baseline="0" dirty="0">
              <a:solidFill>
                <a:schemeClr val="tx1"/>
              </a:solidFill>
              <a:latin typeface="Helvetica" panose="020B0604020202020204" pitchFamily="34" charset="0"/>
              <a:cs typeface="Helvetica" panose="020B0604020202020204" pitchFamily="34" charset="0"/>
            </a:rPr>
            <a:t>New VBER should enter into force on 1 June 2022</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0157" y="4516268"/>
        <a:ext cx="8580646" cy="55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87935-386B-4222-BFEA-7FD16D238794}">
      <dsp:nvSpPr>
        <dsp:cNvPr id="0" name=""/>
        <dsp:cNvSpPr/>
      </dsp:nvSpPr>
      <dsp:spPr>
        <a:xfrm>
          <a:off x="0" y="38725"/>
          <a:ext cx="8640960" cy="582873"/>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baseline="0" dirty="0">
              <a:solidFill>
                <a:schemeClr val="tx1"/>
              </a:solidFill>
              <a:latin typeface="Helvetica" panose="020B0604020202020204" pitchFamily="34" charset="0"/>
              <a:cs typeface="Helvetica" panose="020B0604020202020204" pitchFamily="34" charset="0"/>
            </a:rPr>
            <a:t>Much bigger changes to rules and texts compared to pre-2010 review </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28454" y="67179"/>
        <a:ext cx="8584052" cy="525965"/>
      </dsp:txXfrm>
    </dsp:sp>
    <dsp:sp modelId="{FE243401-301C-4EF6-9AF1-D0B31F35F143}">
      <dsp:nvSpPr>
        <dsp:cNvPr id="0" name=""/>
        <dsp:cNvSpPr/>
      </dsp:nvSpPr>
      <dsp:spPr>
        <a:xfrm>
          <a:off x="0" y="727570"/>
          <a:ext cx="8640960" cy="924159"/>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baseline="0" dirty="0">
              <a:solidFill>
                <a:schemeClr val="tx1"/>
              </a:solidFill>
              <a:latin typeface="Helvetica" panose="020B0604020202020204" pitchFamily="34" charset="0"/>
              <a:cs typeface="Helvetica" panose="020B0604020202020204" pitchFamily="34" charset="0"/>
            </a:rPr>
            <a:t>Main driver: Explosion in e-commerce and specific concerns over online platforms</a:t>
          </a:r>
        </a:p>
      </dsp:txBody>
      <dsp:txXfrm>
        <a:off x="45114" y="772684"/>
        <a:ext cx="8550732" cy="833931"/>
      </dsp:txXfrm>
    </dsp:sp>
    <dsp:sp modelId="{A62D748D-F3E7-4157-ADFE-E7FE249EE8B1}">
      <dsp:nvSpPr>
        <dsp:cNvPr id="0" name=""/>
        <dsp:cNvSpPr/>
      </dsp:nvSpPr>
      <dsp:spPr>
        <a:xfrm>
          <a:off x="0" y="1724318"/>
          <a:ext cx="8640960" cy="358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19050" rIns="106680" bIns="19050" numCol="1" spcCol="1270" anchor="t" anchorCtr="0">
          <a:noAutofit/>
        </a:bodyPr>
        <a:lstStyle/>
        <a:p>
          <a:pPr marL="114300" lvl="1" indent="-114300" algn="l" defTabSz="666750">
            <a:lnSpc>
              <a:spcPct val="90000"/>
            </a:lnSpc>
            <a:spcBef>
              <a:spcPct val="0"/>
            </a:spcBef>
            <a:spcAft>
              <a:spcPct val="20000"/>
            </a:spcAft>
            <a:buFont typeface="Arial" panose="020B0604020202020204" pitchFamily="34" charset="0"/>
            <a:buChar char="•"/>
          </a:pPr>
          <a:r>
            <a:rPr lang="en-GB" sz="1500" kern="1200" dirty="0">
              <a:latin typeface="Helvetica" panose="020B0604020202020204" pitchFamily="34" charset="0"/>
              <a:cs typeface="Helvetica" panose="020B0604020202020204" pitchFamily="34" charset="0"/>
            </a:rPr>
            <a:t>Digitalisation is helping to dust off the fusty image of vertical restraints </a:t>
          </a:r>
          <a:endParaRPr lang="nl-BE" sz="1500" kern="1200" dirty="0">
            <a:latin typeface="Helvetica" panose="020B0604020202020204" pitchFamily="34" charset="0"/>
            <a:cs typeface="Helvetica" panose="020B0604020202020204" pitchFamily="34" charset="0"/>
          </a:endParaRPr>
        </a:p>
      </dsp:txBody>
      <dsp:txXfrm>
        <a:off x="0" y="1724318"/>
        <a:ext cx="8640960" cy="358119"/>
      </dsp:txXfrm>
    </dsp:sp>
    <dsp:sp modelId="{5EF7C632-0E5B-4A0B-BA99-C5246C728E8F}">
      <dsp:nvSpPr>
        <dsp:cNvPr id="0" name=""/>
        <dsp:cNvSpPr/>
      </dsp:nvSpPr>
      <dsp:spPr>
        <a:xfrm>
          <a:off x="0" y="2007857"/>
          <a:ext cx="8640960" cy="751792"/>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baseline="0" dirty="0">
              <a:solidFill>
                <a:schemeClr val="tx1"/>
              </a:solidFill>
              <a:latin typeface="Helvetica" panose="020B0604020202020204" pitchFamily="34" charset="0"/>
              <a:cs typeface="Helvetica" panose="020B0604020202020204" pitchFamily="34" charset="0"/>
            </a:rPr>
            <a:t>New issues addressed </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6699" y="2044556"/>
        <a:ext cx="8567562" cy="678394"/>
      </dsp:txXfrm>
    </dsp:sp>
    <dsp:sp modelId="{7C7D5F84-051B-4251-A1A2-B1B338D58137}">
      <dsp:nvSpPr>
        <dsp:cNvPr id="0" name=""/>
        <dsp:cNvSpPr/>
      </dsp:nvSpPr>
      <dsp:spPr>
        <a:xfrm>
          <a:off x="0" y="2834231"/>
          <a:ext cx="864096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GB" sz="1500" b="0" i="0" kern="1200" baseline="0" dirty="0">
              <a:latin typeface="Helvetica" panose="020B0604020202020204" pitchFamily="34" charset="0"/>
              <a:cs typeface="Helvetica" panose="020B0604020202020204" pitchFamily="34" charset="0"/>
            </a:rPr>
            <a:t>Various restrictions on method of online selling</a:t>
          </a:r>
          <a:endParaRPr lang="nl-BE" sz="1500" kern="1200" dirty="0">
            <a:latin typeface="Helvetica" panose="020B0604020202020204" pitchFamily="34" charset="0"/>
            <a:cs typeface="Helvetica" panose="020B0604020202020204" pitchFamily="34" charset="0"/>
          </a:endParaRPr>
        </a:p>
        <a:p>
          <a:pPr marL="114300" lvl="1" indent="-114300" algn="l" defTabSz="666750">
            <a:lnSpc>
              <a:spcPct val="90000"/>
            </a:lnSpc>
            <a:spcBef>
              <a:spcPct val="0"/>
            </a:spcBef>
            <a:spcAft>
              <a:spcPct val="20000"/>
            </a:spcAft>
            <a:buChar char="•"/>
          </a:pPr>
          <a:r>
            <a:rPr lang="en-GB" sz="1500" kern="1200" dirty="0">
              <a:latin typeface="Helvetica" panose="020B0604020202020204" pitchFamily="34" charset="0"/>
              <a:cs typeface="Helvetica" panose="020B0604020202020204" pitchFamily="34" charset="0"/>
            </a:rPr>
            <a:t>Platforms / hybrid platforms</a:t>
          </a:r>
          <a:endParaRPr lang="nl-BE" sz="1500" kern="1200" dirty="0">
            <a:latin typeface="Helvetica" panose="020B0604020202020204" pitchFamily="34" charset="0"/>
            <a:cs typeface="Helvetica" panose="020B0604020202020204" pitchFamily="34" charset="0"/>
          </a:endParaRPr>
        </a:p>
        <a:p>
          <a:pPr marL="114300" lvl="1" indent="-114300" algn="l" defTabSz="666750">
            <a:lnSpc>
              <a:spcPct val="90000"/>
            </a:lnSpc>
            <a:spcBef>
              <a:spcPct val="0"/>
            </a:spcBef>
            <a:spcAft>
              <a:spcPct val="20000"/>
            </a:spcAft>
            <a:buChar char="•"/>
          </a:pPr>
          <a:r>
            <a:rPr lang="en-GB" sz="1500" b="0" i="0" kern="1200" baseline="0" dirty="0">
              <a:latin typeface="Helvetica" panose="020B0604020202020204" pitchFamily="34" charset="0"/>
              <a:cs typeface="Helvetica" panose="020B0604020202020204" pitchFamily="34" charset="0"/>
            </a:rPr>
            <a:t>(Digital) MFNs</a:t>
          </a:r>
          <a:endParaRPr lang="nl-BE" sz="1500" kern="1200" dirty="0">
            <a:latin typeface="Helvetica" panose="020B0604020202020204" pitchFamily="34" charset="0"/>
            <a:cs typeface="Helvetica" panose="020B0604020202020204" pitchFamily="34" charset="0"/>
          </a:endParaRPr>
        </a:p>
        <a:p>
          <a:pPr marL="114300" lvl="1" indent="-114300" algn="l" defTabSz="666750">
            <a:lnSpc>
              <a:spcPct val="90000"/>
            </a:lnSpc>
            <a:spcBef>
              <a:spcPct val="0"/>
            </a:spcBef>
            <a:spcAft>
              <a:spcPct val="20000"/>
            </a:spcAft>
            <a:buChar char="•"/>
          </a:pPr>
          <a:r>
            <a:rPr lang="en-GB" sz="1500" b="0" i="0" kern="1200" baseline="0" dirty="0">
              <a:latin typeface="Helvetica" panose="020B0604020202020204" pitchFamily="34" charset="0"/>
              <a:cs typeface="Helvetica" panose="020B0604020202020204" pitchFamily="34" charset="0"/>
            </a:rPr>
            <a:t>Brands selling more direct to consumers (often online)</a:t>
          </a:r>
          <a:endParaRPr lang="nl-BE" sz="1500" kern="1200" dirty="0">
            <a:latin typeface="Helvetica" panose="020B0604020202020204" pitchFamily="34" charset="0"/>
            <a:cs typeface="Helvetica" panose="020B0604020202020204" pitchFamily="34" charset="0"/>
          </a:endParaRPr>
        </a:p>
      </dsp:txBody>
      <dsp:txXfrm>
        <a:off x="0" y="2834231"/>
        <a:ext cx="8640960" cy="1026720"/>
      </dsp:txXfrm>
    </dsp:sp>
    <dsp:sp modelId="{5A9812EE-0A14-458F-BD26-794A69D0C195}">
      <dsp:nvSpPr>
        <dsp:cNvPr id="0" name=""/>
        <dsp:cNvSpPr/>
      </dsp:nvSpPr>
      <dsp:spPr>
        <a:xfrm>
          <a:off x="0" y="3823917"/>
          <a:ext cx="8640960" cy="886357"/>
        </a:xfrm>
        <a:prstGeom prst="roundRect">
          <a:avLst/>
        </a:prstGeom>
        <a:solidFill>
          <a:srgbClr val="EFF3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dirty="0">
              <a:solidFill>
                <a:schemeClr val="tx1"/>
              </a:solidFill>
              <a:latin typeface="Helvetica" panose="020B0604020202020204" pitchFamily="34" charset="0"/>
              <a:cs typeface="Helvetica" panose="020B0604020202020204" pitchFamily="34" charset="0"/>
            </a:rPr>
            <a:t>Paucity of EU precedents in new areas </a:t>
          </a:r>
          <a:r>
            <a:rPr lang="fr-BE" sz="2000" kern="1200" baseline="0" dirty="0">
              <a:solidFill>
                <a:schemeClr val="tx1"/>
              </a:solidFill>
              <a:latin typeface="Helvetica" panose="020B0604020202020204" pitchFamily="34" charset="0"/>
              <a:cs typeface="Helvetica" panose="020B0604020202020204" pitchFamily="34" charset="0"/>
            </a:rPr>
            <a:t>(</a:t>
          </a:r>
          <a:r>
            <a:rPr lang="en-GB" sz="2000" kern="1200" baseline="0" dirty="0">
              <a:solidFill>
                <a:schemeClr val="tx1"/>
              </a:solidFill>
              <a:latin typeface="Helvetica" panose="020B0604020202020204" pitchFamily="34" charset="0"/>
              <a:cs typeface="Helvetica" panose="020B0604020202020204" pitchFamily="34" charset="0"/>
            </a:rPr>
            <a:t>harder for the Commission to persuade more conservative NCAs)</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43268" y="3867185"/>
        <a:ext cx="8554424" cy="799821"/>
      </dsp:txXfrm>
    </dsp:sp>
    <dsp:sp modelId="{26DE0368-D04A-437E-B103-14BC604C5A96}">
      <dsp:nvSpPr>
        <dsp:cNvPr id="0" name=""/>
        <dsp:cNvSpPr/>
      </dsp:nvSpPr>
      <dsp:spPr>
        <a:xfrm>
          <a:off x="0" y="4747309"/>
          <a:ext cx="864096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GB" sz="1500" b="0" i="1" kern="1200" baseline="0" dirty="0">
              <a:latin typeface="Helvetica" panose="020B0604020202020204" pitchFamily="34" charset="0"/>
              <a:cs typeface="Helvetica" panose="020B0604020202020204" pitchFamily="34" charset="0"/>
            </a:rPr>
            <a:t>Coty </a:t>
          </a:r>
          <a:r>
            <a:rPr lang="en-GB" sz="1500" b="0" i="0" kern="1200" baseline="0" dirty="0">
              <a:latin typeface="Helvetica" panose="020B0604020202020204" pitchFamily="34" charset="0"/>
              <a:cs typeface="Helvetica" panose="020B0604020202020204" pitchFamily="34" charset="0"/>
            </a:rPr>
            <a:t>the exception: should have ended divergence </a:t>
          </a:r>
          <a:r>
            <a:rPr lang="en-GB" sz="1500" b="0" kern="1200" baseline="0" dirty="0">
              <a:latin typeface="Helvetica" panose="020B0604020202020204" pitchFamily="34" charset="0"/>
              <a:cs typeface="Helvetica" panose="020B0604020202020204" pitchFamily="34" charset="0"/>
            </a:rPr>
            <a:t>on platform bans</a:t>
          </a:r>
          <a:endParaRPr lang="nl-BE" sz="1500" kern="1200" dirty="0">
            <a:latin typeface="Helvetica" panose="020B0604020202020204" pitchFamily="34" charset="0"/>
            <a:cs typeface="Helvetica" panose="020B0604020202020204" pitchFamily="34" charset="0"/>
          </a:endParaRPr>
        </a:p>
        <a:p>
          <a:pPr marL="114300" lvl="1" indent="-114300" algn="l" defTabSz="666750">
            <a:lnSpc>
              <a:spcPct val="90000"/>
            </a:lnSpc>
            <a:spcBef>
              <a:spcPct val="0"/>
            </a:spcBef>
            <a:spcAft>
              <a:spcPct val="20000"/>
            </a:spcAft>
            <a:buChar char="•"/>
          </a:pPr>
          <a:r>
            <a:rPr lang="en-GB" sz="1500" b="0" i="0" kern="1200" baseline="0" dirty="0">
              <a:latin typeface="Helvetica" panose="020B0604020202020204" pitchFamily="34" charset="0"/>
              <a:cs typeface="Helvetica" panose="020B0604020202020204" pitchFamily="34" charset="0"/>
            </a:rPr>
            <a:t>No EU precedents on dual distribution, price comparison bans, MFNs</a:t>
          </a:r>
          <a:endParaRPr lang="nl-BE" sz="1500" kern="1200" dirty="0">
            <a:latin typeface="Helvetica" panose="020B0604020202020204" pitchFamily="34" charset="0"/>
            <a:cs typeface="Helvetica" panose="020B0604020202020204" pitchFamily="34" charset="0"/>
          </a:endParaRPr>
        </a:p>
        <a:p>
          <a:pPr marL="114300" lvl="1" indent="-114300" algn="l" defTabSz="666750">
            <a:lnSpc>
              <a:spcPct val="90000"/>
            </a:lnSpc>
            <a:spcBef>
              <a:spcPct val="0"/>
            </a:spcBef>
            <a:spcAft>
              <a:spcPct val="20000"/>
            </a:spcAft>
            <a:buChar char="•"/>
          </a:pPr>
          <a:r>
            <a:rPr lang="en-GB" sz="1500" kern="1200" dirty="0">
              <a:latin typeface="Helvetica" panose="020B0604020202020204" pitchFamily="34" charset="0"/>
              <a:cs typeface="Helvetica" panose="020B0604020202020204" pitchFamily="34" charset="0"/>
            </a:rPr>
            <a:t>Some evidence of recent ECJ by object case law (MFNs, dual pricing)?</a:t>
          </a:r>
          <a:endParaRPr lang="nl-BE" sz="1500" kern="1200" dirty="0">
            <a:latin typeface="Helvetica" panose="020B0604020202020204" pitchFamily="34" charset="0"/>
            <a:cs typeface="Helvetica" panose="020B0604020202020204" pitchFamily="34" charset="0"/>
          </a:endParaRPr>
        </a:p>
      </dsp:txBody>
      <dsp:txXfrm>
        <a:off x="0" y="4747309"/>
        <a:ext cx="8640960" cy="1026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B0C94-DA1A-4EA5-A944-C05A03AD97B7}">
      <dsp:nvSpPr>
        <dsp:cNvPr id="0" name=""/>
        <dsp:cNvSpPr/>
      </dsp:nvSpPr>
      <dsp:spPr>
        <a:xfrm>
          <a:off x="0" y="93761"/>
          <a:ext cx="8640960" cy="68445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baseline="0" dirty="0">
              <a:solidFill>
                <a:schemeClr val="tx1"/>
              </a:solidFill>
              <a:latin typeface="Helvetica" panose="020B0604020202020204" pitchFamily="34" charset="0"/>
              <a:cs typeface="Helvetica" panose="020B0604020202020204" pitchFamily="34" charset="0"/>
            </a:rPr>
            <a:t>Predictable common rules are key for business</a:t>
          </a:r>
          <a:endParaRPr lang="nl-BE" sz="1800" kern="1200" baseline="0" dirty="0">
            <a:solidFill>
              <a:schemeClr val="tx1"/>
            </a:solidFill>
            <a:latin typeface="Helvetica" panose="020B0604020202020204" pitchFamily="34" charset="0"/>
            <a:cs typeface="Helvetica" panose="020B0604020202020204" pitchFamily="34" charset="0"/>
          </a:endParaRPr>
        </a:p>
      </dsp:txBody>
      <dsp:txXfrm>
        <a:off x="33412" y="127173"/>
        <a:ext cx="8574136" cy="617626"/>
      </dsp:txXfrm>
    </dsp:sp>
    <dsp:sp modelId="{9F53668F-13D2-4210-9FC2-CA455F27A0CA}">
      <dsp:nvSpPr>
        <dsp:cNvPr id="0" name=""/>
        <dsp:cNvSpPr/>
      </dsp:nvSpPr>
      <dsp:spPr>
        <a:xfrm>
          <a:off x="0" y="778211"/>
          <a:ext cx="8640960" cy="76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1270" rIns="7112" bIns="1270" numCol="1" spcCol="1270" anchor="t" anchorCtr="0">
          <a:noAutofit/>
        </a:bodyPr>
        <a:lstStyle/>
        <a:p>
          <a:pPr marL="57150" lvl="1" indent="-57150" algn="l" defTabSz="44450">
            <a:lnSpc>
              <a:spcPct val="90000"/>
            </a:lnSpc>
            <a:spcBef>
              <a:spcPct val="0"/>
            </a:spcBef>
            <a:spcAft>
              <a:spcPts val="1200"/>
            </a:spcAft>
            <a:buChar char="•"/>
          </a:pPr>
          <a:endParaRPr lang="nl-BE" sz="1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en-GB" sz="1600" kern="1200" dirty="0">
              <a:latin typeface="Helvetica" panose="020B0604020202020204" pitchFamily="34" charset="0"/>
              <a:cs typeface="Helvetica" panose="020B0604020202020204" pitchFamily="34" charset="0"/>
            </a:rPr>
            <a:t>Divergence in enforcement persists on MFNs, differential online pricing, RPM (meeting of minds)</a:t>
          </a:r>
          <a:endParaRPr lang="nl-BE" sz="1600" kern="1200" dirty="0">
            <a:latin typeface="Helvetica" panose="020B0604020202020204" pitchFamily="34" charset="0"/>
            <a:cs typeface="Helvetica" panose="020B0604020202020204" pitchFamily="34" charset="0"/>
          </a:endParaRPr>
        </a:p>
        <a:p>
          <a:pPr marL="57150" lvl="1" indent="-57150" algn="l" defTabSz="44450">
            <a:lnSpc>
              <a:spcPct val="90000"/>
            </a:lnSpc>
            <a:spcBef>
              <a:spcPct val="0"/>
            </a:spcBef>
            <a:spcAft>
              <a:spcPts val="1200"/>
            </a:spcAft>
            <a:buChar char="•"/>
          </a:pPr>
          <a:endParaRPr lang="nl-BE" sz="100" kern="1200" dirty="0">
            <a:latin typeface="Helvetica" panose="020B0604020202020204" pitchFamily="34" charset="0"/>
            <a:cs typeface="Helvetica" panose="020B0604020202020204" pitchFamily="34" charset="0"/>
          </a:endParaRPr>
        </a:p>
      </dsp:txBody>
      <dsp:txXfrm>
        <a:off x="0" y="778211"/>
        <a:ext cx="8640960" cy="763830"/>
      </dsp:txXfrm>
    </dsp:sp>
    <dsp:sp modelId="{0A890808-4033-4A73-BD67-E2E09F8AD23F}">
      <dsp:nvSpPr>
        <dsp:cNvPr id="0" name=""/>
        <dsp:cNvSpPr/>
      </dsp:nvSpPr>
      <dsp:spPr>
        <a:xfrm>
          <a:off x="0" y="1542041"/>
          <a:ext cx="8640960" cy="68445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baseline="0" dirty="0">
              <a:solidFill>
                <a:schemeClr val="tx1"/>
              </a:solidFill>
              <a:latin typeface="Helvetica" panose="020B0604020202020204" pitchFamily="34" charset="0"/>
              <a:cs typeface="Helvetica" panose="020B0604020202020204" pitchFamily="34" charset="0"/>
            </a:rPr>
            <a:t>Reluctance to commit to bright-line tests to define hardcore restrictions conflicts with VBER’s goal to provide legal certainty (and blurs distinction with guidelines)</a:t>
          </a:r>
          <a:r>
            <a:rPr lang="en-US" sz="1800" b="1" i="1" kern="1200" dirty="0">
              <a:solidFill>
                <a:schemeClr val="tx1"/>
              </a:solidFill>
              <a:latin typeface="Helvetica" panose="020B0604020202020204" pitchFamily="34" charset="0"/>
              <a:cs typeface="Helvetica" panose="020B0604020202020204" pitchFamily="34" charset="0"/>
            </a:rPr>
            <a:t> </a:t>
          </a:r>
          <a:endParaRPr lang="nl-BE" sz="1800" kern="1200" dirty="0">
            <a:solidFill>
              <a:schemeClr val="tx1"/>
            </a:solidFill>
            <a:latin typeface="Helvetica" panose="020B0604020202020204" pitchFamily="34" charset="0"/>
            <a:cs typeface="Helvetica" panose="020B0604020202020204" pitchFamily="34" charset="0"/>
          </a:endParaRPr>
        </a:p>
      </dsp:txBody>
      <dsp:txXfrm>
        <a:off x="33412" y="1575453"/>
        <a:ext cx="8574136" cy="617626"/>
      </dsp:txXfrm>
    </dsp:sp>
    <dsp:sp modelId="{284DBB94-E241-4D8B-BE92-6AFDD67778DF}">
      <dsp:nvSpPr>
        <dsp:cNvPr id="0" name=""/>
        <dsp:cNvSpPr/>
      </dsp:nvSpPr>
      <dsp:spPr>
        <a:xfrm>
          <a:off x="0" y="2226491"/>
          <a:ext cx="8640960"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1270" rIns="7112" bIns="1270" numCol="1" spcCol="1270" anchor="t" anchorCtr="0">
          <a:noAutofit/>
        </a:bodyPr>
        <a:lstStyle/>
        <a:p>
          <a:pPr marL="57150" lvl="1" indent="-57150" algn="l" defTabSz="44450">
            <a:lnSpc>
              <a:spcPct val="90000"/>
            </a:lnSpc>
            <a:spcBef>
              <a:spcPct val="0"/>
            </a:spcBef>
            <a:spcAft>
              <a:spcPts val="1200"/>
            </a:spcAft>
            <a:buChar char="•"/>
          </a:pPr>
          <a:endParaRPr lang="nl-BE" sz="1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en-US" sz="1600" kern="1200" dirty="0">
              <a:latin typeface="Helvetica" panose="020B0604020202020204" pitchFamily="34" charset="0"/>
              <a:cs typeface="Helvetica" panose="020B0604020202020204" pitchFamily="34" charset="0"/>
            </a:rPr>
            <a:t>Any restriction that “</a:t>
          </a:r>
          <a:r>
            <a:rPr lang="en-US" sz="1600" i="0" kern="1200" dirty="0">
              <a:latin typeface="Helvetica" panose="020B0604020202020204" pitchFamily="34" charset="0"/>
              <a:cs typeface="Helvetica" panose="020B0604020202020204" pitchFamily="34" charset="0"/>
            </a:rPr>
            <a:t>prevents effective use of the internet for online sales</a:t>
          </a:r>
          <a:r>
            <a:rPr lang="en-US" sz="1600" i="1" kern="1200" dirty="0">
              <a:latin typeface="Helvetica" panose="020B0604020202020204" pitchFamily="34" charset="0"/>
              <a:cs typeface="Helvetica" panose="020B0604020202020204" pitchFamily="34" charset="0"/>
            </a:rPr>
            <a:t>”</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en-US" sz="1600" kern="1200" baseline="0" dirty="0">
              <a:latin typeface="Helvetica" panose="020B0604020202020204" pitchFamily="34" charset="0"/>
              <a:cs typeface="Helvetica" panose="020B0604020202020204" pitchFamily="34" charset="0"/>
            </a:rPr>
            <a:t>Any restriction (in dual distribution) that has the </a:t>
          </a:r>
          <a:r>
            <a:rPr lang="en-US" sz="1600" b="1" i="1" kern="1200" baseline="0" dirty="0">
              <a:latin typeface="Helvetica" panose="020B0604020202020204" pitchFamily="34" charset="0"/>
              <a:cs typeface="Helvetica" panose="020B0604020202020204" pitchFamily="34" charset="0"/>
            </a:rPr>
            <a:t>“</a:t>
          </a:r>
          <a:r>
            <a:rPr lang="en-US" sz="1600" i="0" kern="1200" baseline="0" dirty="0">
              <a:latin typeface="Helvetica" panose="020B0604020202020204" pitchFamily="34" charset="0"/>
              <a:cs typeface="Helvetica" panose="020B0604020202020204" pitchFamily="34" charset="0"/>
            </a:rPr>
            <a:t>object to restrict competition between the competing supplier and buyer</a:t>
          </a:r>
          <a:r>
            <a:rPr lang="en-US" sz="1600" i="1" kern="1200" baseline="0" dirty="0">
              <a:latin typeface="Helvetica" panose="020B0604020202020204" pitchFamily="34" charset="0"/>
              <a:cs typeface="Helvetica" panose="020B0604020202020204" pitchFamily="34" charset="0"/>
            </a:rPr>
            <a:t>”</a:t>
          </a:r>
          <a:endParaRPr lang="nl-BE" sz="1600" kern="1200" dirty="0">
            <a:latin typeface="Helvetica" panose="020B0604020202020204" pitchFamily="34" charset="0"/>
            <a:cs typeface="Helvetica" panose="020B0604020202020204" pitchFamily="34" charset="0"/>
          </a:endParaRPr>
        </a:p>
        <a:p>
          <a:pPr marL="57150" lvl="1" indent="-57150" algn="l" defTabSz="44450">
            <a:lnSpc>
              <a:spcPct val="90000"/>
            </a:lnSpc>
            <a:spcBef>
              <a:spcPct val="0"/>
            </a:spcBef>
            <a:spcAft>
              <a:spcPts val="1200"/>
            </a:spcAft>
            <a:buChar char="•"/>
          </a:pPr>
          <a:endParaRPr lang="nl-BE" sz="100" kern="1200" dirty="0">
            <a:latin typeface="Helvetica" panose="020B0604020202020204" pitchFamily="34" charset="0"/>
            <a:cs typeface="Helvetica" panose="020B0604020202020204" pitchFamily="34" charset="0"/>
          </a:endParaRPr>
        </a:p>
      </dsp:txBody>
      <dsp:txXfrm>
        <a:off x="0" y="2226491"/>
        <a:ext cx="8640960" cy="1117800"/>
      </dsp:txXfrm>
    </dsp:sp>
    <dsp:sp modelId="{E42285D2-C533-485C-A26F-9F66BA17C3E2}">
      <dsp:nvSpPr>
        <dsp:cNvPr id="0" name=""/>
        <dsp:cNvSpPr/>
      </dsp:nvSpPr>
      <dsp:spPr>
        <a:xfrm>
          <a:off x="0" y="3344291"/>
          <a:ext cx="8640960" cy="68445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baseline="0" dirty="0">
              <a:solidFill>
                <a:schemeClr val="tx1"/>
              </a:solidFill>
              <a:latin typeface="Helvetica" panose="020B0604020202020204" pitchFamily="34" charset="0"/>
              <a:cs typeface="Helvetica" panose="020B0604020202020204" pitchFamily="34" charset="0"/>
            </a:rPr>
            <a:t>VBER loses its raison d’être if does not provide legal certainty on what is hardcore</a:t>
          </a:r>
          <a:endParaRPr lang="nl-BE" sz="1800" kern="1200" baseline="0" dirty="0">
            <a:solidFill>
              <a:schemeClr val="tx1"/>
            </a:solidFill>
            <a:latin typeface="Helvetica" panose="020B0604020202020204" pitchFamily="34" charset="0"/>
            <a:cs typeface="Helvetica" panose="020B0604020202020204" pitchFamily="34" charset="0"/>
          </a:endParaRPr>
        </a:p>
      </dsp:txBody>
      <dsp:txXfrm>
        <a:off x="33412" y="3377703"/>
        <a:ext cx="8574136" cy="617626"/>
      </dsp:txXfrm>
    </dsp:sp>
    <dsp:sp modelId="{1BF41FE1-FD94-44A0-A479-5AC5388C59E2}">
      <dsp:nvSpPr>
        <dsp:cNvPr id="0" name=""/>
        <dsp:cNvSpPr/>
      </dsp:nvSpPr>
      <dsp:spPr>
        <a:xfrm>
          <a:off x="0" y="4028741"/>
          <a:ext cx="8640960"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1270" rIns="7112" bIns="1270" numCol="1" spcCol="1270" anchor="t" anchorCtr="0">
          <a:noAutofit/>
        </a:bodyPr>
        <a:lstStyle/>
        <a:p>
          <a:pPr marL="57150" lvl="1" indent="-57150" algn="l" defTabSz="44450">
            <a:lnSpc>
              <a:spcPct val="90000"/>
            </a:lnSpc>
            <a:spcBef>
              <a:spcPct val="0"/>
            </a:spcBef>
            <a:spcAft>
              <a:spcPct val="20000"/>
            </a:spcAft>
            <a:buChar char="•"/>
          </a:pPr>
          <a:endParaRPr lang="nl-BE" sz="100" kern="1200" dirty="0">
            <a:latin typeface="Helvetica" panose="020B0604020202020204" pitchFamily="34" charset="0"/>
            <a:cs typeface="Helvetica" panose="020B0604020202020204" pitchFamily="34" charset="0"/>
          </a:endParaRPr>
        </a:p>
        <a:p>
          <a:pPr marL="57150" lvl="1" indent="-57150" algn="l" defTabSz="44450">
            <a:lnSpc>
              <a:spcPct val="90000"/>
            </a:lnSpc>
            <a:spcBef>
              <a:spcPct val="0"/>
            </a:spcBef>
            <a:spcAft>
              <a:spcPct val="20000"/>
            </a:spcAft>
            <a:buChar char="•"/>
          </a:pPr>
          <a:endParaRPr lang="nl-BE" sz="1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ct val="20000"/>
            </a:spcAft>
            <a:buChar char="•"/>
          </a:pPr>
          <a:r>
            <a:rPr lang="en-GB" sz="1600" b="0" i="0" kern="1200" baseline="0" dirty="0">
              <a:latin typeface="Helvetica" panose="020B0604020202020204" pitchFamily="34" charset="0"/>
              <a:cs typeface="Helvetica" panose="020B0604020202020204" pitchFamily="34" charset="0"/>
            </a:rPr>
            <a:t>Given 30% market share threshold, are there any restrictions that need an exemption (</a:t>
          </a:r>
          <a:r>
            <a:rPr lang="en-GB" sz="1600" b="0" i="1" kern="1200" baseline="0" dirty="0">
              <a:latin typeface="Helvetica" panose="020B0604020202020204" pitchFamily="34" charset="0"/>
              <a:cs typeface="Helvetica" panose="020B0604020202020204" pitchFamily="34" charset="0"/>
            </a:rPr>
            <a:t>Visma)?</a:t>
          </a:r>
          <a:endParaRPr lang="nl-BE" sz="1600" kern="1200" dirty="0">
            <a:latin typeface="Helvetica" panose="020B0604020202020204" pitchFamily="34" charset="0"/>
            <a:cs typeface="Helvetica" panose="020B0604020202020204" pitchFamily="34" charset="0"/>
          </a:endParaRPr>
        </a:p>
        <a:p>
          <a:pPr marL="57150" lvl="1" indent="-57150" algn="l" defTabSz="44450">
            <a:lnSpc>
              <a:spcPct val="90000"/>
            </a:lnSpc>
            <a:spcBef>
              <a:spcPct val="0"/>
            </a:spcBef>
            <a:spcAft>
              <a:spcPct val="20000"/>
            </a:spcAft>
            <a:buChar char="•"/>
          </a:pPr>
          <a:endParaRPr lang="nl-BE" sz="100" kern="1200" dirty="0">
            <a:latin typeface="Helvetica" panose="020B0604020202020204" pitchFamily="34" charset="0"/>
            <a:cs typeface="Helvetica" panose="020B0604020202020204" pitchFamily="34" charset="0"/>
          </a:endParaRPr>
        </a:p>
      </dsp:txBody>
      <dsp:txXfrm>
        <a:off x="0" y="4028741"/>
        <a:ext cx="8640960" cy="521640"/>
      </dsp:txXfrm>
    </dsp:sp>
    <dsp:sp modelId="{6FED2CE6-3CC5-468F-AC69-B49C2DEF8BA3}">
      <dsp:nvSpPr>
        <dsp:cNvPr id="0" name=""/>
        <dsp:cNvSpPr/>
      </dsp:nvSpPr>
      <dsp:spPr>
        <a:xfrm>
          <a:off x="0" y="4550381"/>
          <a:ext cx="8640960" cy="68445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baseline="0" dirty="0">
              <a:solidFill>
                <a:schemeClr val="tx1"/>
              </a:solidFill>
              <a:latin typeface="Helvetica" panose="020B0604020202020204" pitchFamily="34" charset="0"/>
              <a:cs typeface="Helvetica" panose="020B0604020202020204" pitchFamily="34" charset="0"/>
            </a:rPr>
            <a:t>Ex </a:t>
          </a:r>
          <a:r>
            <a:rPr lang="en-GB" sz="1800" kern="1200" baseline="0" dirty="0" err="1">
              <a:solidFill>
                <a:schemeClr val="tx1"/>
              </a:solidFill>
              <a:latin typeface="Helvetica" panose="020B0604020202020204" pitchFamily="34" charset="0"/>
              <a:cs typeface="Helvetica" panose="020B0604020202020204" pitchFamily="34" charset="0"/>
            </a:rPr>
            <a:t>nunc</a:t>
          </a:r>
          <a:r>
            <a:rPr lang="en-GB" sz="1800" kern="1200" baseline="0" dirty="0">
              <a:solidFill>
                <a:schemeClr val="tx1"/>
              </a:solidFill>
              <a:latin typeface="Helvetica" panose="020B0604020202020204" pitchFamily="34" charset="0"/>
              <a:cs typeface="Helvetica" panose="020B0604020202020204" pitchFamily="34" charset="0"/>
            </a:rPr>
            <a:t> power of withdrawal an appropriate tool to correct false positives</a:t>
          </a:r>
          <a:endParaRPr lang="nl-BE" sz="1800" kern="1200" baseline="0" dirty="0">
            <a:solidFill>
              <a:schemeClr val="tx1"/>
            </a:solidFill>
            <a:latin typeface="Helvetica" panose="020B0604020202020204" pitchFamily="34" charset="0"/>
            <a:cs typeface="Helvetica" panose="020B0604020202020204" pitchFamily="34" charset="0"/>
          </a:endParaRPr>
        </a:p>
      </dsp:txBody>
      <dsp:txXfrm>
        <a:off x="33412" y="4583793"/>
        <a:ext cx="8574136" cy="617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3D359-0D43-47D2-944A-98E871543B59}">
      <dsp:nvSpPr>
        <dsp:cNvPr id="0" name=""/>
        <dsp:cNvSpPr/>
      </dsp:nvSpPr>
      <dsp:spPr>
        <a:xfrm>
          <a:off x="0" y="369138"/>
          <a:ext cx="8640960" cy="12168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i="1" kern="1200" baseline="0" dirty="0">
              <a:solidFill>
                <a:schemeClr val="tx1"/>
              </a:solidFill>
              <a:latin typeface="Helvetica" panose="020B0604020202020204" pitchFamily="34" charset="0"/>
              <a:cs typeface="Helvetica" panose="020B0604020202020204" pitchFamily="34" charset="0"/>
            </a:rPr>
            <a:t>A HIGH BAR</a:t>
          </a:r>
          <a:r>
            <a:rPr lang="en-US" sz="2400" kern="1200" baseline="0" dirty="0">
              <a:solidFill>
                <a:schemeClr val="tx1"/>
              </a:solidFill>
              <a:latin typeface="Helvetica" panose="020B0604020202020204" pitchFamily="34" charset="0"/>
              <a:cs typeface="Helvetica" panose="020B0604020202020204" pitchFamily="34" charset="0"/>
            </a:rPr>
            <a:t>: restriction needs to prevent significant % of all online sales; can’t depend on individual circumstances </a:t>
          </a:r>
          <a:endParaRPr lang="nl-BE" sz="2400" kern="1200" baseline="0" dirty="0">
            <a:solidFill>
              <a:schemeClr val="tx1"/>
            </a:solidFill>
            <a:latin typeface="Helvetica" panose="020B0604020202020204" pitchFamily="34" charset="0"/>
            <a:cs typeface="Helvetica" panose="020B0604020202020204" pitchFamily="34" charset="0"/>
          </a:endParaRPr>
        </a:p>
      </dsp:txBody>
      <dsp:txXfrm>
        <a:off x="59399" y="428537"/>
        <a:ext cx="8522162" cy="1098002"/>
      </dsp:txXfrm>
    </dsp:sp>
    <dsp:sp modelId="{5D82B428-CFC6-4A36-9954-523A1C3D4A82}">
      <dsp:nvSpPr>
        <dsp:cNvPr id="0" name=""/>
        <dsp:cNvSpPr/>
      </dsp:nvSpPr>
      <dsp:spPr>
        <a:xfrm>
          <a:off x="0" y="1585938"/>
          <a:ext cx="8640960"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nl-BE"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20000"/>
            </a:spcAft>
            <a:buNone/>
          </a:pPr>
          <a:r>
            <a:rPr lang="en-US" sz="2400" kern="1200" dirty="0">
              <a:latin typeface="Helvetica" panose="020B0604020202020204" pitchFamily="34" charset="0"/>
              <a:cs typeface="Helvetica" panose="020B0604020202020204" pitchFamily="34" charset="0"/>
            </a:rPr>
            <a:t> </a:t>
          </a:r>
          <a:r>
            <a:rPr lang="en-US" sz="2200" kern="1200" dirty="0">
              <a:latin typeface="Helvetica" panose="020B0604020202020204" pitchFamily="34" charset="0"/>
              <a:cs typeface="Helvetica" panose="020B0604020202020204" pitchFamily="34" charset="0"/>
            </a:rPr>
            <a:t>“[ ], a restriction capable of significantly </a:t>
          </a:r>
          <a:r>
            <a:rPr lang="en-US" sz="2200" b="1" kern="1200" dirty="0">
              <a:latin typeface="Helvetica" panose="020B0604020202020204" pitchFamily="34" charset="0"/>
              <a:cs typeface="Helvetica" panose="020B0604020202020204" pitchFamily="34" charset="0"/>
            </a:rPr>
            <a:t>diminishing the overall amount of online sales in the market </a:t>
          </a:r>
          <a:r>
            <a:rPr lang="en-US" sz="2200" kern="1200" dirty="0">
              <a:latin typeface="Helvetica" panose="020B0604020202020204" pitchFamily="34" charset="0"/>
              <a:cs typeface="Helvetica" panose="020B0604020202020204" pitchFamily="34" charset="0"/>
            </a:rPr>
            <a:t>constitutes a hardcore restriction of active or passive sales within the meaning of Article 4(b) to (d) VBER…….. The assessment of whether a restriction is hardcore </a:t>
          </a:r>
          <a:r>
            <a:rPr lang="en-US" sz="2200" b="1" kern="1200" dirty="0">
              <a:latin typeface="Helvetica" panose="020B0604020202020204" pitchFamily="34" charset="0"/>
              <a:cs typeface="Helvetica" panose="020B0604020202020204" pitchFamily="34" charset="0"/>
            </a:rPr>
            <a:t>cannot depend on market-specific circumstances or the individual circumstances of one or specific customers</a:t>
          </a:r>
          <a:r>
            <a:rPr lang="en-US" sz="2200" kern="1200" dirty="0">
              <a:latin typeface="Helvetica" panose="020B0604020202020204" pitchFamily="34" charset="0"/>
              <a:cs typeface="Helvetica" panose="020B0604020202020204" pitchFamily="34" charset="0"/>
            </a:rPr>
            <a:t>.” (Draft VGL, Para. 188)</a:t>
          </a:r>
          <a:endParaRPr lang="nl-BE" sz="2200" kern="1200" dirty="0">
            <a:latin typeface="Helvetica" panose="020B0604020202020204" pitchFamily="34" charset="0"/>
            <a:cs typeface="Helvetica" panose="020B0604020202020204" pitchFamily="34" charset="0"/>
          </a:endParaRPr>
        </a:p>
      </dsp:txBody>
      <dsp:txXfrm>
        <a:off x="0" y="1585938"/>
        <a:ext cx="8640960" cy="2556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46686-3889-44FE-84E2-4FF2367A3E3A}">
      <dsp:nvSpPr>
        <dsp:cNvPr id="0" name=""/>
        <dsp:cNvSpPr/>
      </dsp:nvSpPr>
      <dsp:spPr>
        <a:xfrm>
          <a:off x="0" y="705182"/>
          <a:ext cx="8640960" cy="12168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i="1" kern="1200" baseline="0" dirty="0">
              <a:solidFill>
                <a:schemeClr val="tx1"/>
              </a:solidFill>
              <a:latin typeface="Helvetica" panose="020B0604020202020204" pitchFamily="34" charset="0"/>
              <a:cs typeface="Helvetica" panose="020B0604020202020204" pitchFamily="34" charset="0"/>
            </a:rPr>
            <a:t>A LOW BAR</a:t>
          </a:r>
          <a:r>
            <a:rPr lang="en-US" sz="2400" kern="1200" baseline="0" dirty="0">
              <a:solidFill>
                <a:schemeClr val="tx1"/>
              </a:solidFill>
              <a:latin typeface="Helvetica" panose="020B0604020202020204" pitchFamily="34" charset="0"/>
              <a:cs typeface="Helvetica" panose="020B0604020202020204" pitchFamily="34" charset="0"/>
            </a:rPr>
            <a:t>: preventing (most) use of </a:t>
          </a:r>
          <a:r>
            <a:rPr lang="en-US" sz="2400" i="1" kern="1200" baseline="0" dirty="0">
              <a:solidFill>
                <a:schemeClr val="tx1"/>
              </a:solidFill>
              <a:latin typeface="Helvetica" panose="020B0604020202020204" pitchFamily="34" charset="0"/>
              <a:cs typeface="Helvetica" panose="020B0604020202020204" pitchFamily="34" charset="0"/>
            </a:rPr>
            <a:t>one </a:t>
          </a:r>
          <a:r>
            <a:rPr lang="en-US" sz="2400" kern="1200" baseline="0" dirty="0">
              <a:solidFill>
                <a:schemeClr val="tx1"/>
              </a:solidFill>
              <a:latin typeface="Helvetica" panose="020B0604020202020204" pitchFamily="34" charset="0"/>
              <a:cs typeface="Helvetica" panose="020B0604020202020204" pitchFamily="34" charset="0"/>
            </a:rPr>
            <a:t>online advertising channel is hardcore</a:t>
          </a:r>
          <a:endParaRPr lang="nl-BE" sz="2400" kern="1200" baseline="0" dirty="0">
            <a:solidFill>
              <a:schemeClr val="tx1"/>
            </a:solidFill>
            <a:latin typeface="Helvetica" panose="020B0604020202020204" pitchFamily="34" charset="0"/>
            <a:cs typeface="Helvetica" panose="020B0604020202020204" pitchFamily="34" charset="0"/>
          </a:endParaRPr>
        </a:p>
      </dsp:txBody>
      <dsp:txXfrm>
        <a:off x="59399" y="764581"/>
        <a:ext cx="8522162" cy="1098002"/>
      </dsp:txXfrm>
    </dsp:sp>
    <dsp:sp modelId="{EA8C38CB-91BC-45FB-BA1E-DBD4D531AB2B}">
      <dsp:nvSpPr>
        <dsp:cNvPr id="0" name=""/>
        <dsp:cNvSpPr/>
      </dsp:nvSpPr>
      <dsp:spPr>
        <a:xfrm>
          <a:off x="0" y="1921982"/>
          <a:ext cx="8640960"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30480" rIns="170688" bIns="30480" numCol="1" spcCol="1270" anchor="t" anchorCtr="0">
          <a:noAutofit/>
        </a:bodyPr>
        <a:lstStyle/>
        <a:p>
          <a:pPr marL="228600" lvl="1" indent="-228600" algn="l" defTabSz="1066800">
            <a:lnSpc>
              <a:spcPct val="90000"/>
            </a:lnSpc>
            <a:spcBef>
              <a:spcPct val="0"/>
            </a:spcBef>
            <a:spcAft>
              <a:spcPct val="20000"/>
            </a:spcAft>
            <a:buNone/>
          </a:pPr>
          <a:r>
            <a:rPr lang="en-US" sz="2400" kern="1200" dirty="0">
              <a:latin typeface="Helvetica" panose="020B0604020202020204" pitchFamily="34" charset="0"/>
              <a:cs typeface="Helvetica" panose="020B0604020202020204" pitchFamily="34" charset="0"/>
            </a:rPr>
            <a:t> </a:t>
          </a:r>
          <a:endParaRPr lang="nl-BE"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20000"/>
            </a:spcAft>
            <a:buNone/>
          </a:pPr>
          <a:r>
            <a:rPr lang="en-US" sz="2400" kern="1200" dirty="0">
              <a:latin typeface="Helvetica" panose="020B0604020202020204" pitchFamily="34" charset="0"/>
              <a:cs typeface="Helvetica" panose="020B0604020202020204" pitchFamily="34" charset="0"/>
            </a:rPr>
            <a:t>  </a:t>
          </a:r>
          <a:r>
            <a:rPr lang="en-US" sz="2200" kern="1200" dirty="0">
              <a:latin typeface="Helvetica" panose="020B0604020202020204" pitchFamily="34" charset="0"/>
              <a:cs typeface="Helvetica" panose="020B0604020202020204" pitchFamily="34" charset="0"/>
            </a:rPr>
            <a:t>“</a:t>
          </a:r>
          <a:r>
            <a:rPr lang="en-US" sz="2200" b="1" kern="1200" dirty="0">
              <a:latin typeface="Helvetica" panose="020B0604020202020204" pitchFamily="34" charset="0"/>
              <a:cs typeface="Helvetica" panose="020B0604020202020204" pitchFamily="34" charset="0"/>
            </a:rPr>
            <a:t>Restrictions that prevent the effective use of one or more online advertising channels by the buyers or their customers[ ] have as their object to prevent the buyers or their customers from effectively using the internet</a:t>
          </a:r>
          <a:r>
            <a:rPr lang="en-US" sz="2200" kern="1200" dirty="0">
              <a:latin typeface="Helvetica" panose="020B0604020202020204" pitchFamily="34" charset="0"/>
              <a:cs typeface="Helvetica" panose="020B0604020202020204" pitchFamily="34" charset="0"/>
            </a:rPr>
            <a:t> to sell their goods or services online and thus restrict sales to customers wishing to purchase online and located outside the physical trading area of the buyers or their customers.” (Draft VGL, Para. 188)</a:t>
          </a:r>
          <a:endParaRPr lang="nl-BE" sz="2200" kern="1200" dirty="0">
            <a:latin typeface="Helvetica" panose="020B0604020202020204" pitchFamily="34" charset="0"/>
            <a:cs typeface="Helvetica" panose="020B0604020202020204" pitchFamily="34" charset="0"/>
          </a:endParaRPr>
        </a:p>
      </dsp:txBody>
      <dsp:txXfrm>
        <a:off x="0" y="1921982"/>
        <a:ext cx="8640960" cy="2825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5F361-E54B-4B70-804C-9CE6FFB1AEE6}">
      <dsp:nvSpPr>
        <dsp:cNvPr id="0" name=""/>
        <dsp:cNvSpPr/>
      </dsp:nvSpPr>
      <dsp:spPr>
        <a:xfrm>
          <a:off x="0" y="570632"/>
          <a:ext cx="8640960" cy="121680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i="1" kern="1200" baseline="0" dirty="0">
              <a:solidFill>
                <a:schemeClr val="tx1"/>
              </a:solidFill>
              <a:latin typeface="Helvetica" panose="020B0604020202020204" pitchFamily="34" charset="0"/>
              <a:cs typeface="Helvetica" panose="020B0604020202020204" pitchFamily="34" charset="0"/>
            </a:rPr>
            <a:t>OBJECTIVE JUSTIFICATION for dual pricing needed</a:t>
          </a:r>
          <a:r>
            <a:rPr lang="en-US" sz="2400" kern="1200" baseline="0" dirty="0">
              <a:solidFill>
                <a:schemeClr val="tx1"/>
              </a:solidFill>
              <a:latin typeface="Helvetica" panose="020B0604020202020204" pitchFamily="34" charset="0"/>
              <a:cs typeface="Helvetica" panose="020B0604020202020204" pitchFamily="34" charset="0"/>
            </a:rPr>
            <a:t>? </a:t>
          </a:r>
          <a:endParaRPr lang="nl-BE" sz="2400" kern="1200" baseline="0" dirty="0">
            <a:solidFill>
              <a:schemeClr val="tx1"/>
            </a:solidFill>
            <a:latin typeface="Helvetica" panose="020B0604020202020204" pitchFamily="34" charset="0"/>
            <a:cs typeface="Helvetica" panose="020B0604020202020204" pitchFamily="34" charset="0"/>
          </a:endParaRPr>
        </a:p>
      </dsp:txBody>
      <dsp:txXfrm>
        <a:off x="59399" y="630031"/>
        <a:ext cx="8522162" cy="1098002"/>
      </dsp:txXfrm>
    </dsp:sp>
    <dsp:sp modelId="{292955A2-3F43-4E7D-A313-3B1A1BA15E34}">
      <dsp:nvSpPr>
        <dsp:cNvPr id="0" name=""/>
        <dsp:cNvSpPr/>
      </dsp:nvSpPr>
      <dsp:spPr>
        <a:xfrm>
          <a:off x="0" y="1787432"/>
          <a:ext cx="8640960" cy="309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30480" rIns="170688" bIns="30480" numCol="1" spcCol="1270" anchor="t" anchorCtr="0">
          <a:noAutofit/>
        </a:bodyPr>
        <a:lstStyle/>
        <a:p>
          <a:pPr marL="228600" lvl="1" indent="-228600" algn="l" defTabSz="1066800">
            <a:lnSpc>
              <a:spcPct val="90000"/>
            </a:lnSpc>
            <a:spcBef>
              <a:spcPct val="0"/>
            </a:spcBef>
            <a:spcAft>
              <a:spcPct val="20000"/>
            </a:spcAft>
            <a:buNone/>
          </a:pPr>
          <a:r>
            <a:rPr lang="en-US" sz="2400" kern="1200" dirty="0">
              <a:latin typeface="Helvetica" panose="020B0604020202020204" pitchFamily="34" charset="0"/>
              <a:cs typeface="Helvetica" panose="020B0604020202020204" pitchFamily="34" charset="0"/>
            </a:rPr>
            <a:t>  </a:t>
          </a:r>
          <a:endParaRPr lang="nl-BE" sz="2400" kern="1200" dirty="0">
            <a:latin typeface="Helvetica" panose="020B0604020202020204" pitchFamily="34" charset="0"/>
            <a:cs typeface="Helvetica" panose="020B0604020202020204" pitchFamily="34" charset="0"/>
          </a:endParaRPr>
        </a:p>
        <a:p>
          <a:pPr marL="228600" lvl="1" indent="-228600" algn="l" defTabSz="977900">
            <a:lnSpc>
              <a:spcPct val="90000"/>
            </a:lnSpc>
            <a:spcBef>
              <a:spcPct val="0"/>
            </a:spcBef>
            <a:spcAft>
              <a:spcPct val="20000"/>
            </a:spcAft>
            <a:buNone/>
          </a:pPr>
          <a:r>
            <a:rPr lang="en-US" sz="2200" kern="1200" dirty="0">
              <a:latin typeface="Helvetica" panose="020B0604020202020204" pitchFamily="34" charset="0"/>
              <a:cs typeface="Helvetica" panose="020B0604020202020204" pitchFamily="34" charset="0"/>
            </a:rPr>
            <a:t>   A requirement that the same buyer pays a different price for products intended to be resold online than for products intended to be resold offline can benefit from the safe </a:t>
          </a:r>
          <a:r>
            <a:rPr lang="en-US" sz="2200" kern="1200" dirty="0" err="1">
              <a:latin typeface="Helvetica" panose="020B0604020202020204" pitchFamily="34" charset="0"/>
              <a:cs typeface="Helvetica" panose="020B0604020202020204" pitchFamily="34" charset="0"/>
            </a:rPr>
            <a:t>harbour</a:t>
          </a:r>
          <a:r>
            <a:rPr lang="en-US" sz="2200" kern="1200" dirty="0">
              <a:latin typeface="Helvetica" panose="020B0604020202020204" pitchFamily="34" charset="0"/>
              <a:cs typeface="Helvetica" panose="020B0604020202020204" pitchFamily="34" charset="0"/>
            </a:rPr>
            <a:t> of the VBER, </a:t>
          </a:r>
          <a:r>
            <a:rPr lang="en-US" sz="2200" b="1" kern="1200" dirty="0">
              <a:latin typeface="Helvetica" panose="020B0604020202020204" pitchFamily="34" charset="0"/>
              <a:cs typeface="Helvetica" panose="020B0604020202020204" pitchFamily="34" charset="0"/>
            </a:rPr>
            <a:t>in so far as it has as its object to </a:t>
          </a:r>
          <a:r>
            <a:rPr lang="en-US" sz="2200" b="1" kern="1200" dirty="0" err="1">
              <a:latin typeface="Helvetica" panose="020B0604020202020204" pitchFamily="34" charset="0"/>
              <a:cs typeface="Helvetica" panose="020B0604020202020204" pitchFamily="34" charset="0"/>
            </a:rPr>
            <a:t>incentivise</a:t>
          </a:r>
          <a:r>
            <a:rPr lang="en-US" sz="2200" b="1" kern="1200" dirty="0">
              <a:latin typeface="Helvetica" panose="020B0604020202020204" pitchFamily="34" charset="0"/>
              <a:cs typeface="Helvetica" panose="020B0604020202020204" pitchFamily="34" charset="0"/>
            </a:rPr>
            <a:t> or reward the appropriate level of investments respectively made online and offline. Such difference in price should be related to the differences in the costs incurred in each channel by the distributors at retail level.</a:t>
          </a:r>
          <a:r>
            <a:rPr lang="en-US" sz="2200" kern="1200" dirty="0">
              <a:latin typeface="Helvetica" panose="020B0604020202020204" pitchFamily="34" charset="0"/>
              <a:cs typeface="Helvetica" panose="020B0604020202020204" pitchFamily="34" charset="0"/>
            </a:rPr>
            <a:t>” (Draft VGL, Para. 195)</a:t>
          </a:r>
          <a:endParaRPr lang="nl-BE" sz="2200" kern="1200" dirty="0">
            <a:latin typeface="Helvetica" panose="020B0604020202020204" pitchFamily="34" charset="0"/>
            <a:cs typeface="Helvetica" panose="020B0604020202020204" pitchFamily="34" charset="0"/>
          </a:endParaRPr>
        </a:p>
      </dsp:txBody>
      <dsp:txXfrm>
        <a:off x="0" y="1787432"/>
        <a:ext cx="8640960" cy="30946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3AB75-9D7F-4024-AFE7-A78B79A455C6}">
      <dsp:nvSpPr>
        <dsp:cNvPr id="0" name=""/>
        <dsp:cNvSpPr/>
      </dsp:nvSpPr>
      <dsp:spPr>
        <a:xfrm>
          <a:off x="0" y="48944"/>
          <a:ext cx="8633060" cy="80496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dirty="0">
              <a:solidFill>
                <a:schemeClr val="tx1"/>
              </a:solidFill>
              <a:latin typeface="Helvetica" panose="020B0604020202020204" pitchFamily="34" charset="0"/>
              <a:cs typeface="Helvetica" panose="020B0604020202020204" pitchFamily="34" charset="0"/>
            </a:rPr>
            <a:t>In essence: a partial ban on sales of Apple products over Amazon, which itself sold Apple products</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9295" y="88239"/>
        <a:ext cx="8554470" cy="726370"/>
      </dsp:txXfrm>
    </dsp:sp>
    <dsp:sp modelId="{48E5BCE2-F1A6-46D7-9000-45E2C6DA14DB}">
      <dsp:nvSpPr>
        <dsp:cNvPr id="0" name=""/>
        <dsp:cNvSpPr/>
      </dsp:nvSpPr>
      <dsp:spPr>
        <a:xfrm>
          <a:off x="0" y="853904"/>
          <a:ext cx="8633060" cy="293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100" tIns="1270" rIns="7112" bIns="1270" numCol="1" spcCol="1270" anchor="t" anchorCtr="0">
          <a:noAutofit/>
        </a:bodyPr>
        <a:lstStyle/>
        <a:p>
          <a:pPr marL="171450" lvl="1" indent="-171450" algn="l" defTabSz="711200">
            <a:lnSpc>
              <a:spcPct val="90000"/>
            </a:lnSpc>
            <a:spcBef>
              <a:spcPct val="0"/>
            </a:spcBef>
            <a:spcAft>
              <a:spcPct val="20000"/>
            </a:spcAft>
            <a:buChar char="•"/>
          </a:pP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en-GB" sz="1600" kern="1200" dirty="0">
              <a:latin typeface="Helvetica" panose="020B0604020202020204" pitchFamily="34" charset="0"/>
              <a:cs typeface="Helvetica" panose="020B0604020202020204" pitchFamily="34" charset="0"/>
            </a:rPr>
            <a:t>Amazon agreed with Apple to allow only 20 Apple resellers to sell over Amazon Marketplace in Italy</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en-GB" sz="1600" kern="1200" dirty="0">
              <a:latin typeface="Helvetica" panose="020B0604020202020204" pitchFamily="34" charset="0"/>
              <a:cs typeface="Helvetica" panose="020B0604020202020204" pitchFamily="34" charset="0"/>
            </a:rPr>
            <a:t>Apple did not (directly) restrict its resellers from selling over platforms (either in its open system or its SDS) </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en-GB" sz="1600" kern="1200" dirty="0">
              <a:latin typeface="Helvetica" panose="020B0604020202020204" pitchFamily="34" charset="0"/>
              <a:cs typeface="Helvetica" panose="020B0604020202020204" pitchFamily="34" charset="0"/>
            </a:rPr>
            <a:t>Amazon acted as a hybrid platform: Amazon was an Apple reseller and a provider of intermediation services to Apple resellers</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en-GB" sz="1600" kern="1200" dirty="0">
              <a:latin typeface="Helvetica" panose="020B0604020202020204" pitchFamily="34" charset="0"/>
              <a:cs typeface="Helvetica" panose="020B0604020202020204" pitchFamily="34" charset="0"/>
            </a:rPr>
            <a:t>Amazon was a competitor of Apple (intra and inter-brand) </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en-GB" sz="1600" kern="1200" dirty="0">
              <a:latin typeface="Helvetica" panose="020B0604020202020204" pitchFamily="34" charset="0"/>
              <a:cs typeface="Helvetica" panose="020B0604020202020204" pitchFamily="34" charset="0"/>
            </a:rPr>
            <a:t>Amazon had a very strong market position: 70-75% in intermediation services and c. 70% in online sales of consumer electronics (sold by/through Amazon) </a:t>
          </a:r>
          <a:endParaRPr lang="nl-BE" sz="1600" kern="1200" dirty="0">
            <a:latin typeface="Helvetica" panose="020B0604020202020204" pitchFamily="34" charset="0"/>
            <a:cs typeface="Helvetica" panose="020B0604020202020204" pitchFamily="34" charset="0"/>
          </a:endParaRPr>
        </a:p>
        <a:p>
          <a:pPr marL="57150" lvl="1" indent="-57150" algn="l" defTabSz="44450">
            <a:lnSpc>
              <a:spcPct val="90000"/>
            </a:lnSpc>
            <a:spcBef>
              <a:spcPct val="0"/>
            </a:spcBef>
            <a:spcAft>
              <a:spcPts val="1200"/>
            </a:spcAft>
            <a:buChar char="•"/>
          </a:pPr>
          <a:endParaRPr lang="nl-BE" sz="100" kern="1200" dirty="0">
            <a:latin typeface="Helvetica" panose="020B0604020202020204" pitchFamily="34" charset="0"/>
            <a:cs typeface="Helvetica" panose="020B0604020202020204" pitchFamily="34" charset="0"/>
          </a:endParaRPr>
        </a:p>
      </dsp:txBody>
      <dsp:txXfrm>
        <a:off x="0" y="853904"/>
        <a:ext cx="8633060" cy="2937330"/>
      </dsp:txXfrm>
    </dsp:sp>
    <dsp:sp modelId="{A32318F8-52A4-497B-A199-18A531BD778A}">
      <dsp:nvSpPr>
        <dsp:cNvPr id="0" name=""/>
        <dsp:cNvSpPr/>
      </dsp:nvSpPr>
      <dsp:spPr>
        <a:xfrm>
          <a:off x="0" y="3791234"/>
          <a:ext cx="8633060" cy="80496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dirty="0">
              <a:solidFill>
                <a:schemeClr val="tx1"/>
              </a:solidFill>
              <a:latin typeface="Helvetica" panose="020B0604020202020204" pitchFamily="34" charset="0"/>
              <a:cs typeface="Helvetica" panose="020B0604020202020204" pitchFamily="34" charset="0"/>
            </a:rPr>
            <a:t>VBER did not apply (market share of Amazon as supplier above 30%; dual distribution exception not met as both are producers; etc.)</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9295" y="3830529"/>
        <a:ext cx="8554470" cy="7263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66B56-F92B-4F13-9534-F8037DFF0516}">
      <dsp:nvSpPr>
        <dsp:cNvPr id="0" name=""/>
        <dsp:cNvSpPr/>
      </dsp:nvSpPr>
      <dsp:spPr>
        <a:xfrm>
          <a:off x="0" y="14878"/>
          <a:ext cx="8654434" cy="78624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dirty="0">
              <a:solidFill>
                <a:schemeClr val="tx1"/>
              </a:solidFill>
              <a:latin typeface="Helvetica" panose="020B0604020202020204" pitchFamily="34" charset="0"/>
              <a:cs typeface="Helvetica" panose="020B0604020202020204" pitchFamily="34" charset="0"/>
            </a:rPr>
            <a:t>Agreement found to restrict competition by object and by effect</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8381" y="53259"/>
        <a:ext cx="8577672" cy="709478"/>
      </dsp:txXfrm>
    </dsp:sp>
    <dsp:sp modelId="{A8F0917F-A597-4229-967E-05F5628451D2}">
      <dsp:nvSpPr>
        <dsp:cNvPr id="0" name=""/>
        <dsp:cNvSpPr/>
      </dsp:nvSpPr>
      <dsp:spPr>
        <a:xfrm>
          <a:off x="0" y="801118"/>
          <a:ext cx="8654434" cy="234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778" tIns="1270" rIns="7112" bIns="1270" numCol="1" spcCol="1270" anchor="t" anchorCtr="0">
          <a:noAutofit/>
        </a:bodyPr>
        <a:lstStyle/>
        <a:p>
          <a:pPr marL="57150" lvl="1" indent="-57150" algn="l" defTabSz="44450">
            <a:lnSpc>
              <a:spcPct val="90000"/>
            </a:lnSpc>
            <a:spcBef>
              <a:spcPct val="0"/>
            </a:spcBef>
            <a:spcAft>
              <a:spcPts val="1200"/>
            </a:spcAft>
            <a:buChar char="•"/>
          </a:pPr>
          <a:endParaRPr lang="nl-BE" sz="100" kern="1200" dirty="0">
            <a:latin typeface="Helvetica" panose="020B0604020202020204" pitchFamily="34" charset="0"/>
            <a:cs typeface="Helvetica" panose="020B0604020202020204" pitchFamily="34" charset="0"/>
          </a:endParaRPr>
        </a:p>
        <a:p>
          <a:pPr marL="171450" lvl="1" indent="-171450" algn="l" defTabSz="711200">
            <a:lnSpc>
              <a:spcPts val="1500"/>
            </a:lnSpc>
            <a:spcBef>
              <a:spcPct val="0"/>
            </a:spcBef>
            <a:spcAft>
              <a:spcPts val="1200"/>
            </a:spcAft>
            <a:buChar char="•"/>
          </a:pPr>
          <a:r>
            <a:rPr lang="en-GB" sz="1600" kern="1200" dirty="0">
              <a:latin typeface="Helvetica" panose="020B0604020202020204" pitchFamily="34" charset="0"/>
              <a:cs typeface="Helvetica" panose="020B0604020202020204" pitchFamily="34" charset="0"/>
            </a:rPr>
            <a:t>Failure to meet the </a:t>
          </a:r>
          <a:r>
            <a:rPr lang="en-GB" sz="1600" i="1" kern="1200" dirty="0">
              <a:latin typeface="Helvetica" panose="020B0604020202020204" pitchFamily="34" charset="0"/>
              <a:cs typeface="Helvetica" panose="020B0604020202020204" pitchFamily="34" charset="0"/>
            </a:rPr>
            <a:t>Metro </a:t>
          </a:r>
          <a:r>
            <a:rPr lang="en-GB" sz="1600" kern="1200" dirty="0">
              <a:latin typeface="Helvetica" panose="020B0604020202020204" pitchFamily="34" charset="0"/>
              <a:cs typeface="Helvetica" panose="020B0604020202020204" pitchFamily="34" charset="0"/>
            </a:rPr>
            <a:t>criteria made the limitation of resellers allowed to sell over Amazon a by object restriction</a:t>
          </a:r>
          <a:endParaRPr lang="nl-BE" sz="1600" kern="1200" dirty="0">
            <a:latin typeface="Helvetica" panose="020B0604020202020204" pitchFamily="34" charset="0"/>
            <a:cs typeface="Helvetica" panose="020B0604020202020204" pitchFamily="34" charset="0"/>
          </a:endParaRPr>
        </a:p>
        <a:p>
          <a:pPr marL="360000" lvl="2" indent="-114300" algn="l" defTabSz="622300">
            <a:lnSpc>
              <a:spcPts val="1500"/>
            </a:lnSpc>
            <a:spcBef>
              <a:spcPct val="0"/>
            </a:spcBef>
            <a:spcAft>
              <a:spcPts val="1200"/>
            </a:spcAft>
            <a:buChar char="•"/>
          </a:pPr>
          <a:r>
            <a:rPr lang="en-GB" sz="1400" kern="1200" dirty="0">
              <a:latin typeface="Helvetica" panose="020B0604020202020204" pitchFamily="34" charset="0"/>
              <a:cs typeface="Helvetica" panose="020B0604020202020204" pitchFamily="34" charset="0"/>
            </a:rPr>
            <a:t>Selection of resellers was considered arbitrary: handpicked rather than based on non-discriminatory, objectively justified quality criteria </a:t>
          </a:r>
          <a:endParaRPr lang="nl-BE" sz="1400" kern="1200" dirty="0">
            <a:latin typeface="Helvetica" panose="020B0604020202020204" pitchFamily="34" charset="0"/>
            <a:cs typeface="Helvetica" panose="020B0604020202020204" pitchFamily="34" charset="0"/>
          </a:endParaRPr>
        </a:p>
        <a:p>
          <a:pPr marL="171450" lvl="1" indent="-171450" algn="l" defTabSz="711200">
            <a:lnSpc>
              <a:spcPts val="1500"/>
            </a:lnSpc>
            <a:spcBef>
              <a:spcPct val="0"/>
            </a:spcBef>
            <a:spcAft>
              <a:spcPts val="1200"/>
            </a:spcAft>
            <a:buChar char="•"/>
          </a:pPr>
          <a:r>
            <a:rPr lang="en-GB" sz="1600" kern="1200" dirty="0">
              <a:latin typeface="Helvetica" panose="020B0604020202020204" pitchFamily="34" charset="0"/>
              <a:cs typeface="Helvetica" panose="020B0604020202020204" pitchFamily="34" charset="0"/>
            </a:rPr>
            <a:t>Restrictive effects found: reduction in reseller volumes; fewer cross border sales; higher prices; strengthening of Amazon’s position </a:t>
          </a:r>
          <a:endParaRPr lang="nl-BE" sz="1600" kern="1200" dirty="0">
            <a:latin typeface="Helvetica" panose="020B0604020202020204" pitchFamily="34" charset="0"/>
            <a:cs typeface="Helvetica" panose="020B0604020202020204" pitchFamily="34" charset="0"/>
          </a:endParaRPr>
        </a:p>
        <a:p>
          <a:pPr marL="171450" lvl="1" indent="-171450" algn="l" defTabSz="711200">
            <a:lnSpc>
              <a:spcPts val="1500"/>
            </a:lnSpc>
            <a:spcBef>
              <a:spcPct val="0"/>
            </a:spcBef>
            <a:spcAft>
              <a:spcPts val="1200"/>
            </a:spcAft>
            <a:buChar char="•"/>
          </a:pPr>
          <a:r>
            <a:rPr lang="en-GB" sz="1600" kern="1200" dirty="0">
              <a:latin typeface="Helvetica" panose="020B0604020202020204" pitchFamily="34" charset="0"/>
              <a:cs typeface="Helvetica" panose="020B0604020202020204" pitchFamily="34" charset="0"/>
            </a:rPr>
            <a:t>Compensating efficiencies rejected: less restrictive ways of combatting counterfeited products</a:t>
          </a:r>
          <a:endParaRPr lang="nl-BE" sz="1600" kern="1200" dirty="0">
            <a:latin typeface="Helvetica" panose="020B0604020202020204" pitchFamily="34" charset="0"/>
            <a:cs typeface="Helvetica" panose="020B0604020202020204" pitchFamily="34" charset="0"/>
          </a:endParaRPr>
        </a:p>
        <a:p>
          <a:pPr marL="57150" lvl="1" indent="-57150" algn="l" defTabSz="44450">
            <a:lnSpc>
              <a:spcPct val="90000"/>
            </a:lnSpc>
            <a:spcBef>
              <a:spcPct val="0"/>
            </a:spcBef>
            <a:spcAft>
              <a:spcPts val="1200"/>
            </a:spcAft>
            <a:buChar char="•"/>
          </a:pPr>
          <a:endParaRPr lang="nl-BE" sz="100" kern="1200" dirty="0">
            <a:latin typeface="Helvetica" panose="020B0604020202020204" pitchFamily="34" charset="0"/>
            <a:cs typeface="Helvetica" panose="020B0604020202020204" pitchFamily="34" charset="0"/>
          </a:endParaRPr>
        </a:p>
      </dsp:txBody>
      <dsp:txXfrm>
        <a:off x="0" y="801118"/>
        <a:ext cx="8654434" cy="2347380"/>
      </dsp:txXfrm>
    </dsp:sp>
    <dsp:sp modelId="{9C06D482-CDBC-4A35-BF3F-85E01F0F7E40}">
      <dsp:nvSpPr>
        <dsp:cNvPr id="0" name=""/>
        <dsp:cNvSpPr/>
      </dsp:nvSpPr>
      <dsp:spPr>
        <a:xfrm>
          <a:off x="0" y="3148499"/>
          <a:ext cx="8654434" cy="786240"/>
        </a:xfrm>
        <a:prstGeom prst="roundRect">
          <a:avLst/>
        </a:prstGeom>
        <a:solidFill>
          <a:srgbClr val="DEE7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baseline="0" dirty="0">
              <a:solidFill>
                <a:schemeClr val="tx1"/>
              </a:solidFill>
              <a:latin typeface="Helvetica" panose="020B0604020202020204" pitchFamily="34" charset="0"/>
              <a:cs typeface="Helvetica" panose="020B0604020202020204" pitchFamily="34" charset="0"/>
            </a:rPr>
            <a:t>Fines: EUR 134.5 million on Apple; EUR 68.7 million on Amazon   </a:t>
          </a:r>
          <a:endParaRPr lang="nl-BE" sz="2000" kern="1200" baseline="0" dirty="0">
            <a:solidFill>
              <a:schemeClr val="tx1"/>
            </a:solidFill>
            <a:latin typeface="Helvetica" panose="020B0604020202020204" pitchFamily="34" charset="0"/>
            <a:cs typeface="Helvetica" panose="020B0604020202020204" pitchFamily="34" charset="0"/>
          </a:endParaRPr>
        </a:p>
      </dsp:txBody>
      <dsp:txXfrm>
        <a:off x="38381" y="3186880"/>
        <a:ext cx="8577672" cy="709478"/>
      </dsp:txXfrm>
    </dsp:sp>
    <dsp:sp modelId="{F543E967-F009-4E59-901D-50B4B9EBD783}">
      <dsp:nvSpPr>
        <dsp:cNvPr id="0" name=""/>
        <dsp:cNvSpPr/>
      </dsp:nvSpPr>
      <dsp:spPr>
        <a:xfrm>
          <a:off x="0" y="3934739"/>
          <a:ext cx="8654434"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778" tIns="1270" rIns="7112" bIns="1270" numCol="1" spcCol="1270" anchor="t" anchorCtr="0">
          <a:noAutofit/>
        </a:bodyPr>
        <a:lstStyle/>
        <a:p>
          <a:pPr marL="57150" lvl="1" indent="-57150" algn="l" defTabSz="44450">
            <a:lnSpc>
              <a:spcPct val="90000"/>
            </a:lnSpc>
            <a:spcBef>
              <a:spcPct val="0"/>
            </a:spcBef>
            <a:spcAft>
              <a:spcPts val="1200"/>
            </a:spcAft>
            <a:buChar char="•"/>
          </a:pPr>
          <a:endParaRPr lang="nl-BE" sz="100"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ts val="1200"/>
            </a:spcAft>
            <a:buChar char="•"/>
          </a:pPr>
          <a:r>
            <a:rPr lang="en-GB" sz="1600" kern="1200" dirty="0">
              <a:latin typeface="Helvetica" panose="020B0604020202020204" pitchFamily="34" charset="0"/>
              <a:cs typeface="Helvetica" panose="020B0604020202020204" pitchFamily="34" charset="0"/>
            </a:rPr>
            <a:t>Remedy: Requirement to apply objective and qualitative criteria in non-discriminatory manner (</a:t>
          </a:r>
          <a:r>
            <a:rPr lang="en-GB" sz="1600" i="1" kern="1200" dirty="0">
              <a:latin typeface="Helvetica" panose="020B0604020202020204" pitchFamily="34" charset="0"/>
              <a:cs typeface="Helvetica" panose="020B0604020202020204" pitchFamily="34" charset="0"/>
            </a:rPr>
            <a:t>quid </a:t>
          </a:r>
          <a:r>
            <a:rPr lang="en-GB" sz="1600" kern="1200" dirty="0">
              <a:latin typeface="Helvetica" panose="020B0604020202020204" pitchFamily="34" charset="0"/>
              <a:cs typeface="Helvetica" panose="020B0604020202020204" pitchFamily="34" charset="0"/>
            </a:rPr>
            <a:t>for open distribution products?)</a:t>
          </a:r>
          <a:endParaRPr lang="nl-BE" sz="1600" kern="1200" dirty="0">
            <a:latin typeface="Helvetica" panose="020B0604020202020204" pitchFamily="34" charset="0"/>
            <a:cs typeface="Helvetica" panose="020B0604020202020204" pitchFamily="34" charset="0"/>
          </a:endParaRPr>
        </a:p>
      </dsp:txBody>
      <dsp:txXfrm>
        <a:off x="0" y="3934739"/>
        <a:ext cx="8654434" cy="695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3712"/>
          </a:xfrm>
          <a:prstGeom prst="rect">
            <a:avLst/>
          </a:prstGeom>
        </p:spPr>
        <p:txBody>
          <a:bodyPr vert="horz" lIns="91778" tIns="45889" rIns="91778" bIns="45889" rtlCol="0"/>
          <a:lstStyle>
            <a:lvl1pPr algn="l">
              <a:defRPr sz="1200"/>
            </a:lvl1pPr>
          </a:lstStyle>
          <a:p>
            <a:endParaRPr lang="fr-FR"/>
          </a:p>
        </p:txBody>
      </p:sp>
      <p:sp>
        <p:nvSpPr>
          <p:cNvPr id="3" name="Date Placeholder 2"/>
          <p:cNvSpPr>
            <a:spLocks noGrp="1"/>
          </p:cNvSpPr>
          <p:nvPr>
            <p:ph type="dt" idx="1"/>
          </p:nvPr>
        </p:nvSpPr>
        <p:spPr>
          <a:xfrm>
            <a:off x="3884614" y="1"/>
            <a:ext cx="2971800" cy="493712"/>
          </a:xfrm>
          <a:prstGeom prst="rect">
            <a:avLst/>
          </a:prstGeom>
        </p:spPr>
        <p:txBody>
          <a:bodyPr vert="horz" lIns="91778" tIns="45889" rIns="91778" bIns="45889" rtlCol="0"/>
          <a:lstStyle>
            <a:lvl1pPr algn="r">
              <a:defRPr sz="1200"/>
            </a:lvl1pPr>
          </a:lstStyle>
          <a:p>
            <a:fld id="{BFBD348A-D2C7-49E3-9916-4982AC0CECF7}" type="datetimeFigureOut">
              <a:rPr lang="fr-FR" smtClean="0"/>
              <a:t>20/12/2021</a:t>
            </a:fld>
            <a:endParaRPr lang="fr-FR"/>
          </a:p>
        </p:txBody>
      </p:sp>
      <p:sp>
        <p:nvSpPr>
          <p:cNvPr id="4" name="Slide Image Placeholder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778" tIns="45889" rIns="91778" bIns="45889" rtlCol="0" anchor="ctr"/>
          <a:lstStyle/>
          <a:p>
            <a:endParaRPr lang="fr-FR"/>
          </a:p>
        </p:txBody>
      </p:sp>
      <p:sp>
        <p:nvSpPr>
          <p:cNvPr id="5" name="Notes Placeholder 4"/>
          <p:cNvSpPr>
            <a:spLocks noGrp="1"/>
          </p:cNvSpPr>
          <p:nvPr>
            <p:ph type="body" sz="quarter" idx="3"/>
          </p:nvPr>
        </p:nvSpPr>
        <p:spPr>
          <a:xfrm>
            <a:off x="685801" y="4690269"/>
            <a:ext cx="5486400" cy="4443412"/>
          </a:xfrm>
          <a:prstGeom prst="rect">
            <a:avLst/>
          </a:prstGeom>
        </p:spPr>
        <p:txBody>
          <a:bodyPr vert="horz" lIns="91778" tIns="45889" rIns="91778" bIns="458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378824"/>
            <a:ext cx="2971800" cy="493712"/>
          </a:xfrm>
          <a:prstGeom prst="rect">
            <a:avLst/>
          </a:prstGeom>
        </p:spPr>
        <p:txBody>
          <a:bodyPr vert="horz" lIns="91778" tIns="45889" rIns="91778" bIns="45889" rtlCol="0" anchor="b"/>
          <a:lstStyle>
            <a:lvl1pPr algn="l">
              <a:defRPr sz="1200"/>
            </a:lvl1pPr>
          </a:lstStyle>
          <a:p>
            <a:endParaRPr lang="fr-FR"/>
          </a:p>
        </p:txBody>
      </p:sp>
      <p:sp>
        <p:nvSpPr>
          <p:cNvPr id="7" name="Slide Number Placeholder 6"/>
          <p:cNvSpPr>
            <a:spLocks noGrp="1"/>
          </p:cNvSpPr>
          <p:nvPr>
            <p:ph type="sldNum" sz="quarter" idx="5"/>
          </p:nvPr>
        </p:nvSpPr>
        <p:spPr>
          <a:xfrm>
            <a:off x="3884614" y="9378824"/>
            <a:ext cx="2971800" cy="493712"/>
          </a:xfrm>
          <a:prstGeom prst="rect">
            <a:avLst/>
          </a:prstGeom>
        </p:spPr>
        <p:txBody>
          <a:bodyPr vert="horz" lIns="91778" tIns="45889" rIns="91778" bIns="45889" rtlCol="0" anchor="b"/>
          <a:lstStyle>
            <a:lvl1pPr algn="r">
              <a:defRPr sz="1200"/>
            </a:lvl1pPr>
          </a:lstStyle>
          <a:p>
            <a:fld id="{DC1EEE80-28EE-46A8-8F9A-44C0A143AFD0}" type="slidenum">
              <a:rPr lang="fr-FR" smtClean="0"/>
              <a:t>‹#›</a:t>
            </a:fld>
            <a:endParaRPr lang="fr-FR"/>
          </a:p>
        </p:txBody>
      </p:sp>
    </p:spTree>
    <p:extLst>
      <p:ext uri="{BB962C8B-B14F-4D97-AF65-F5344CB8AC3E}">
        <p14:creationId xmlns:p14="http://schemas.microsoft.com/office/powerpoint/2010/main" val="223028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a:t>
            </a:fld>
            <a:endParaRPr lang="en-GB" dirty="0"/>
          </a:p>
        </p:txBody>
      </p:sp>
    </p:spTree>
    <p:extLst>
      <p:ext uri="{BB962C8B-B14F-4D97-AF65-F5344CB8AC3E}">
        <p14:creationId xmlns:p14="http://schemas.microsoft.com/office/powerpoint/2010/main" val="172328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10</a:t>
            </a:fld>
            <a:endParaRPr lang="en-GB" dirty="0"/>
          </a:p>
        </p:txBody>
      </p:sp>
    </p:spTree>
    <p:extLst>
      <p:ext uri="{BB962C8B-B14F-4D97-AF65-F5344CB8AC3E}">
        <p14:creationId xmlns:p14="http://schemas.microsoft.com/office/powerpoint/2010/main" val="420165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11</a:t>
            </a:fld>
            <a:endParaRPr lang="en-GB" dirty="0"/>
          </a:p>
        </p:txBody>
      </p:sp>
    </p:spTree>
    <p:extLst>
      <p:ext uri="{BB962C8B-B14F-4D97-AF65-F5344CB8AC3E}">
        <p14:creationId xmlns:p14="http://schemas.microsoft.com/office/powerpoint/2010/main" val="4118462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12</a:t>
            </a:fld>
            <a:endParaRPr lang="en-GB" dirty="0"/>
          </a:p>
        </p:txBody>
      </p:sp>
    </p:spTree>
    <p:extLst>
      <p:ext uri="{BB962C8B-B14F-4D97-AF65-F5344CB8AC3E}">
        <p14:creationId xmlns:p14="http://schemas.microsoft.com/office/powerpoint/2010/main" val="3253327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13</a:t>
            </a:fld>
            <a:endParaRPr lang="en-GB" dirty="0"/>
          </a:p>
        </p:txBody>
      </p:sp>
    </p:spTree>
    <p:extLst>
      <p:ext uri="{BB962C8B-B14F-4D97-AF65-F5344CB8AC3E}">
        <p14:creationId xmlns:p14="http://schemas.microsoft.com/office/powerpoint/2010/main" val="318460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14</a:t>
            </a:fld>
            <a:endParaRPr lang="en-GB" dirty="0"/>
          </a:p>
        </p:txBody>
      </p:sp>
    </p:spTree>
    <p:extLst>
      <p:ext uri="{BB962C8B-B14F-4D97-AF65-F5344CB8AC3E}">
        <p14:creationId xmlns:p14="http://schemas.microsoft.com/office/powerpoint/2010/main" val="402182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15</a:t>
            </a:fld>
            <a:endParaRPr lang="en-GB" dirty="0"/>
          </a:p>
        </p:txBody>
      </p:sp>
    </p:spTree>
    <p:extLst>
      <p:ext uri="{BB962C8B-B14F-4D97-AF65-F5344CB8AC3E}">
        <p14:creationId xmlns:p14="http://schemas.microsoft.com/office/powerpoint/2010/main" val="25457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16</a:t>
            </a:fld>
            <a:endParaRPr lang="en-GB" dirty="0"/>
          </a:p>
        </p:txBody>
      </p:sp>
    </p:spTree>
    <p:extLst>
      <p:ext uri="{BB962C8B-B14F-4D97-AF65-F5344CB8AC3E}">
        <p14:creationId xmlns:p14="http://schemas.microsoft.com/office/powerpoint/2010/main" val="203785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17</a:t>
            </a:fld>
            <a:endParaRPr lang="en-GB" dirty="0"/>
          </a:p>
        </p:txBody>
      </p:sp>
    </p:spTree>
    <p:extLst>
      <p:ext uri="{BB962C8B-B14F-4D97-AF65-F5344CB8AC3E}">
        <p14:creationId xmlns:p14="http://schemas.microsoft.com/office/powerpoint/2010/main" val="78245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18</a:t>
            </a:fld>
            <a:endParaRPr lang="en-GB" dirty="0"/>
          </a:p>
        </p:txBody>
      </p:sp>
    </p:spTree>
    <p:extLst>
      <p:ext uri="{BB962C8B-B14F-4D97-AF65-F5344CB8AC3E}">
        <p14:creationId xmlns:p14="http://schemas.microsoft.com/office/powerpoint/2010/main" val="129865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19</a:t>
            </a:fld>
            <a:endParaRPr lang="en-GB" dirty="0"/>
          </a:p>
        </p:txBody>
      </p:sp>
    </p:spTree>
    <p:extLst>
      <p:ext uri="{BB962C8B-B14F-4D97-AF65-F5344CB8AC3E}">
        <p14:creationId xmlns:p14="http://schemas.microsoft.com/office/powerpoint/2010/main" val="372269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2</a:t>
            </a:fld>
            <a:endParaRPr lang="en-GB" dirty="0"/>
          </a:p>
        </p:txBody>
      </p:sp>
    </p:spTree>
    <p:extLst>
      <p:ext uri="{BB962C8B-B14F-4D97-AF65-F5344CB8AC3E}">
        <p14:creationId xmlns:p14="http://schemas.microsoft.com/office/powerpoint/2010/main" val="72436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20</a:t>
            </a:fld>
            <a:endParaRPr lang="en-GB" dirty="0"/>
          </a:p>
        </p:txBody>
      </p:sp>
    </p:spTree>
    <p:extLst>
      <p:ext uri="{BB962C8B-B14F-4D97-AF65-F5344CB8AC3E}">
        <p14:creationId xmlns:p14="http://schemas.microsoft.com/office/powerpoint/2010/main" val="3394679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21</a:t>
            </a:fld>
            <a:endParaRPr lang="en-GB" dirty="0"/>
          </a:p>
        </p:txBody>
      </p:sp>
    </p:spTree>
    <p:extLst>
      <p:ext uri="{BB962C8B-B14F-4D97-AF65-F5344CB8AC3E}">
        <p14:creationId xmlns:p14="http://schemas.microsoft.com/office/powerpoint/2010/main" val="123289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22</a:t>
            </a:fld>
            <a:endParaRPr lang="en-GB" dirty="0"/>
          </a:p>
        </p:txBody>
      </p:sp>
    </p:spTree>
    <p:extLst>
      <p:ext uri="{BB962C8B-B14F-4D97-AF65-F5344CB8AC3E}">
        <p14:creationId xmlns:p14="http://schemas.microsoft.com/office/powerpoint/2010/main" val="22008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23</a:t>
            </a:fld>
            <a:endParaRPr lang="en-GB" dirty="0"/>
          </a:p>
        </p:txBody>
      </p:sp>
    </p:spTree>
    <p:extLst>
      <p:ext uri="{BB962C8B-B14F-4D97-AF65-F5344CB8AC3E}">
        <p14:creationId xmlns:p14="http://schemas.microsoft.com/office/powerpoint/2010/main" val="3033449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24</a:t>
            </a:fld>
            <a:endParaRPr lang="en-GB" dirty="0"/>
          </a:p>
        </p:txBody>
      </p:sp>
    </p:spTree>
    <p:extLst>
      <p:ext uri="{BB962C8B-B14F-4D97-AF65-F5344CB8AC3E}">
        <p14:creationId xmlns:p14="http://schemas.microsoft.com/office/powerpoint/2010/main" val="299887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3</a:t>
            </a:fld>
            <a:endParaRPr lang="en-GB" dirty="0"/>
          </a:p>
        </p:txBody>
      </p:sp>
    </p:spTree>
    <p:extLst>
      <p:ext uri="{BB962C8B-B14F-4D97-AF65-F5344CB8AC3E}">
        <p14:creationId xmlns:p14="http://schemas.microsoft.com/office/powerpoint/2010/main" val="276827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4</a:t>
            </a:fld>
            <a:endParaRPr lang="en-GB" dirty="0"/>
          </a:p>
        </p:txBody>
      </p:sp>
    </p:spTree>
    <p:extLst>
      <p:ext uri="{BB962C8B-B14F-4D97-AF65-F5344CB8AC3E}">
        <p14:creationId xmlns:p14="http://schemas.microsoft.com/office/powerpoint/2010/main" val="73007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5</a:t>
            </a:fld>
            <a:endParaRPr lang="en-GB" dirty="0"/>
          </a:p>
        </p:txBody>
      </p:sp>
    </p:spTree>
    <p:extLst>
      <p:ext uri="{BB962C8B-B14F-4D97-AF65-F5344CB8AC3E}">
        <p14:creationId xmlns:p14="http://schemas.microsoft.com/office/powerpoint/2010/main" val="387752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6</a:t>
            </a:fld>
            <a:endParaRPr lang="en-GB" dirty="0"/>
          </a:p>
        </p:txBody>
      </p:sp>
    </p:spTree>
    <p:extLst>
      <p:ext uri="{BB962C8B-B14F-4D97-AF65-F5344CB8AC3E}">
        <p14:creationId xmlns:p14="http://schemas.microsoft.com/office/powerpoint/2010/main" val="214790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7</a:t>
            </a:fld>
            <a:endParaRPr lang="en-GB" dirty="0"/>
          </a:p>
        </p:txBody>
      </p:sp>
    </p:spTree>
    <p:extLst>
      <p:ext uri="{BB962C8B-B14F-4D97-AF65-F5344CB8AC3E}">
        <p14:creationId xmlns:p14="http://schemas.microsoft.com/office/powerpoint/2010/main" val="252052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8</a:t>
            </a:fld>
            <a:endParaRPr lang="en-GB" dirty="0"/>
          </a:p>
        </p:txBody>
      </p:sp>
    </p:spTree>
    <p:extLst>
      <p:ext uri="{BB962C8B-B14F-4D97-AF65-F5344CB8AC3E}">
        <p14:creationId xmlns:p14="http://schemas.microsoft.com/office/powerpoint/2010/main" val="292103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69F6D-7E1B-4DD7-ACA3-85D2EC69F93A}" type="slidenum">
              <a:rPr lang="en-GB" smtClean="0"/>
              <a:t>9</a:t>
            </a:fld>
            <a:endParaRPr lang="en-GB" dirty="0"/>
          </a:p>
        </p:txBody>
      </p:sp>
    </p:spTree>
    <p:extLst>
      <p:ext uri="{BB962C8B-B14F-4D97-AF65-F5344CB8AC3E}">
        <p14:creationId xmlns:p14="http://schemas.microsoft.com/office/powerpoint/2010/main" val="216772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C7ED17BD-017C-4AB7-BF12-DB709F1712A3}" type="datetimeFigureOut">
              <a:rPr lang="fr-FR" smtClean="0"/>
              <a:t>20/12/2021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129997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C7ED17BD-017C-4AB7-BF12-DB709F1712A3}" type="datetimeFigureOut">
              <a:rPr lang="fr-FR" smtClean="0"/>
              <a:t>20/12/2021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235257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C7ED17BD-017C-4AB7-BF12-DB709F1712A3}" type="datetimeFigureOut">
              <a:rPr lang="fr-FR" smtClean="0"/>
              <a:t>20/12/2021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76725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0000" y="2851200"/>
            <a:ext cx="8424000" cy="864000"/>
          </a:xfrm>
        </p:spPr>
        <p:txBody>
          <a:bodyPr/>
          <a:lstStyle>
            <a:lvl1pPr algn="l">
              <a:defRPr b="0">
                <a:solidFill>
                  <a:srgbClr val="EA7900"/>
                </a:solidFill>
              </a:defRPr>
            </a:lvl1pPr>
          </a:lstStyle>
          <a:p>
            <a:r>
              <a:rPr lang="en-US"/>
              <a:t>Click to edit Master title style</a:t>
            </a:r>
            <a:endParaRPr lang="en-GB" dirty="0"/>
          </a:p>
        </p:txBody>
      </p:sp>
      <p:sp>
        <p:nvSpPr>
          <p:cNvPr id="6" name="Slide Number Placeholder 5"/>
          <p:cNvSpPr>
            <a:spLocks noGrp="1"/>
          </p:cNvSpPr>
          <p:nvPr>
            <p:ph type="sldNum" sz="quarter" idx="12"/>
          </p:nvPr>
        </p:nvSpPr>
        <p:spPr/>
        <p:txBody>
          <a:bodyPr/>
          <a:lstStyle/>
          <a:p>
            <a:fld id="{CF925420-6DE6-47A2-8EFE-6B18CFC311F9}" type="slidenum">
              <a:rPr lang="en-GB" smtClean="0"/>
              <a:t>‹#›</a:t>
            </a:fld>
            <a:endParaRPr lang="en-GB"/>
          </a:p>
        </p:txBody>
      </p:sp>
    </p:spTree>
    <p:extLst>
      <p:ext uri="{BB962C8B-B14F-4D97-AF65-F5344CB8AC3E}">
        <p14:creationId xmlns:p14="http://schemas.microsoft.com/office/powerpoint/2010/main" val="269021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C7ED17BD-017C-4AB7-BF12-DB709F1712A3}" type="datetimeFigureOut">
              <a:rPr lang="fr-FR" smtClean="0"/>
              <a:t>20/12/2021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61223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D17BD-017C-4AB7-BF12-DB709F1712A3}" type="datetimeFigureOut">
              <a:rPr lang="fr-FR" smtClean="0"/>
              <a:t>20/12/2021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38442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C7ED17BD-017C-4AB7-BF12-DB709F1712A3}" type="datetimeFigureOut">
              <a:rPr lang="fr-FR" smtClean="0"/>
              <a:t>20/12/2021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367126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C7ED17BD-017C-4AB7-BF12-DB709F1712A3}" type="datetimeFigureOut">
              <a:rPr lang="fr-FR" smtClean="0"/>
              <a:t>20/12/2021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43995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C7ED17BD-017C-4AB7-BF12-DB709F1712A3}" type="datetimeFigureOut">
              <a:rPr lang="fr-FR" smtClean="0"/>
              <a:t>20/12/2021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376879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D17BD-017C-4AB7-BF12-DB709F1712A3}" type="datetimeFigureOut">
              <a:rPr lang="fr-FR" smtClean="0"/>
              <a:t>20/12/2021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75878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ED17BD-017C-4AB7-BF12-DB709F1712A3}" type="datetimeFigureOut">
              <a:rPr lang="fr-FR" smtClean="0"/>
              <a:t>20/12/2021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21326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ED17BD-017C-4AB7-BF12-DB709F1712A3}" type="datetimeFigureOut">
              <a:rPr lang="fr-FR" smtClean="0"/>
              <a:t>20/12/2021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B011C0-F7D7-42EA-A82D-0F734C51ABC6}" type="slidenum">
              <a:rPr lang="fr-FR" smtClean="0"/>
              <a:t>‹#›</a:t>
            </a:fld>
            <a:endParaRPr lang="fr-FR"/>
          </a:p>
        </p:txBody>
      </p:sp>
    </p:spTree>
    <p:extLst>
      <p:ext uri="{BB962C8B-B14F-4D97-AF65-F5344CB8AC3E}">
        <p14:creationId xmlns:p14="http://schemas.microsoft.com/office/powerpoint/2010/main" val="416773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D17BD-017C-4AB7-BF12-DB709F1712A3}" type="datetimeFigureOut">
              <a:rPr lang="fr-FR" smtClean="0"/>
              <a:t>20/12/2021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011C0-F7D7-42EA-A82D-0F734C51ABC6}" type="slidenum">
              <a:rPr lang="fr-FR" smtClean="0"/>
              <a:t>‹#›</a:t>
            </a:fld>
            <a:endParaRPr lang="fr-FR"/>
          </a:p>
        </p:txBody>
      </p:sp>
    </p:spTree>
    <p:extLst>
      <p:ext uri="{BB962C8B-B14F-4D97-AF65-F5344CB8AC3E}">
        <p14:creationId xmlns:p14="http://schemas.microsoft.com/office/powerpoint/2010/main" val="723012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ark_green_LR.jpg"/>
          <p:cNvPicPr>
            <a:picLocks noChangeAspect="1"/>
          </p:cNvPicPr>
          <p:nvPr/>
        </p:nvPicPr>
        <p:blipFill rotWithShape="1">
          <a:blip r:embed="rId3">
            <a:extLst>
              <a:ext uri="{28A0092B-C50C-407E-A947-70E740481C1C}">
                <a14:useLocalDpi xmlns:a14="http://schemas.microsoft.com/office/drawing/2010/main" val="0"/>
              </a:ext>
            </a:extLst>
          </a:blip>
          <a:srcRect l="-1582" r="17484"/>
          <a:stretch/>
        </p:blipFill>
        <p:spPr>
          <a:xfrm>
            <a:off x="-194541" y="578"/>
            <a:ext cx="9319491" cy="6876000"/>
          </a:xfrm>
          <a:prstGeom prst="rect">
            <a:avLst/>
          </a:prstGeom>
        </p:spPr>
      </p:pic>
      <p:sp>
        <p:nvSpPr>
          <p:cNvPr id="9" name="TextBox 8"/>
          <p:cNvSpPr txBox="1">
            <a:spLocks noChangeArrowheads="1"/>
          </p:cNvSpPr>
          <p:nvPr/>
        </p:nvSpPr>
        <p:spPr bwMode="auto">
          <a:xfrm>
            <a:off x="465407" y="2021979"/>
            <a:ext cx="5400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spcAft>
                <a:spcPct val="60000"/>
              </a:spcAft>
              <a:defRPr b="1">
                <a:solidFill>
                  <a:srgbClr val="00634F"/>
                </a:solidFill>
                <a:latin typeface="Arial" charset="0"/>
                <a:ea typeface="ＭＳ Ｐゴシック" pitchFamily="34" charset="-128"/>
              </a:defRPr>
            </a:lvl1pPr>
            <a:lvl2pPr marL="742950" indent="-285750" eaLnBrk="0" hangingPunct="0">
              <a:spcBef>
                <a:spcPct val="10000"/>
              </a:spcBef>
              <a:spcAft>
                <a:spcPct val="60000"/>
              </a:spcAft>
              <a:defRPr sz="1600" b="1">
                <a:solidFill>
                  <a:srgbClr val="4C4C4C"/>
                </a:solidFill>
                <a:latin typeface="Arial" charset="0"/>
                <a:ea typeface="ＭＳ Ｐゴシック" pitchFamily="34" charset="-128"/>
              </a:defRPr>
            </a:lvl2pPr>
            <a:lvl3pPr marL="1143000" indent="-228600" eaLnBrk="0" hangingPunct="0">
              <a:spcBef>
                <a:spcPct val="10000"/>
              </a:spcBef>
              <a:spcAft>
                <a:spcPct val="60000"/>
              </a:spcAft>
              <a:buChar char="à"/>
              <a:defRPr sz="1600">
                <a:solidFill>
                  <a:srgbClr val="4C4C4C"/>
                </a:solidFill>
                <a:latin typeface="Arial" charset="0"/>
                <a:ea typeface="ＭＳ Ｐゴシック" pitchFamily="34" charset="-128"/>
              </a:defRPr>
            </a:lvl3pPr>
            <a:lvl4pPr marL="1600200" indent="-228600" eaLnBrk="0" hangingPunct="0">
              <a:buChar char="–"/>
              <a:defRPr sz="2000">
                <a:solidFill>
                  <a:schemeClr val="tx1"/>
                </a:solidFill>
                <a:latin typeface="Arial" charset="0"/>
                <a:ea typeface="ＭＳ Ｐゴシック" pitchFamily="34" charset="-128"/>
              </a:defRPr>
            </a:lvl4pPr>
            <a:lvl5pPr marL="2057400" indent="-228600" eaLnBrk="0" hangingPunc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20000"/>
              </a:spcBef>
              <a:spcAft>
                <a:spcPct val="0"/>
              </a:spcAft>
              <a:buFont typeface="Wingdings" pitchFamily="2" charset="2"/>
              <a:buNone/>
            </a:pPr>
            <a:r>
              <a:rPr lang="en-GB" altLang="en-US" sz="2400" b="0" dirty="0">
                <a:solidFill>
                  <a:schemeClr val="bg1"/>
                </a:solidFill>
                <a:latin typeface="Helvetica" pitchFamily="34" charset="0"/>
              </a:rPr>
              <a:t>The VBER review and recent case law: the digitalisation of vertical restraints</a:t>
            </a:r>
            <a:r>
              <a:rPr lang="en-GB" altLang="en-US" sz="2400" dirty="0">
                <a:solidFill>
                  <a:schemeClr val="bg1"/>
                </a:solidFill>
                <a:latin typeface="Helvetica" pitchFamily="34" charset="0"/>
              </a:rPr>
              <a:t> </a:t>
            </a:r>
          </a:p>
          <a:p>
            <a:pPr eaLnBrk="1" hangingPunct="1">
              <a:spcBef>
                <a:spcPct val="20000"/>
              </a:spcBef>
              <a:spcAft>
                <a:spcPct val="0"/>
              </a:spcAft>
              <a:buFont typeface="Wingdings" pitchFamily="2" charset="2"/>
              <a:buNone/>
            </a:pPr>
            <a:endParaRPr lang="en-GB" altLang="en-US" sz="2400" dirty="0">
              <a:solidFill>
                <a:schemeClr val="bg1"/>
              </a:solidFill>
              <a:latin typeface="Helvetica" pitchFamily="34" charset="0"/>
            </a:endParaRPr>
          </a:p>
          <a:p>
            <a:pPr eaLnBrk="1" hangingPunct="1">
              <a:spcBef>
                <a:spcPct val="20000"/>
              </a:spcBef>
              <a:spcAft>
                <a:spcPct val="0"/>
              </a:spcAft>
              <a:buFont typeface="Wingdings" pitchFamily="2" charset="2"/>
              <a:buNone/>
            </a:pPr>
            <a:r>
              <a:rPr lang="fr-BE" sz="2400" b="0" dirty="0">
                <a:solidFill>
                  <a:schemeClr val="bg1"/>
                </a:solidFill>
                <a:latin typeface="Helvetica" panose="020B0604020202020204" pitchFamily="34" charset="0"/>
                <a:cs typeface="Helvetica" panose="020B0604020202020204" pitchFamily="34" charset="0"/>
              </a:rPr>
              <a:t>Institut d’études européennes</a:t>
            </a:r>
            <a:endParaRPr lang="en-GB" altLang="en-US" sz="2400" b="0" dirty="0">
              <a:solidFill>
                <a:schemeClr val="bg1"/>
              </a:solidFill>
              <a:latin typeface="Helvetica" panose="020B0604020202020204" pitchFamily="34" charset="0"/>
              <a:cs typeface="Helvetica" panose="020B0604020202020204" pitchFamily="34" charset="0"/>
            </a:endParaRPr>
          </a:p>
          <a:p>
            <a:pPr eaLnBrk="1" hangingPunct="1">
              <a:spcBef>
                <a:spcPct val="20000"/>
              </a:spcBef>
              <a:spcAft>
                <a:spcPct val="0"/>
              </a:spcAft>
              <a:buFont typeface="Wingdings" pitchFamily="2" charset="2"/>
              <a:buNone/>
            </a:pPr>
            <a:endParaRPr lang="en-GB" altLang="en-US" sz="1100" b="0" dirty="0">
              <a:solidFill>
                <a:schemeClr val="bg1"/>
              </a:solidFill>
              <a:latin typeface="Helvetica" pitchFamily="34" charset="0"/>
            </a:endParaRPr>
          </a:p>
          <a:p>
            <a:pPr eaLnBrk="1" hangingPunct="1">
              <a:spcBef>
                <a:spcPct val="20000"/>
              </a:spcBef>
              <a:spcAft>
                <a:spcPct val="0"/>
              </a:spcAft>
              <a:buFont typeface="Wingdings" pitchFamily="2" charset="2"/>
              <a:buNone/>
            </a:pPr>
            <a:r>
              <a:rPr lang="en-GB" altLang="en-US" sz="1600" dirty="0">
                <a:solidFill>
                  <a:schemeClr val="bg1"/>
                </a:solidFill>
                <a:latin typeface="Helvetica" pitchFamily="34" charset="0"/>
              </a:rPr>
              <a:t> </a:t>
            </a:r>
          </a:p>
        </p:txBody>
      </p:sp>
      <p:cxnSp>
        <p:nvCxnSpPr>
          <p:cNvPr id="8" name="Straight Connector 7"/>
          <p:cNvCxnSpPr/>
          <p:nvPr/>
        </p:nvCxnSpPr>
        <p:spPr>
          <a:xfrm flipH="1">
            <a:off x="465407" y="3414142"/>
            <a:ext cx="534935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6084168" y="0"/>
            <a:ext cx="3059832" cy="687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5623937" y="6021288"/>
            <a:ext cx="3528000" cy="292388"/>
          </a:xfrm>
          <a:prstGeom prst="rect">
            <a:avLst/>
          </a:prstGeom>
          <a:solidFill>
            <a:schemeClr val="bg1">
              <a:lumMod val="75000"/>
            </a:schemeClr>
          </a:solidFill>
          <a:ln w="12700">
            <a:solidFill>
              <a:schemeClr val="bg1"/>
            </a:solidFill>
          </a:ln>
        </p:spPr>
        <p:txBody>
          <a:bodyPr>
            <a:spAutoFit/>
          </a:bodyPr>
          <a:lstStyle>
            <a:defPPr>
              <a:defRPr lang="en-US"/>
            </a:defPPr>
            <a:lvl1pPr algn="l" rtl="0" fontAlgn="base">
              <a:spcBef>
                <a:spcPct val="20000"/>
              </a:spcBef>
              <a:spcAft>
                <a:spcPct val="0"/>
              </a:spcAft>
              <a:buFont typeface="Wingdings" pitchFamily="2" charset="2"/>
              <a:defRPr b="1" i="1" kern="1200">
                <a:solidFill>
                  <a:srgbClr val="01685A"/>
                </a:solidFill>
                <a:latin typeface="Times New Roman" pitchFamily="18" charset="0"/>
                <a:ea typeface="ＭＳ Ｐゴシック" pitchFamily="34" charset="-128"/>
                <a:cs typeface="+mn-cs"/>
              </a:defRPr>
            </a:lvl1pPr>
            <a:lvl2pPr marL="457200" algn="l" rtl="0" fontAlgn="base">
              <a:spcBef>
                <a:spcPct val="20000"/>
              </a:spcBef>
              <a:spcAft>
                <a:spcPct val="0"/>
              </a:spcAft>
              <a:buFont typeface="Wingdings" pitchFamily="2" charset="2"/>
              <a:defRPr b="1" i="1" kern="1200">
                <a:solidFill>
                  <a:srgbClr val="01685A"/>
                </a:solidFill>
                <a:latin typeface="Times New Roman" pitchFamily="18" charset="0"/>
                <a:ea typeface="ＭＳ Ｐゴシック" pitchFamily="34" charset="-128"/>
                <a:cs typeface="+mn-cs"/>
              </a:defRPr>
            </a:lvl2pPr>
            <a:lvl3pPr marL="914400" algn="l" rtl="0" fontAlgn="base">
              <a:spcBef>
                <a:spcPct val="20000"/>
              </a:spcBef>
              <a:spcAft>
                <a:spcPct val="0"/>
              </a:spcAft>
              <a:buFont typeface="Wingdings" pitchFamily="2" charset="2"/>
              <a:defRPr b="1" i="1" kern="1200">
                <a:solidFill>
                  <a:srgbClr val="01685A"/>
                </a:solidFill>
                <a:latin typeface="Times New Roman" pitchFamily="18" charset="0"/>
                <a:ea typeface="ＭＳ Ｐゴシック" pitchFamily="34" charset="-128"/>
                <a:cs typeface="+mn-cs"/>
              </a:defRPr>
            </a:lvl3pPr>
            <a:lvl4pPr marL="1371600" algn="l" rtl="0" fontAlgn="base">
              <a:spcBef>
                <a:spcPct val="20000"/>
              </a:spcBef>
              <a:spcAft>
                <a:spcPct val="0"/>
              </a:spcAft>
              <a:buFont typeface="Wingdings" pitchFamily="2" charset="2"/>
              <a:defRPr b="1" i="1" kern="1200">
                <a:solidFill>
                  <a:srgbClr val="01685A"/>
                </a:solidFill>
                <a:latin typeface="Times New Roman" pitchFamily="18" charset="0"/>
                <a:ea typeface="ＭＳ Ｐゴシック" pitchFamily="34" charset="-128"/>
                <a:cs typeface="+mn-cs"/>
              </a:defRPr>
            </a:lvl4pPr>
            <a:lvl5pPr marL="1828800" algn="l" rtl="0" fontAlgn="base">
              <a:spcBef>
                <a:spcPct val="20000"/>
              </a:spcBef>
              <a:spcAft>
                <a:spcPct val="0"/>
              </a:spcAft>
              <a:buFont typeface="Wingdings" pitchFamily="2" charset="2"/>
              <a:defRPr b="1" i="1" kern="1200">
                <a:solidFill>
                  <a:srgbClr val="01685A"/>
                </a:solidFill>
                <a:latin typeface="Times New Roman" pitchFamily="18" charset="0"/>
                <a:ea typeface="ＭＳ Ｐゴシック" pitchFamily="34" charset="-128"/>
                <a:cs typeface="+mn-cs"/>
              </a:defRPr>
            </a:lvl5pPr>
            <a:lvl6pPr marL="2286000" algn="l" defTabSz="914400" rtl="0" eaLnBrk="1" latinLnBrk="0" hangingPunct="1">
              <a:defRPr b="1" i="1" kern="1200">
                <a:solidFill>
                  <a:srgbClr val="01685A"/>
                </a:solidFill>
                <a:latin typeface="Times New Roman" pitchFamily="18" charset="0"/>
                <a:ea typeface="ＭＳ Ｐゴシック" pitchFamily="34" charset="-128"/>
                <a:cs typeface="+mn-cs"/>
              </a:defRPr>
            </a:lvl6pPr>
            <a:lvl7pPr marL="2743200" algn="l" defTabSz="914400" rtl="0" eaLnBrk="1" latinLnBrk="0" hangingPunct="1">
              <a:defRPr b="1" i="1" kern="1200">
                <a:solidFill>
                  <a:srgbClr val="01685A"/>
                </a:solidFill>
                <a:latin typeface="Times New Roman" pitchFamily="18" charset="0"/>
                <a:ea typeface="ＭＳ Ｐゴシック" pitchFamily="34" charset="-128"/>
                <a:cs typeface="+mn-cs"/>
              </a:defRPr>
            </a:lvl7pPr>
            <a:lvl8pPr marL="3200400" algn="l" defTabSz="914400" rtl="0" eaLnBrk="1" latinLnBrk="0" hangingPunct="1">
              <a:defRPr b="1" i="1" kern="1200">
                <a:solidFill>
                  <a:srgbClr val="01685A"/>
                </a:solidFill>
                <a:latin typeface="Times New Roman" pitchFamily="18" charset="0"/>
                <a:ea typeface="ＭＳ Ｐゴシック" pitchFamily="34" charset="-128"/>
                <a:cs typeface="+mn-cs"/>
              </a:defRPr>
            </a:lvl8pPr>
            <a:lvl9pPr marL="3657600" algn="l" defTabSz="914400" rtl="0" eaLnBrk="1" latinLnBrk="0" hangingPunct="1">
              <a:defRPr b="1" i="1" kern="1200">
                <a:solidFill>
                  <a:srgbClr val="01685A"/>
                </a:solidFill>
                <a:latin typeface="Times New Roman" pitchFamily="18" charset="0"/>
                <a:ea typeface="ＭＳ Ｐゴシック" pitchFamily="34" charset="-128"/>
                <a:cs typeface="+mn-cs"/>
              </a:defRPr>
            </a:lvl9pPr>
          </a:lstStyle>
          <a:p>
            <a:pPr>
              <a:defRPr/>
            </a:pPr>
            <a:r>
              <a:rPr lang="en-US" sz="1300" b="0" i="0" dirty="0">
                <a:solidFill>
                  <a:schemeClr val="bg1"/>
                </a:solidFill>
                <a:latin typeface="Helvetica" pitchFamily="34" charset="0"/>
                <a:ea typeface="+mn-ea"/>
              </a:rPr>
              <a:t>14 December 2021</a:t>
            </a:r>
            <a:endParaRPr lang="en-GB" sz="1300" b="0" i="0" dirty="0">
              <a:solidFill>
                <a:srgbClr val="FF0000"/>
              </a:solidFill>
              <a:latin typeface="Helvetica" pitchFamily="34" charset="0"/>
              <a:ea typeface="+mn-ea"/>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134" y="2871443"/>
            <a:ext cx="2857899" cy="1047896"/>
          </a:xfrm>
          <a:prstGeom prst="rect">
            <a:avLst/>
          </a:prstGeom>
        </p:spPr>
      </p:pic>
      <p:sp>
        <p:nvSpPr>
          <p:cNvPr id="19" name="Rectangle 18"/>
          <p:cNvSpPr/>
          <p:nvPr/>
        </p:nvSpPr>
        <p:spPr>
          <a:xfrm>
            <a:off x="395536" y="6021288"/>
            <a:ext cx="3528000" cy="292388"/>
          </a:xfrm>
          <a:prstGeom prst="rect">
            <a:avLst/>
          </a:prstGeom>
          <a:noFill/>
        </p:spPr>
        <p:txBody>
          <a:bodyPr>
            <a:spAutoFit/>
          </a:bodyPr>
          <a:lstStyle>
            <a:defPPr>
              <a:defRPr lang="en-US"/>
            </a:defPPr>
            <a:lvl1pPr algn="l" rtl="0" fontAlgn="base">
              <a:spcBef>
                <a:spcPct val="20000"/>
              </a:spcBef>
              <a:spcAft>
                <a:spcPct val="0"/>
              </a:spcAft>
              <a:buFont typeface="Wingdings" pitchFamily="2" charset="2"/>
              <a:defRPr b="1" i="1" kern="1200">
                <a:solidFill>
                  <a:srgbClr val="01685A"/>
                </a:solidFill>
                <a:latin typeface="Times New Roman" pitchFamily="18" charset="0"/>
                <a:ea typeface="ＭＳ Ｐゴシック" pitchFamily="34" charset="-128"/>
                <a:cs typeface="+mn-cs"/>
              </a:defRPr>
            </a:lvl1pPr>
            <a:lvl2pPr marL="457200" algn="l" rtl="0" fontAlgn="base">
              <a:spcBef>
                <a:spcPct val="20000"/>
              </a:spcBef>
              <a:spcAft>
                <a:spcPct val="0"/>
              </a:spcAft>
              <a:buFont typeface="Wingdings" pitchFamily="2" charset="2"/>
              <a:defRPr b="1" i="1" kern="1200">
                <a:solidFill>
                  <a:srgbClr val="01685A"/>
                </a:solidFill>
                <a:latin typeface="Times New Roman" pitchFamily="18" charset="0"/>
                <a:ea typeface="ＭＳ Ｐゴシック" pitchFamily="34" charset="-128"/>
                <a:cs typeface="+mn-cs"/>
              </a:defRPr>
            </a:lvl2pPr>
            <a:lvl3pPr marL="914400" algn="l" rtl="0" fontAlgn="base">
              <a:spcBef>
                <a:spcPct val="20000"/>
              </a:spcBef>
              <a:spcAft>
                <a:spcPct val="0"/>
              </a:spcAft>
              <a:buFont typeface="Wingdings" pitchFamily="2" charset="2"/>
              <a:defRPr b="1" i="1" kern="1200">
                <a:solidFill>
                  <a:srgbClr val="01685A"/>
                </a:solidFill>
                <a:latin typeface="Times New Roman" pitchFamily="18" charset="0"/>
                <a:ea typeface="ＭＳ Ｐゴシック" pitchFamily="34" charset="-128"/>
                <a:cs typeface="+mn-cs"/>
              </a:defRPr>
            </a:lvl3pPr>
            <a:lvl4pPr marL="1371600" algn="l" rtl="0" fontAlgn="base">
              <a:spcBef>
                <a:spcPct val="20000"/>
              </a:spcBef>
              <a:spcAft>
                <a:spcPct val="0"/>
              </a:spcAft>
              <a:buFont typeface="Wingdings" pitchFamily="2" charset="2"/>
              <a:defRPr b="1" i="1" kern="1200">
                <a:solidFill>
                  <a:srgbClr val="01685A"/>
                </a:solidFill>
                <a:latin typeface="Times New Roman" pitchFamily="18" charset="0"/>
                <a:ea typeface="ＭＳ Ｐゴシック" pitchFamily="34" charset="-128"/>
                <a:cs typeface="+mn-cs"/>
              </a:defRPr>
            </a:lvl4pPr>
            <a:lvl5pPr marL="1828800" algn="l" rtl="0" fontAlgn="base">
              <a:spcBef>
                <a:spcPct val="20000"/>
              </a:spcBef>
              <a:spcAft>
                <a:spcPct val="0"/>
              </a:spcAft>
              <a:buFont typeface="Wingdings" pitchFamily="2" charset="2"/>
              <a:defRPr b="1" i="1" kern="1200">
                <a:solidFill>
                  <a:srgbClr val="01685A"/>
                </a:solidFill>
                <a:latin typeface="Times New Roman" pitchFamily="18" charset="0"/>
                <a:ea typeface="ＭＳ Ｐゴシック" pitchFamily="34" charset="-128"/>
                <a:cs typeface="+mn-cs"/>
              </a:defRPr>
            </a:lvl5pPr>
            <a:lvl6pPr marL="2286000" algn="l" defTabSz="914400" rtl="0" eaLnBrk="1" latinLnBrk="0" hangingPunct="1">
              <a:defRPr b="1" i="1" kern="1200">
                <a:solidFill>
                  <a:srgbClr val="01685A"/>
                </a:solidFill>
                <a:latin typeface="Times New Roman" pitchFamily="18" charset="0"/>
                <a:ea typeface="ＭＳ Ｐゴシック" pitchFamily="34" charset="-128"/>
                <a:cs typeface="+mn-cs"/>
              </a:defRPr>
            </a:lvl6pPr>
            <a:lvl7pPr marL="2743200" algn="l" defTabSz="914400" rtl="0" eaLnBrk="1" latinLnBrk="0" hangingPunct="1">
              <a:defRPr b="1" i="1" kern="1200">
                <a:solidFill>
                  <a:srgbClr val="01685A"/>
                </a:solidFill>
                <a:latin typeface="Times New Roman" pitchFamily="18" charset="0"/>
                <a:ea typeface="ＭＳ Ｐゴシック" pitchFamily="34" charset="-128"/>
                <a:cs typeface="+mn-cs"/>
              </a:defRPr>
            </a:lvl7pPr>
            <a:lvl8pPr marL="3200400" algn="l" defTabSz="914400" rtl="0" eaLnBrk="1" latinLnBrk="0" hangingPunct="1">
              <a:defRPr b="1" i="1" kern="1200">
                <a:solidFill>
                  <a:srgbClr val="01685A"/>
                </a:solidFill>
                <a:latin typeface="Times New Roman" pitchFamily="18" charset="0"/>
                <a:ea typeface="ＭＳ Ｐゴシック" pitchFamily="34" charset="-128"/>
                <a:cs typeface="+mn-cs"/>
              </a:defRPr>
            </a:lvl8pPr>
            <a:lvl9pPr marL="3657600" algn="l" defTabSz="914400" rtl="0" eaLnBrk="1" latinLnBrk="0" hangingPunct="1">
              <a:defRPr b="1" i="1" kern="1200">
                <a:solidFill>
                  <a:srgbClr val="01685A"/>
                </a:solidFill>
                <a:latin typeface="Times New Roman" pitchFamily="18" charset="0"/>
                <a:ea typeface="ＭＳ Ｐゴシック" pitchFamily="34" charset="-128"/>
                <a:cs typeface="+mn-cs"/>
              </a:defRPr>
            </a:lvl9pPr>
          </a:lstStyle>
          <a:p>
            <a:pPr>
              <a:defRPr/>
            </a:pPr>
            <a:r>
              <a:rPr lang="en-US" altLang="en-US" sz="1300" b="0" i="0" dirty="0">
                <a:solidFill>
                  <a:schemeClr val="bg1"/>
                </a:solidFill>
                <a:latin typeface="Helvetica" pitchFamily="34" charset="0"/>
              </a:rPr>
              <a:t>Andrzej Kmiecik – Van Bael &amp; Bellis</a:t>
            </a:r>
            <a:endParaRPr lang="en-GB" sz="1300" b="0" i="0" dirty="0">
              <a:solidFill>
                <a:schemeClr val="bg1"/>
              </a:solidFill>
              <a:latin typeface="Helvetica" pitchFamily="34" charset="0"/>
              <a:ea typeface="+mn-ea"/>
            </a:endParaRPr>
          </a:p>
        </p:txBody>
      </p:sp>
    </p:spTree>
    <p:extLst>
      <p:ext uri="{BB962C8B-B14F-4D97-AF65-F5344CB8AC3E}">
        <p14:creationId xmlns:p14="http://schemas.microsoft.com/office/powerpoint/2010/main" val="986050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4084"/>
            <a:ext cx="7704856" cy="576064"/>
          </a:xfrm>
          <a:noFill/>
        </p:spPr>
        <p:txBody>
          <a:bodyPr>
            <a:normAutofit fontScale="90000"/>
          </a:bodyPr>
          <a:lstStyle/>
          <a:p>
            <a:pPr algn="l"/>
            <a:r>
              <a:rPr lang="en-GB" sz="3000" b="1" dirty="0">
                <a:solidFill>
                  <a:srgbClr val="006C51"/>
                </a:solidFill>
                <a:latin typeface="Helvetica" pitchFamily="34" charset="0"/>
              </a:rPr>
              <a:t>Platform restrictions: Apple/Amazon AGCM Decision (23 Nov. 2021)</a:t>
            </a:r>
            <a:br>
              <a:rPr lang="en-GB" sz="3000" b="1" dirty="0">
                <a:solidFill>
                  <a:srgbClr val="006C51"/>
                </a:solidFill>
                <a:latin typeface="Helvetica" pitchFamily="34" charset="0"/>
              </a:rPr>
            </a:br>
            <a:endParaRPr lang="fr-FR" sz="3000" b="1" dirty="0">
              <a:solidFill>
                <a:srgbClr val="006C51"/>
              </a:solidFill>
              <a:latin typeface="Helvetica" pitchFamily="34" charset="0"/>
            </a:endParaRPr>
          </a:p>
        </p:txBody>
      </p:sp>
      <p:graphicFrame>
        <p:nvGraphicFramePr>
          <p:cNvPr id="4" name="Content Placeholder 3">
            <a:extLst>
              <a:ext uri="{FF2B5EF4-FFF2-40B4-BE49-F238E27FC236}">
                <a16:creationId xmlns:a16="http://schemas.microsoft.com/office/drawing/2014/main" id="{67C5EAF1-2457-40EF-96C5-650BAF93CBCA}"/>
              </a:ext>
            </a:extLst>
          </p:cNvPr>
          <p:cNvGraphicFramePr>
            <a:graphicFrameLocks noGrp="1"/>
          </p:cNvGraphicFramePr>
          <p:nvPr>
            <p:ph idx="1"/>
            <p:extLst>
              <p:ext uri="{D42A27DB-BD31-4B8C-83A1-F6EECF244321}">
                <p14:modId xmlns:p14="http://schemas.microsoft.com/office/powerpoint/2010/main" val="3202425469"/>
              </p:ext>
            </p:extLst>
          </p:nvPr>
        </p:nvGraphicFramePr>
        <p:xfrm>
          <a:off x="259420" y="1711212"/>
          <a:ext cx="8633060" cy="464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F925420-6DE6-47A2-8EFE-6B18CFC311F9}" type="slidenum">
              <a:rPr lang="en-GB" smtClean="0"/>
              <a:t>10</a:t>
            </a:fld>
            <a:endParaRPr lang="en-GB" dirty="0"/>
          </a:p>
        </p:txBody>
      </p:sp>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31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86584"/>
            <a:ext cx="7704856" cy="576064"/>
          </a:xfrm>
          <a:noFill/>
        </p:spPr>
        <p:txBody>
          <a:bodyPr>
            <a:normAutofit fontScale="90000"/>
          </a:bodyPr>
          <a:lstStyle/>
          <a:p>
            <a:pPr algn="l"/>
            <a:r>
              <a:rPr lang="en-GB" sz="3000" b="1" dirty="0">
                <a:solidFill>
                  <a:srgbClr val="006C51"/>
                </a:solidFill>
                <a:latin typeface="Helvetica" pitchFamily="34" charset="0"/>
              </a:rPr>
              <a:t>Platform restrictions: Apple/Amazon AGCM Decision (2)</a:t>
            </a:r>
            <a:br>
              <a:rPr lang="en-GB" sz="3000" b="1" dirty="0">
                <a:solidFill>
                  <a:srgbClr val="006C51"/>
                </a:solidFill>
                <a:latin typeface="Helvetica" pitchFamily="34" charset="0"/>
              </a:rPr>
            </a:br>
            <a:endParaRPr lang="fr-FR" sz="3000" b="1" dirty="0">
              <a:solidFill>
                <a:srgbClr val="006C51"/>
              </a:solidFill>
              <a:latin typeface="Helvetica" pitchFamily="34" charset="0"/>
            </a:endParaRPr>
          </a:p>
        </p:txBody>
      </p:sp>
      <p:graphicFrame>
        <p:nvGraphicFramePr>
          <p:cNvPr id="4" name="Content Placeholder 3">
            <a:extLst>
              <a:ext uri="{FF2B5EF4-FFF2-40B4-BE49-F238E27FC236}">
                <a16:creationId xmlns:a16="http://schemas.microsoft.com/office/drawing/2014/main" id="{4556E403-8A37-4250-99CB-117828F85293}"/>
              </a:ext>
            </a:extLst>
          </p:cNvPr>
          <p:cNvGraphicFramePr>
            <a:graphicFrameLocks noGrp="1"/>
          </p:cNvGraphicFramePr>
          <p:nvPr>
            <p:ph idx="1"/>
            <p:extLst>
              <p:ext uri="{D42A27DB-BD31-4B8C-83A1-F6EECF244321}">
                <p14:modId xmlns:p14="http://schemas.microsoft.com/office/powerpoint/2010/main" val="4245703605"/>
              </p:ext>
            </p:extLst>
          </p:nvPr>
        </p:nvGraphicFramePr>
        <p:xfrm>
          <a:off x="238046" y="1661638"/>
          <a:ext cx="8654434" cy="464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F925420-6DE6-47A2-8EFE-6B18CFC311F9}" type="slidenum">
              <a:rPr lang="en-GB" smtClean="0"/>
              <a:t>11</a:t>
            </a:fld>
            <a:endParaRPr lang="en-GB" dirty="0"/>
          </a:p>
        </p:txBody>
      </p:sp>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98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7704856" cy="576064"/>
          </a:xfrm>
          <a:noFill/>
        </p:spPr>
        <p:txBody>
          <a:bodyPr>
            <a:normAutofit fontScale="90000"/>
          </a:bodyPr>
          <a:lstStyle/>
          <a:p>
            <a:pPr algn="l"/>
            <a:r>
              <a:rPr lang="en-GB" sz="3000" b="1" dirty="0">
                <a:solidFill>
                  <a:srgbClr val="006C51"/>
                </a:solidFill>
                <a:latin typeface="Helvetica" pitchFamily="34" charset="0"/>
              </a:rPr>
              <a:t>Platform restrictions: Apple/Amazon AGCM Decision (3)</a:t>
            </a:r>
            <a:br>
              <a:rPr lang="en-GB" sz="3000" b="1" dirty="0">
                <a:solidFill>
                  <a:srgbClr val="006C51"/>
                </a:solidFill>
                <a:latin typeface="Helvetica" pitchFamily="34" charset="0"/>
              </a:rPr>
            </a:br>
            <a:endParaRPr lang="fr-FR" sz="3000" b="1" dirty="0">
              <a:solidFill>
                <a:srgbClr val="006C51"/>
              </a:solidFill>
              <a:latin typeface="Helvetica" pitchFamily="34" charset="0"/>
            </a:endParaRPr>
          </a:p>
        </p:txBody>
      </p:sp>
      <p:graphicFrame>
        <p:nvGraphicFramePr>
          <p:cNvPr id="4" name="Content Placeholder 3">
            <a:extLst>
              <a:ext uri="{FF2B5EF4-FFF2-40B4-BE49-F238E27FC236}">
                <a16:creationId xmlns:a16="http://schemas.microsoft.com/office/drawing/2014/main" id="{B4F7056C-8CC9-4F41-B3F4-7457038D1B85}"/>
              </a:ext>
            </a:extLst>
          </p:cNvPr>
          <p:cNvGraphicFramePr>
            <a:graphicFrameLocks noGrp="1"/>
          </p:cNvGraphicFramePr>
          <p:nvPr>
            <p:ph idx="1"/>
            <p:extLst>
              <p:ext uri="{D42A27DB-BD31-4B8C-83A1-F6EECF244321}">
                <p14:modId xmlns:p14="http://schemas.microsoft.com/office/powerpoint/2010/main" val="777219981"/>
              </p:ext>
            </p:extLst>
          </p:nvPr>
        </p:nvGraphicFramePr>
        <p:xfrm>
          <a:off x="275330" y="1261944"/>
          <a:ext cx="8617150" cy="5349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F925420-6DE6-47A2-8EFE-6B18CFC311F9}" type="slidenum">
              <a:rPr lang="en-GB" smtClean="0"/>
              <a:t>12</a:t>
            </a:fld>
            <a:endParaRPr lang="en-GB" dirty="0"/>
          </a:p>
        </p:txBody>
      </p:sp>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09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51908"/>
            <a:ext cx="7704856" cy="576064"/>
          </a:xfrm>
          <a:noFill/>
        </p:spPr>
        <p:txBody>
          <a:bodyPr>
            <a:normAutofit fontScale="90000"/>
          </a:bodyPr>
          <a:lstStyle/>
          <a:p>
            <a:pPr algn="l"/>
            <a:r>
              <a:rPr lang="en-GB" sz="3000" b="1" dirty="0">
                <a:solidFill>
                  <a:srgbClr val="006C51"/>
                </a:solidFill>
                <a:latin typeface="Helvetica" pitchFamily="34" charset="0"/>
              </a:rPr>
              <a:t>Platform restrictions: Apple/Amazon AGCM Decision (4)</a:t>
            </a:r>
            <a:br>
              <a:rPr lang="en-GB" sz="3000" b="1" dirty="0">
                <a:solidFill>
                  <a:srgbClr val="006C51"/>
                </a:solidFill>
                <a:latin typeface="Helvetica" pitchFamily="34" charset="0"/>
              </a:rPr>
            </a:br>
            <a:endParaRPr lang="fr-FR" sz="3000" b="1" dirty="0">
              <a:solidFill>
                <a:srgbClr val="006C51"/>
              </a:solidFill>
              <a:latin typeface="Helvetica" pitchFamily="34" charset="0"/>
            </a:endParaRPr>
          </a:p>
        </p:txBody>
      </p:sp>
      <p:graphicFrame>
        <p:nvGraphicFramePr>
          <p:cNvPr id="4" name="Content Placeholder 3">
            <a:extLst>
              <a:ext uri="{FF2B5EF4-FFF2-40B4-BE49-F238E27FC236}">
                <a16:creationId xmlns:a16="http://schemas.microsoft.com/office/drawing/2014/main" id="{AE09FAC0-EB10-483F-8220-EF2BB1E5C4EF}"/>
              </a:ext>
            </a:extLst>
          </p:cNvPr>
          <p:cNvGraphicFramePr>
            <a:graphicFrameLocks noGrp="1"/>
          </p:cNvGraphicFramePr>
          <p:nvPr>
            <p:ph idx="1"/>
            <p:extLst>
              <p:ext uri="{D42A27DB-BD31-4B8C-83A1-F6EECF244321}">
                <p14:modId xmlns:p14="http://schemas.microsoft.com/office/powerpoint/2010/main" val="3366682645"/>
              </p:ext>
            </p:extLst>
          </p:nvPr>
        </p:nvGraphicFramePr>
        <p:xfrm>
          <a:off x="251520" y="1526077"/>
          <a:ext cx="8640960" cy="4703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F925420-6DE6-47A2-8EFE-6B18CFC311F9}" type="slidenum">
              <a:rPr lang="en-GB" smtClean="0"/>
              <a:t>13</a:t>
            </a:fld>
            <a:endParaRPr lang="en-GB" dirty="0"/>
          </a:p>
        </p:txBody>
      </p:sp>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19" y="556869"/>
            <a:ext cx="7704856" cy="576064"/>
          </a:xfrm>
          <a:noFill/>
        </p:spPr>
        <p:txBody>
          <a:bodyPr>
            <a:normAutofit/>
          </a:bodyPr>
          <a:lstStyle/>
          <a:p>
            <a:pPr algn="l"/>
            <a:r>
              <a:rPr lang="en-GB" sz="3000" b="1" dirty="0">
                <a:solidFill>
                  <a:srgbClr val="006C51"/>
                </a:solidFill>
                <a:latin typeface="Helvetica" pitchFamily="34" charset="0"/>
              </a:rPr>
              <a:t>Active sales restrictions</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14</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3">
            <a:extLst>
              <a:ext uri="{FF2B5EF4-FFF2-40B4-BE49-F238E27FC236}">
                <a16:creationId xmlns:a16="http://schemas.microsoft.com/office/drawing/2014/main" id="{548B1A36-817A-474A-A8B3-CE927F6F1C09}"/>
              </a:ext>
            </a:extLst>
          </p:cNvPr>
          <p:cNvGraphicFramePr>
            <a:graphicFrameLocks noGrp="1"/>
          </p:cNvGraphicFramePr>
          <p:nvPr>
            <p:extLst>
              <p:ext uri="{D42A27DB-BD31-4B8C-83A1-F6EECF244321}">
                <p14:modId xmlns:p14="http://schemas.microsoft.com/office/powerpoint/2010/main" val="1717405707"/>
              </p:ext>
            </p:extLst>
          </p:nvPr>
        </p:nvGraphicFramePr>
        <p:xfrm>
          <a:off x="395536" y="1310002"/>
          <a:ext cx="8475345" cy="5046348"/>
        </p:xfrm>
        <a:graphic>
          <a:graphicData uri="http://schemas.openxmlformats.org/drawingml/2006/table">
            <a:tbl>
              <a:tblPr firstRow="1" bandRow="1">
                <a:tableStyleId>{F5AB1C69-6EDB-4FF4-983F-18BD219EF322}</a:tableStyleId>
              </a:tblPr>
              <a:tblGrid>
                <a:gridCol w="4176464">
                  <a:extLst>
                    <a:ext uri="{9D8B030D-6E8A-4147-A177-3AD203B41FA5}">
                      <a16:colId xmlns:a16="http://schemas.microsoft.com/office/drawing/2014/main" val="2494036435"/>
                    </a:ext>
                  </a:extLst>
                </a:gridCol>
                <a:gridCol w="4298881">
                  <a:extLst>
                    <a:ext uri="{9D8B030D-6E8A-4147-A177-3AD203B41FA5}">
                      <a16:colId xmlns:a16="http://schemas.microsoft.com/office/drawing/2014/main" val="1999638395"/>
                    </a:ext>
                  </a:extLst>
                </a:gridCol>
              </a:tblGrid>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a:solidFill>
                            <a:schemeClr val="tx1"/>
                          </a:solidFill>
                          <a:latin typeface="Helvetica" panose="020B0604020202020204" pitchFamily="34" charset="0"/>
                          <a:cs typeface="Helvetica" panose="020B0604020202020204" pitchFamily="34" charset="0"/>
                        </a:rPr>
                        <a:t>Current law</a:t>
                      </a:r>
                    </a:p>
                  </a:txBody>
                  <a:tcPr marT="45267" marB="45267" anchor="ctr">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a:solidFill>
                            <a:schemeClr val="tx1"/>
                          </a:solidFill>
                          <a:latin typeface="Helvetica" panose="020B0604020202020204" pitchFamily="34" charset="0"/>
                          <a:ea typeface="Ebrima" panose="02000000000000000000" pitchFamily="2" charset="0"/>
                          <a:cs typeface="Helvetica" panose="020B0604020202020204" pitchFamily="34" charset="0"/>
                        </a:rPr>
                        <a:t>Draft VBER &amp; Draft VGL</a:t>
                      </a:r>
                    </a:p>
                  </a:txBody>
                  <a:tcPr marT="45267" marB="45267" anchor="ctr">
                    <a:solidFill>
                      <a:srgbClr val="C3D69B"/>
                    </a:solidFill>
                  </a:tcPr>
                </a:tc>
                <a:extLst>
                  <a:ext uri="{0D108BD9-81ED-4DB2-BD59-A6C34878D82A}">
                    <a16:rowId xmlns:a16="http://schemas.microsoft.com/office/drawing/2014/main" val="2197116766"/>
                  </a:ext>
                </a:extLst>
              </a:tr>
              <a:tr h="3502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Helvetica" panose="020B0604020202020204" pitchFamily="34" charset="0"/>
                          <a:cs typeface="Helvetica" panose="020B0604020202020204" pitchFamily="34" charset="0"/>
                        </a:rPr>
                        <a:t>Active sales restrictions only exempted if: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cs typeface="Helvetica" panose="020B0604020202020204" pitchFamily="34" charset="0"/>
                        </a:rPr>
                        <a:t>They limit sales into a territory/customer group exclusively allocated to one exclusive distributor or reserved for the supplier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cs typeface="Helvetica" panose="020B0604020202020204" pitchFamily="34" charset="0"/>
                        </a:rPr>
                        <a:t>They are imposed on all buyers in the EU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cs typeface="Helvetica" panose="020B0604020202020204" pitchFamily="34" charset="0"/>
                        </a:rPr>
                        <a:t>No pass-on: they restrict (only) sales by direct customer</a:t>
                      </a:r>
                    </a:p>
                  </a:txBody>
                  <a:tcPr marT="45267" marB="45267">
                    <a:solidFill>
                      <a:srgbClr val="EFF3EA"/>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Helvetica" panose="020B0604020202020204" pitchFamily="34" charset="0"/>
                        <a:ea typeface="Ebrima" panose="02000000000000000000"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Helvetica" panose="020B0604020202020204" pitchFamily="34" charset="0"/>
                        <a:ea typeface="Ebrima" panose="02000000000000000000"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ea typeface="Ebrima" panose="02000000000000000000" pitchFamily="2" charset="0"/>
                          <a:cs typeface="Helvetica" panose="020B0604020202020204" pitchFamily="34" charset="0"/>
                        </a:rPr>
                        <a:t>Shared exclusivity also possible (withdrawal risk if number of distributors inconsistent with investment incentive rationale)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Helvetica" panose="020B0604020202020204" pitchFamily="34" charset="0"/>
                        <a:ea typeface="Ebrima" panose="02000000000000000000"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ea typeface="Ebrima" panose="02000000000000000000" pitchFamily="2" charset="0"/>
                          <a:cs typeface="Helvetica" panose="020B0604020202020204" pitchFamily="34" charset="0"/>
                        </a:rPr>
                        <a:t>Active sales restrictions do not necessarily have to be imposed on all buyers in the EU (withdrawal risk if……)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Helvetica" panose="020B0604020202020204" pitchFamily="34" charset="0"/>
                        <a:ea typeface="Ebrima" panose="02000000000000000000"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ea typeface="Ebrima" panose="02000000000000000000" pitchFamily="2" charset="0"/>
                          <a:cs typeface="Helvetica" panose="020B0604020202020204" pitchFamily="34" charset="0"/>
                        </a:rPr>
                        <a:t>Customers can be required to pass on active sales restriction to sub-distributors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Helvetica" panose="020B0604020202020204" pitchFamily="34" charset="0"/>
                        <a:ea typeface="Ebrima" panose="02000000000000000000" pitchFamily="2" charset="0"/>
                        <a:cs typeface="Helvetica" panose="020B0604020202020204" pitchFamily="34" charset="0"/>
                      </a:endParaRPr>
                    </a:p>
                  </a:txBody>
                  <a:tcPr marT="45267" marB="45267">
                    <a:solidFill>
                      <a:srgbClr val="EFF3EA"/>
                    </a:solidFill>
                  </a:tcPr>
                </a:tc>
                <a:extLst>
                  <a:ext uri="{0D108BD9-81ED-4DB2-BD59-A6C34878D82A}">
                    <a16:rowId xmlns:a16="http://schemas.microsoft.com/office/drawing/2014/main" val="4254592960"/>
                  </a:ext>
                </a:extLst>
              </a:tr>
              <a:tr h="821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Helvetica" panose="020B0604020202020204" pitchFamily="34" charset="0"/>
                          <a:cs typeface="Helvetica" panose="020B0604020202020204" pitchFamily="34" charset="0"/>
                        </a:rPr>
                        <a:t>In “mixed” systems, no protection against sales from non-SDS territories to unauthorized resellers in SDS territory</a:t>
                      </a:r>
                    </a:p>
                  </a:txBody>
                  <a:tcPr marT="45267" marB="45267">
                    <a:solidFill>
                      <a:srgbClr val="DEE7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Helvetica" panose="020B0604020202020204" pitchFamily="34" charset="0"/>
                          <a:ea typeface="Ebrima" panose="02000000000000000000" pitchFamily="2" charset="0"/>
                          <a:cs typeface="Helvetica" panose="020B0604020202020204" pitchFamily="34" charset="0"/>
                        </a:rPr>
                        <a:t>Active and passive sales restrictions from a non-SDS territory to unauthorized distributors in an SDS territory are exempted</a:t>
                      </a:r>
                    </a:p>
                  </a:txBody>
                  <a:tcPr marT="45267" marB="45267">
                    <a:solidFill>
                      <a:srgbClr val="DEE7D1"/>
                    </a:solidFill>
                  </a:tcPr>
                </a:tc>
                <a:extLst>
                  <a:ext uri="{0D108BD9-81ED-4DB2-BD59-A6C34878D82A}">
                    <a16:rowId xmlns:a16="http://schemas.microsoft.com/office/drawing/2014/main" val="2413587546"/>
                  </a:ext>
                </a:extLst>
              </a:tr>
            </a:tbl>
          </a:graphicData>
        </a:graphic>
      </p:graphicFrame>
    </p:spTree>
    <p:extLst>
      <p:ext uri="{BB962C8B-B14F-4D97-AF65-F5344CB8AC3E}">
        <p14:creationId xmlns:p14="http://schemas.microsoft.com/office/powerpoint/2010/main" val="307382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7704856" cy="576064"/>
          </a:xfrm>
          <a:noFill/>
        </p:spPr>
        <p:txBody>
          <a:bodyPr>
            <a:normAutofit fontScale="90000"/>
          </a:bodyPr>
          <a:lstStyle/>
          <a:p>
            <a:pPr algn="l"/>
            <a:r>
              <a:rPr lang="en-GB" sz="3000" b="1" dirty="0">
                <a:solidFill>
                  <a:srgbClr val="006C51"/>
                </a:solidFill>
                <a:latin typeface="Helvetica" pitchFamily="34" charset="0"/>
              </a:rPr>
              <a:t>Case C-306/20, Visma Enterprise SIA v </a:t>
            </a:r>
            <a:r>
              <a:rPr lang="en-GB" sz="3000" b="1" dirty="0" err="1">
                <a:solidFill>
                  <a:srgbClr val="006C51"/>
                </a:solidFill>
                <a:latin typeface="Helvetica" pitchFamily="34" charset="0"/>
              </a:rPr>
              <a:t>Konkurences</a:t>
            </a:r>
            <a:r>
              <a:rPr lang="en-GB" sz="3000" b="1" dirty="0">
                <a:solidFill>
                  <a:srgbClr val="006C51"/>
                </a:solidFill>
                <a:latin typeface="Helvetica" pitchFamily="34" charset="0"/>
              </a:rPr>
              <a:t> </a:t>
            </a:r>
            <a:r>
              <a:rPr lang="en-GB" sz="3000" b="1" dirty="0" err="1">
                <a:solidFill>
                  <a:srgbClr val="006C51"/>
                </a:solidFill>
                <a:latin typeface="Helvetica" pitchFamily="34" charset="0"/>
              </a:rPr>
              <a:t>padome</a:t>
            </a:r>
            <a:r>
              <a:rPr lang="en-GB" sz="3000" b="1" dirty="0">
                <a:solidFill>
                  <a:srgbClr val="006C51"/>
                </a:solidFill>
                <a:latin typeface="Helvetica" pitchFamily="34" charset="0"/>
              </a:rPr>
              <a:t> (18 November 2021)</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15</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a:extLst>
              <a:ext uri="{FF2B5EF4-FFF2-40B4-BE49-F238E27FC236}">
                <a16:creationId xmlns:a16="http://schemas.microsoft.com/office/drawing/2014/main" id="{21AEAC62-BA99-47D0-AD14-F760FEF0040F}"/>
              </a:ext>
            </a:extLst>
          </p:cNvPr>
          <p:cNvGraphicFramePr/>
          <p:nvPr>
            <p:extLst>
              <p:ext uri="{D42A27DB-BD31-4B8C-83A1-F6EECF244321}">
                <p14:modId xmlns:p14="http://schemas.microsoft.com/office/powerpoint/2010/main" val="2656090546"/>
              </p:ext>
            </p:extLst>
          </p:nvPr>
        </p:nvGraphicFramePr>
        <p:xfrm>
          <a:off x="247624" y="1689980"/>
          <a:ext cx="8644855" cy="4686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953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01888"/>
            <a:ext cx="7704856" cy="576064"/>
          </a:xfrm>
          <a:noFill/>
        </p:spPr>
        <p:txBody>
          <a:bodyPr>
            <a:normAutofit fontScale="90000"/>
          </a:bodyPr>
          <a:lstStyle/>
          <a:p>
            <a:pPr algn="l"/>
            <a:r>
              <a:rPr lang="en-GB" sz="3000" b="1" dirty="0">
                <a:solidFill>
                  <a:srgbClr val="006C51"/>
                </a:solidFill>
                <a:latin typeface="Helvetica" pitchFamily="34" charset="0"/>
              </a:rPr>
              <a:t>Case C-306/20, Visma Enterprise SIA v </a:t>
            </a:r>
            <a:r>
              <a:rPr lang="en-GB" sz="3000" b="1" dirty="0" err="1">
                <a:solidFill>
                  <a:srgbClr val="006C51"/>
                </a:solidFill>
                <a:latin typeface="Helvetica" pitchFamily="34" charset="0"/>
              </a:rPr>
              <a:t>Konkurences</a:t>
            </a:r>
            <a:r>
              <a:rPr lang="en-GB" sz="3000" b="1" dirty="0">
                <a:solidFill>
                  <a:srgbClr val="006C51"/>
                </a:solidFill>
                <a:latin typeface="Helvetica" pitchFamily="34" charset="0"/>
              </a:rPr>
              <a:t> </a:t>
            </a:r>
            <a:r>
              <a:rPr lang="en-GB" sz="3000" b="1" dirty="0" err="1">
                <a:solidFill>
                  <a:srgbClr val="006C51"/>
                </a:solidFill>
                <a:latin typeface="Helvetica" pitchFamily="34" charset="0"/>
              </a:rPr>
              <a:t>padome</a:t>
            </a:r>
            <a:r>
              <a:rPr lang="en-GB" sz="3000" b="1" dirty="0">
                <a:solidFill>
                  <a:srgbClr val="006C51"/>
                </a:solidFill>
                <a:latin typeface="Helvetica" pitchFamily="34" charset="0"/>
              </a:rPr>
              <a:t> (2)</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16</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a:extLst>
              <a:ext uri="{FF2B5EF4-FFF2-40B4-BE49-F238E27FC236}">
                <a16:creationId xmlns:a16="http://schemas.microsoft.com/office/drawing/2014/main" id="{4867E8C8-D7FA-4F3B-98D7-96568011B394}"/>
              </a:ext>
            </a:extLst>
          </p:cNvPr>
          <p:cNvGraphicFramePr/>
          <p:nvPr>
            <p:extLst>
              <p:ext uri="{D42A27DB-BD31-4B8C-83A1-F6EECF244321}">
                <p14:modId xmlns:p14="http://schemas.microsoft.com/office/powerpoint/2010/main" val="879793111"/>
              </p:ext>
            </p:extLst>
          </p:nvPr>
        </p:nvGraphicFramePr>
        <p:xfrm>
          <a:off x="220581" y="1564783"/>
          <a:ext cx="8649865" cy="48885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200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533800"/>
            <a:ext cx="7704856" cy="576064"/>
          </a:xfrm>
          <a:noFill/>
        </p:spPr>
        <p:txBody>
          <a:bodyPr>
            <a:normAutofit/>
          </a:bodyPr>
          <a:lstStyle/>
          <a:p>
            <a:pPr algn="l"/>
            <a:r>
              <a:rPr lang="en-GB" sz="3000" b="1" dirty="0">
                <a:solidFill>
                  <a:srgbClr val="006C51"/>
                </a:solidFill>
                <a:latin typeface="Helvetica" pitchFamily="34" charset="0"/>
              </a:rPr>
              <a:t>Dual distribution</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17</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3">
            <a:extLst>
              <a:ext uri="{FF2B5EF4-FFF2-40B4-BE49-F238E27FC236}">
                <a16:creationId xmlns:a16="http://schemas.microsoft.com/office/drawing/2014/main" id="{59C2F1AC-CB19-4815-9452-712B025DBFBA}"/>
              </a:ext>
            </a:extLst>
          </p:cNvPr>
          <p:cNvGraphicFramePr>
            <a:graphicFrameLocks noGrp="1"/>
          </p:cNvGraphicFramePr>
          <p:nvPr>
            <p:extLst>
              <p:ext uri="{D42A27DB-BD31-4B8C-83A1-F6EECF244321}">
                <p14:modId xmlns:p14="http://schemas.microsoft.com/office/powerpoint/2010/main" val="3554505112"/>
              </p:ext>
            </p:extLst>
          </p:nvPr>
        </p:nvGraphicFramePr>
        <p:xfrm>
          <a:off x="256695" y="1283443"/>
          <a:ext cx="8568952" cy="4926240"/>
        </p:xfrm>
        <a:graphic>
          <a:graphicData uri="http://schemas.openxmlformats.org/drawingml/2006/table">
            <a:tbl>
              <a:tblPr firstRow="1" bandRow="1">
                <a:tableStyleId>{F5AB1C69-6EDB-4FF4-983F-18BD219EF322}</a:tableStyleId>
              </a:tblPr>
              <a:tblGrid>
                <a:gridCol w="4284476">
                  <a:extLst>
                    <a:ext uri="{9D8B030D-6E8A-4147-A177-3AD203B41FA5}">
                      <a16:colId xmlns:a16="http://schemas.microsoft.com/office/drawing/2014/main" val="3705741104"/>
                    </a:ext>
                  </a:extLst>
                </a:gridCol>
                <a:gridCol w="4284476">
                  <a:extLst>
                    <a:ext uri="{9D8B030D-6E8A-4147-A177-3AD203B41FA5}">
                      <a16:colId xmlns:a16="http://schemas.microsoft.com/office/drawing/2014/main" val="3783592347"/>
                    </a:ext>
                  </a:extLst>
                </a:gridCol>
              </a:tblGrid>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a:solidFill>
                            <a:schemeClr val="tx1"/>
                          </a:solidFill>
                          <a:latin typeface="Helvetica" panose="020B0604020202020204" pitchFamily="34" charset="0"/>
                          <a:cs typeface="Helvetica" panose="020B0604020202020204" pitchFamily="34" charset="0"/>
                        </a:rPr>
                        <a:t>Current law</a:t>
                      </a:r>
                    </a:p>
                  </a:txBody>
                  <a:tcPr anchor="ctr">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a:solidFill>
                            <a:schemeClr val="tx1"/>
                          </a:solidFill>
                          <a:latin typeface="Helvetica" panose="020B0604020202020204" pitchFamily="34" charset="0"/>
                          <a:cs typeface="Helvetica" panose="020B0604020202020204" pitchFamily="34" charset="0"/>
                        </a:rPr>
                        <a:t>Draft VBER &amp; Draft VGL</a:t>
                      </a:r>
                    </a:p>
                  </a:txBody>
                  <a:tcPr anchor="ctr">
                    <a:solidFill>
                      <a:srgbClr val="C3D69B"/>
                    </a:solidFill>
                  </a:tcPr>
                </a:tc>
                <a:extLst>
                  <a:ext uri="{0D108BD9-81ED-4DB2-BD59-A6C34878D82A}">
                    <a16:rowId xmlns:a16="http://schemas.microsoft.com/office/drawing/2014/main" val="3048615070"/>
                  </a:ext>
                </a:extLst>
              </a:tr>
              <a:tr h="1388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Helvetica" panose="020B0604020202020204" pitchFamily="34" charset="0"/>
                          <a:ea typeface="Ebrima" panose="02000000000000000000" pitchFamily="2" charset="0"/>
                          <a:cs typeface="Helvetica" panose="020B0604020202020204" pitchFamily="34" charset="0"/>
                        </a:rPr>
                        <a:t>VBER fully exempts non-reciprocal vertical agreements between a producer and distributor where the producer also competes at distribution level (exception to the exclusion of agreements between competitors)</a:t>
                      </a:r>
                    </a:p>
                  </a:txBody>
                  <a:tcPr anchor="ctr">
                    <a:solidFill>
                      <a:srgbClr val="EFF3EA"/>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dirty="0">
                        <a:latin typeface="Helvetica" panose="020B0604020202020204" pitchFamily="34" charset="0"/>
                        <a:ea typeface="Ebrima" panose="02000000000000000000"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ea typeface="Ebrima" panose="02000000000000000000" pitchFamily="2" charset="0"/>
                          <a:cs typeface="Helvetica" panose="020B0604020202020204" pitchFamily="34" charset="0"/>
                        </a:rPr>
                        <a:t>VBER applies to all aspects of a vertical agreement only if combined retail market share is below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ea typeface="Ebrima" panose="02000000000000000000" pitchFamily="2" charset="0"/>
                          <a:cs typeface="Helvetica" panose="020B0604020202020204" pitchFamily="34" charset="0"/>
                        </a:rPr>
                        <a:t>Hybrid platforms excluded altogether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ea typeface="Ebrima" panose="02000000000000000000" pitchFamily="2" charset="0"/>
                          <a:cs typeface="Helvetica" panose="020B0604020202020204" pitchFamily="34" charset="0"/>
                        </a:rPr>
                        <a:t>VBER only applies if parties compete at the retail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ea typeface="Ebrima" panose="02000000000000000000" pitchFamily="2" charset="0"/>
                          <a:cs typeface="Helvetica" panose="020B0604020202020204" pitchFamily="34" charset="0"/>
                        </a:rPr>
                        <a:t>(Wholesalers and importers acting as suppliers now covered)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dirty="0">
                        <a:latin typeface="Helvetica" panose="020B0604020202020204" pitchFamily="34" charset="0"/>
                        <a:ea typeface="Ebrima" panose="02000000000000000000" pitchFamily="2" charset="0"/>
                        <a:cs typeface="Helvetica" panose="020B0604020202020204" pitchFamily="34" charset="0"/>
                      </a:endParaRPr>
                    </a:p>
                  </a:txBody>
                  <a:tcPr>
                    <a:solidFill>
                      <a:srgbClr val="EFF3EA"/>
                    </a:solidFill>
                  </a:tcPr>
                </a:tc>
                <a:extLst>
                  <a:ext uri="{0D108BD9-81ED-4DB2-BD59-A6C34878D82A}">
                    <a16:rowId xmlns:a16="http://schemas.microsoft.com/office/drawing/2014/main" val="3219365384"/>
                  </a:ext>
                </a:extLst>
              </a:tr>
              <a:tr h="954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Helvetica" panose="020B0604020202020204" pitchFamily="34" charset="0"/>
                          <a:ea typeface="Ebrima" panose="02000000000000000000" pitchFamily="2" charset="0"/>
                          <a:cs typeface="Helvetica" panose="020B0604020202020204" pitchFamily="34" charset="0"/>
                        </a:rPr>
                        <a:t>Horizontal (collusive) information exchanges at retail level fall outside VBER and have been subject to competition law enforcement (</a:t>
                      </a:r>
                      <a:r>
                        <a:rPr lang="en-GB" sz="1600" i="1" dirty="0">
                          <a:latin typeface="Helvetica" panose="020B0604020202020204" pitchFamily="34" charset="0"/>
                          <a:ea typeface="Ebrima" panose="02000000000000000000" pitchFamily="2" charset="0"/>
                          <a:cs typeface="Helvetica" panose="020B0604020202020204" pitchFamily="34" charset="0"/>
                        </a:rPr>
                        <a:t>Hugo Boss</a:t>
                      </a:r>
                      <a:r>
                        <a:rPr lang="en-GB" sz="1600" dirty="0">
                          <a:latin typeface="Helvetica" panose="020B0604020202020204" pitchFamily="34" charset="0"/>
                          <a:ea typeface="Ebrima" panose="02000000000000000000" pitchFamily="2" charset="0"/>
                          <a:cs typeface="Helvetica" panose="020B0604020202020204" pitchFamily="34" charset="0"/>
                        </a:rPr>
                        <a:t>)</a:t>
                      </a:r>
                      <a:endParaRPr lang="en-GB" sz="1600" b="1" dirty="0">
                        <a:latin typeface="Helvetica" panose="020B0604020202020204" pitchFamily="34" charset="0"/>
                        <a:ea typeface="Ebrima" panose="02000000000000000000" pitchFamily="2" charset="0"/>
                        <a:cs typeface="Helvetica" panose="020B0604020202020204" pitchFamily="34" charset="0"/>
                      </a:endParaRPr>
                    </a:p>
                  </a:txBody>
                  <a:tcPr anchor="ctr">
                    <a:solidFill>
                      <a:srgbClr val="DEE7D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Helvetica" panose="020B0604020202020204" pitchFamily="34" charset="0"/>
                        <a:ea typeface="Ebrima" panose="02000000000000000000"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ea typeface="Ebrima" panose="02000000000000000000" pitchFamily="2" charset="0"/>
                          <a:cs typeface="Helvetica" panose="020B0604020202020204" pitchFamily="34" charset="0"/>
                        </a:rPr>
                        <a:t>If (retail) share is between 10% and 30%, VBER applies, but not to any information exchange (</a:t>
                      </a:r>
                      <a:r>
                        <a:rPr lang="fr-BE" sz="1600" dirty="0">
                          <a:latin typeface="Helvetica" panose="020B0604020202020204" pitchFamily="34" charset="0"/>
                          <a:ea typeface="Ebrima" panose="02000000000000000000" pitchFamily="2" charset="0"/>
                          <a:cs typeface="Helvetica" panose="020B0604020202020204" pitchFamily="34" charset="0"/>
                        </a:rPr>
                        <a:t>h</a:t>
                      </a:r>
                      <a:r>
                        <a:rPr lang="en-GB" sz="1600" dirty="0" err="1">
                          <a:latin typeface="Helvetica" panose="020B0604020202020204" pitchFamily="34" charset="0"/>
                          <a:ea typeface="Ebrima" panose="02000000000000000000" pitchFamily="2" charset="0"/>
                          <a:cs typeface="Helvetica" panose="020B0604020202020204" pitchFamily="34" charset="0"/>
                        </a:rPr>
                        <a:t>orizontal</a:t>
                      </a:r>
                      <a:r>
                        <a:rPr lang="en-GB" sz="1600" dirty="0">
                          <a:latin typeface="Helvetica" panose="020B0604020202020204" pitchFamily="34" charset="0"/>
                          <a:ea typeface="Ebrima" panose="02000000000000000000" pitchFamily="2" charset="0"/>
                          <a:cs typeface="Helvetica" panose="020B0604020202020204" pitchFamily="34" charset="0"/>
                        </a:rPr>
                        <a:t> self-assessment)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Helvetica" panose="020B0604020202020204" pitchFamily="34" charset="0"/>
                          <a:ea typeface="Ebrima" panose="02000000000000000000" pitchFamily="2" charset="0"/>
                          <a:cs typeface="Helvetica" panose="020B0604020202020204" pitchFamily="34" charset="0"/>
                        </a:rPr>
                        <a:t>VBER precluded if vertical agreements include by object restrictions of competition between the parties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dirty="0">
                        <a:latin typeface="Helvetica" panose="020B0604020202020204" pitchFamily="34" charset="0"/>
                        <a:ea typeface="Ebrima" panose="02000000000000000000" pitchFamily="2" charset="0"/>
                        <a:cs typeface="Helvetica" panose="020B0604020202020204" pitchFamily="34" charset="0"/>
                      </a:endParaRPr>
                    </a:p>
                  </a:txBody>
                  <a:tcPr>
                    <a:solidFill>
                      <a:srgbClr val="DEE7D1"/>
                    </a:solidFill>
                  </a:tcPr>
                </a:tc>
                <a:extLst>
                  <a:ext uri="{0D108BD9-81ED-4DB2-BD59-A6C34878D82A}">
                    <a16:rowId xmlns:a16="http://schemas.microsoft.com/office/drawing/2014/main" val="1559379623"/>
                  </a:ext>
                </a:extLst>
              </a:tr>
            </a:tbl>
          </a:graphicData>
        </a:graphic>
      </p:graphicFrame>
    </p:spTree>
    <p:extLst>
      <p:ext uri="{BB962C8B-B14F-4D97-AF65-F5344CB8AC3E}">
        <p14:creationId xmlns:p14="http://schemas.microsoft.com/office/powerpoint/2010/main" val="760226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94" y="656475"/>
            <a:ext cx="7704856" cy="576064"/>
          </a:xfrm>
          <a:noFill/>
        </p:spPr>
        <p:txBody>
          <a:bodyPr>
            <a:normAutofit/>
          </a:bodyPr>
          <a:lstStyle/>
          <a:p>
            <a:pPr algn="l"/>
            <a:r>
              <a:rPr lang="en-GB" sz="3000" b="1" dirty="0">
                <a:solidFill>
                  <a:srgbClr val="006C51"/>
                </a:solidFill>
                <a:latin typeface="Helvetica" pitchFamily="34" charset="0"/>
              </a:rPr>
              <a:t>Dual distribution: why so contentious?</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18</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7C54103-0EF1-4DCE-99E6-03FB216AAC0C}"/>
              </a:ext>
            </a:extLst>
          </p:cNvPr>
          <p:cNvSpPr txBox="1"/>
          <p:nvPr/>
        </p:nvSpPr>
        <p:spPr>
          <a:xfrm>
            <a:off x="294718" y="1844824"/>
            <a:ext cx="184731" cy="369332"/>
          </a:xfrm>
          <a:prstGeom prst="rect">
            <a:avLst/>
          </a:prstGeom>
          <a:noFill/>
        </p:spPr>
        <p:txBody>
          <a:bodyPr wrap="none" rtlCol="0">
            <a:spAutoFit/>
          </a:bodyPr>
          <a:lstStyle/>
          <a:p>
            <a:endParaRPr lang="nl-BE" dirty="0"/>
          </a:p>
        </p:txBody>
      </p:sp>
      <p:graphicFrame>
        <p:nvGraphicFramePr>
          <p:cNvPr id="7" name="Diagram 6">
            <a:extLst>
              <a:ext uri="{FF2B5EF4-FFF2-40B4-BE49-F238E27FC236}">
                <a16:creationId xmlns:a16="http://schemas.microsoft.com/office/drawing/2014/main" id="{B7EACAAD-E0FC-4016-9572-DC03E9BB0AA0}"/>
              </a:ext>
            </a:extLst>
          </p:cNvPr>
          <p:cNvGraphicFramePr/>
          <p:nvPr>
            <p:extLst>
              <p:ext uri="{D42A27DB-BD31-4B8C-83A1-F6EECF244321}">
                <p14:modId xmlns:p14="http://schemas.microsoft.com/office/powerpoint/2010/main" val="258853175"/>
              </p:ext>
            </p:extLst>
          </p:nvPr>
        </p:nvGraphicFramePr>
        <p:xfrm>
          <a:off x="301068" y="1528793"/>
          <a:ext cx="8554564"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046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13"/>
            <a:ext cx="7704856" cy="576064"/>
          </a:xfrm>
          <a:noFill/>
        </p:spPr>
        <p:txBody>
          <a:bodyPr>
            <a:normAutofit/>
          </a:bodyPr>
          <a:lstStyle/>
          <a:p>
            <a:pPr algn="l"/>
            <a:r>
              <a:rPr lang="en-GB" sz="3000" b="1" dirty="0">
                <a:solidFill>
                  <a:srgbClr val="006C51"/>
                </a:solidFill>
                <a:latin typeface="Helvetica" pitchFamily="34" charset="0"/>
              </a:rPr>
              <a:t>RPM</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19</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3">
            <a:extLst>
              <a:ext uri="{FF2B5EF4-FFF2-40B4-BE49-F238E27FC236}">
                <a16:creationId xmlns:a16="http://schemas.microsoft.com/office/drawing/2014/main" id="{F0715AAC-E49B-4418-9090-D300C77330CD}"/>
              </a:ext>
            </a:extLst>
          </p:cNvPr>
          <p:cNvGraphicFramePr>
            <a:graphicFrameLocks noGrp="1"/>
          </p:cNvGraphicFramePr>
          <p:nvPr>
            <p:extLst>
              <p:ext uri="{D42A27DB-BD31-4B8C-83A1-F6EECF244321}">
                <p14:modId xmlns:p14="http://schemas.microsoft.com/office/powerpoint/2010/main" val="1096530339"/>
              </p:ext>
            </p:extLst>
          </p:nvPr>
        </p:nvGraphicFramePr>
        <p:xfrm>
          <a:off x="251520" y="1290669"/>
          <a:ext cx="8568952" cy="3516043"/>
        </p:xfrm>
        <a:graphic>
          <a:graphicData uri="http://schemas.openxmlformats.org/drawingml/2006/table">
            <a:tbl>
              <a:tblPr firstRow="1" bandRow="1">
                <a:tableStyleId>{F5AB1C69-6EDB-4FF4-983F-18BD219EF322}</a:tableStyleId>
              </a:tblPr>
              <a:tblGrid>
                <a:gridCol w="4284476">
                  <a:extLst>
                    <a:ext uri="{9D8B030D-6E8A-4147-A177-3AD203B41FA5}">
                      <a16:colId xmlns:a16="http://schemas.microsoft.com/office/drawing/2014/main" val="946659215"/>
                    </a:ext>
                  </a:extLst>
                </a:gridCol>
                <a:gridCol w="4284476">
                  <a:extLst>
                    <a:ext uri="{9D8B030D-6E8A-4147-A177-3AD203B41FA5}">
                      <a16:colId xmlns:a16="http://schemas.microsoft.com/office/drawing/2014/main" val="3830244107"/>
                    </a:ext>
                  </a:extLst>
                </a:gridCol>
              </a:tblGrid>
              <a:tr h="986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a:solidFill>
                            <a:schemeClr val="tx1"/>
                          </a:solidFill>
                          <a:latin typeface="Helvetica" panose="020B0604020202020204" pitchFamily="34" charset="0"/>
                          <a:cs typeface="Helvetica" panose="020B0604020202020204" pitchFamily="34" charset="0"/>
                        </a:rPr>
                        <a:t>Current law</a:t>
                      </a:r>
                    </a:p>
                  </a:txBody>
                  <a:tcPr anchor="ctr">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a:solidFill>
                            <a:schemeClr val="tx1"/>
                          </a:solidFill>
                          <a:latin typeface="Helvetica" panose="020B0604020202020204" pitchFamily="34" charset="0"/>
                          <a:cs typeface="Helvetica" panose="020B0604020202020204" pitchFamily="34" charset="0"/>
                        </a:rPr>
                        <a:t>Draft VBER &amp; Draft VGL</a:t>
                      </a:r>
                    </a:p>
                  </a:txBody>
                  <a:tcPr anchor="ctr">
                    <a:solidFill>
                      <a:srgbClr val="C3D69B"/>
                    </a:solidFill>
                  </a:tcPr>
                </a:tc>
                <a:extLst>
                  <a:ext uri="{0D108BD9-81ED-4DB2-BD59-A6C34878D82A}">
                    <a16:rowId xmlns:a16="http://schemas.microsoft.com/office/drawing/2014/main" val="409268278"/>
                  </a:ext>
                </a:extLst>
              </a:tr>
              <a:tr h="1080000">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GB" sz="1800" dirty="0">
                          <a:latin typeface="Helvetica" panose="020B0604020202020204" pitchFamily="34" charset="0"/>
                          <a:ea typeface="Ebrima" panose="02000000000000000000" pitchFamily="2" charset="0"/>
                          <a:cs typeface="Helvetica" panose="020B0604020202020204" pitchFamily="34" charset="0"/>
                        </a:rPr>
                        <a:t>RPM considered hardcore, although VGL identify situations where Article 101(3) conditions may be met </a:t>
                      </a:r>
                    </a:p>
                  </a:txBody>
                  <a:tcPr anchor="ctr">
                    <a:solidFill>
                      <a:srgbClr val="EFF3EA"/>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dk1"/>
                        </a:solidFill>
                        <a:latin typeface="Helvetica" panose="020B0604020202020204" pitchFamily="34" charset="0"/>
                        <a:ea typeface="Ebrima" panose="02000000000000000000"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Helvetica" panose="020B0604020202020204" pitchFamily="34" charset="0"/>
                          <a:ea typeface="Ebrima" panose="02000000000000000000" pitchFamily="2" charset="0"/>
                          <a:cs typeface="Helvetica" panose="020B0604020202020204" pitchFamily="34" charset="0"/>
                        </a:rPr>
                        <a:t>No changes in general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Helvetica" panose="020B0604020202020204" pitchFamily="34" charset="0"/>
                          <a:ea typeface="Ebrima" panose="02000000000000000000" pitchFamily="2" charset="0"/>
                          <a:cs typeface="Helvetica" panose="020B0604020202020204" pitchFamily="34" charset="0"/>
                        </a:rPr>
                        <a:t>Clarification re </a:t>
                      </a:r>
                      <a:r>
                        <a:rPr lang="en-GB" sz="1600" b="1" kern="1200" dirty="0">
                          <a:solidFill>
                            <a:schemeClr val="dk1"/>
                          </a:solidFill>
                          <a:latin typeface="Helvetica" panose="020B0604020202020204" pitchFamily="34" charset="0"/>
                          <a:ea typeface="Ebrima" panose="02000000000000000000" pitchFamily="2" charset="0"/>
                          <a:cs typeface="Helvetica" panose="020B0604020202020204" pitchFamily="34" charset="0"/>
                        </a:rPr>
                        <a:t>fulfilment contracts </a:t>
                      </a:r>
                      <a:r>
                        <a:rPr lang="en-GB" sz="1600" kern="1200" dirty="0">
                          <a:solidFill>
                            <a:schemeClr val="dk1"/>
                          </a:solidFill>
                          <a:latin typeface="Helvetica" panose="020B0604020202020204" pitchFamily="34" charset="0"/>
                          <a:ea typeface="Ebrima" panose="02000000000000000000" pitchFamily="2" charset="0"/>
                          <a:cs typeface="Helvetica" panose="020B0604020202020204" pitchFamily="34" charset="0"/>
                        </a:rPr>
                        <a:t>– no RPM if buyer waived right to competition among third parties fulfilling contract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kern="1200" dirty="0">
                          <a:solidFill>
                            <a:schemeClr val="dk1"/>
                          </a:solidFill>
                          <a:latin typeface="Helvetica" panose="020B0604020202020204" pitchFamily="34" charset="0"/>
                          <a:ea typeface="Ebrima" panose="02000000000000000000" pitchFamily="2" charset="0"/>
                          <a:cs typeface="Helvetica" panose="020B0604020202020204" pitchFamily="34" charset="0"/>
                        </a:rPr>
                        <a:t>MAPs</a:t>
                      </a:r>
                      <a:r>
                        <a:rPr lang="en-GB" sz="1600" kern="1200" dirty="0">
                          <a:solidFill>
                            <a:schemeClr val="dk1"/>
                          </a:solidFill>
                          <a:latin typeface="Helvetica" panose="020B0604020202020204" pitchFamily="34" charset="0"/>
                          <a:ea typeface="Ebrima" panose="02000000000000000000" pitchFamily="2" charset="0"/>
                          <a:cs typeface="Helvetica" panose="020B0604020202020204" pitchFamily="34" charset="0"/>
                        </a:rPr>
                        <a:t>:  Draft VGL suggest that “genuine” MAPs might not be considered RPM, although seems not the intended message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dk1"/>
                        </a:solidFill>
                        <a:latin typeface="Helvetica" panose="020B0604020202020204" pitchFamily="34" charset="0"/>
                        <a:ea typeface="Ebrima" panose="02000000000000000000" pitchFamily="2" charset="0"/>
                        <a:cs typeface="Helvetica" panose="020B0604020202020204" pitchFamily="34" charset="0"/>
                      </a:endParaRPr>
                    </a:p>
                  </a:txBody>
                  <a:tcPr anchor="ctr">
                    <a:solidFill>
                      <a:srgbClr val="EFF3EA"/>
                    </a:solidFill>
                  </a:tcPr>
                </a:tc>
                <a:extLst>
                  <a:ext uri="{0D108BD9-81ED-4DB2-BD59-A6C34878D82A}">
                    <a16:rowId xmlns:a16="http://schemas.microsoft.com/office/drawing/2014/main" val="2109452104"/>
                  </a:ext>
                </a:extLst>
              </a:tr>
            </a:tbl>
          </a:graphicData>
        </a:graphic>
      </p:graphicFrame>
      <p:grpSp>
        <p:nvGrpSpPr>
          <p:cNvPr id="6" name="Group 5">
            <a:extLst>
              <a:ext uri="{FF2B5EF4-FFF2-40B4-BE49-F238E27FC236}">
                <a16:creationId xmlns:a16="http://schemas.microsoft.com/office/drawing/2014/main" id="{26FB9290-2260-43DC-8EF2-B9D8F3D8EFC7}"/>
              </a:ext>
            </a:extLst>
          </p:cNvPr>
          <p:cNvGrpSpPr/>
          <p:nvPr/>
        </p:nvGrpSpPr>
        <p:grpSpPr>
          <a:xfrm>
            <a:off x="249070" y="5139550"/>
            <a:ext cx="8554564" cy="1216800"/>
            <a:chOff x="0" y="1623848"/>
            <a:chExt cx="8554564" cy="1216800"/>
          </a:xfrm>
        </p:grpSpPr>
        <p:sp>
          <p:nvSpPr>
            <p:cNvPr id="7" name="Rectangle: Rounded Corners 6">
              <a:extLst>
                <a:ext uri="{FF2B5EF4-FFF2-40B4-BE49-F238E27FC236}">
                  <a16:creationId xmlns:a16="http://schemas.microsoft.com/office/drawing/2014/main" id="{A6B72A45-43A5-4743-850F-5DAF0107FB4B}"/>
                </a:ext>
              </a:extLst>
            </p:cNvPr>
            <p:cNvSpPr/>
            <p:nvPr/>
          </p:nvSpPr>
          <p:spPr>
            <a:xfrm>
              <a:off x="0" y="1623848"/>
              <a:ext cx="8554564" cy="1216800"/>
            </a:xfrm>
            <a:prstGeom prst="roundRect">
              <a:avLst/>
            </a:prstGeom>
            <a:solidFill>
              <a:srgbClr val="DEE7D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87653819-671B-403D-A6B5-609A6CFDFB39}"/>
                </a:ext>
              </a:extLst>
            </p:cNvPr>
            <p:cNvSpPr txBox="1"/>
            <p:nvPr/>
          </p:nvSpPr>
          <p:spPr>
            <a:xfrm>
              <a:off x="59399" y="1683247"/>
              <a:ext cx="8435766"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1600" baseline="0" dirty="0">
                  <a:solidFill>
                    <a:schemeClr val="tx1"/>
                  </a:solidFill>
                  <a:latin typeface="Helvetica" panose="020B0604020202020204" pitchFamily="34" charset="0"/>
                  <a:cs typeface="Helvetica" panose="020B0604020202020204" pitchFamily="34" charset="0"/>
                </a:rPr>
                <a:t>Restraints to enter new market: 2 year absolute territorial protection to protect exclusive distributor is outside Art. 101(1); but RPM to incentivize multiple distributor investment can only potentially benefit from Art. 101(3) under strict and uncertain conditions.</a:t>
              </a:r>
              <a:endParaRPr lang="nl-BE" sz="1600" kern="1200" baseline="0" dirty="0">
                <a:solidFill>
                  <a:schemeClr val="tx1"/>
                </a:solidFill>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43868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90669"/>
            <a:ext cx="7704856" cy="576064"/>
          </a:xfrm>
          <a:noFill/>
        </p:spPr>
        <p:txBody>
          <a:bodyPr>
            <a:normAutofit/>
          </a:bodyPr>
          <a:lstStyle/>
          <a:p>
            <a:pPr algn="l"/>
            <a:r>
              <a:rPr lang="en-GB" sz="3000" b="1" dirty="0">
                <a:solidFill>
                  <a:srgbClr val="006C51"/>
                </a:solidFill>
                <a:latin typeface="Helvetica" pitchFamily="34" charset="0"/>
              </a:rPr>
              <a:t>Topics</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2</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Content Placeholder 3">
            <a:extLst>
              <a:ext uri="{FF2B5EF4-FFF2-40B4-BE49-F238E27FC236}">
                <a16:creationId xmlns:a16="http://schemas.microsoft.com/office/drawing/2014/main" id="{A6A654D0-672C-49F1-868C-CFA8CF5A2498}"/>
              </a:ext>
            </a:extLst>
          </p:cNvPr>
          <p:cNvGraphicFramePr>
            <a:graphicFrameLocks noGrp="1"/>
          </p:cNvGraphicFramePr>
          <p:nvPr>
            <p:ph idx="1"/>
            <p:extLst>
              <p:ext uri="{D42A27DB-BD31-4B8C-83A1-F6EECF244321}">
                <p14:modId xmlns:p14="http://schemas.microsoft.com/office/powerpoint/2010/main" val="1149490662"/>
              </p:ext>
            </p:extLst>
          </p:nvPr>
        </p:nvGraphicFramePr>
        <p:xfrm>
          <a:off x="323528" y="1268759"/>
          <a:ext cx="4896543" cy="5452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926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06" y="404664"/>
            <a:ext cx="8000801" cy="576064"/>
          </a:xfrm>
          <a:noFill/>
        </p:spPr>
        <p:txBody>
          <a:bodyPr>
            <a:normAutofit fontScale="90000"/>
          </a:bodyPr>
          <a:lstStyle/>
          <a:p>
            <a:pPr algn="l"/>
            <a:r>
              <a:rPr lang="en-US" sz="3000" b="1" dirty="0">
                <a:solidFill>
                  <a:srgbClr val="006C51"/>
                </a:solidFill>
                <a:latin typeface="Helvetica" pitchFamily="34" charset="0"/>
              </a:rPr>
              <a:t>Heavy fines for RPM : reluctance to experiment</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20</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Yamaha Music: A Pioneer in Musical Instruments | YABAI - The Modern,  Vibrant Face of Japan">
            <a:extLst>
              <a:ext uri="{FF2B5EF4-FFF2-40B4-BE49-F238E27FC236}">
                <a16:creationId xmlns:a16="http://schemas.microsoft.com/office/drawing/2014/main" id="{820BF867-A2DC-425D-8A57-488ED51F7D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74" y="1700808"/>
            <a:ext cx="2229444" cy="14870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The French Competition Authority fines Apple a record of €1.1 billion: a  renewed use of abuse of economic dependence – Competition Forum">
            <a:extLst>
              <a:ext uri="{FF2B5EF4-FFF2-40B4-BE49-F238E27FC236}">
                <a16:creationId xmlns:a16="http://schemas.microsoft.com/office/drawing/2014/main" id="{F895BB9B-620C-4710-9CAE-727A125595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582" y="4005064"/>
            <a:ext cx="2229444" cy="13934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31FBD2AF-D636-4FEF-8B4F-B7210AC2644E}"/>
              </a:ext>
            </a:extLst>
          </p:cNvPr>
          <p:cNvGraphicFramePr>
            <a:graphicFrameLocks noGrp="1"/>
          </p:cNvGraphicFramePr>
          <p:nvPr>
            <p:extLst>
              <p:ext uri="{D42A27DB-BD31-4B8C-83A1-F6EECF244321}">
                <p14:modId xmlns:p14="http://schemas.microsoft.com/office/powerpoint/2010/main" val="872198479"/>
              </p:ext>
            </p:extLst>
          </p:nvPr>
        </p:nvGraphicFramePr>
        <p:xfrm>
          <a:off x="3131840" y="1261361"/>
          <a:ext cx="5782572" cy="4814355"/>
        </p:xfrm>
        <a:graphic>
          <a:graphicData uri="http://schemas.openxmlformats.org/drawingml/2006/table">
            <a:tbl>
              <a:tblPr firstRow="1" bandRow="1">
                <a:tableStyleId>{5C22544A-7EE6-4342-B048-85BDC9FD1C3A}</a:tableStyleId>
              </a:tblPr>
              <a:tblGrid>
                <a:gridCol w="1282858">
                  <a:extLst>
                    <a:ext uri="{9D8B030D-6E8A-4147-A177-3AD203B41FA5}">
                      <a16:colId xmlns:a16="http://schemas.microsoft.com/office/drawing/2014/main" val="365680247"/>
                    </a:ext>
                  </a:extLst>
                </a:gridCol>
                <a:gridCol w="1282858">
                  <a:extLst>
                    <a:ext uri="{9D8B030D-6E8A-4147-A177-3AD203B41FA5}">
                      <a16:colId xmlns:a16="http://schemas.microsoft.com/office/drawing/2014/main" val="4150239725"/>
                    </a:ext>
                  </a:extLst>
                </a:gridCol>
                <a:gridCol w="1282858">
                  <a:extLst>
                    <a:ext uri="{9D8B030D-6E8A-4147-A177-3AD203B41FA5}">
                      <a16:colId xmlns:a16="http://schemas.microsoft.com/office/drawing/2014/main" val="1712815760"/>
                    </a:ext>
                  </a:extLst>
                </a:gridCol>
                <a:gridCol w="1282858">
                  <a:extLst>
                    <a:ext uri="{9D8B030D-6E8A-4147-A177-3AD203B41FA5}">
                      <a16:colId xmlns:a16="http://schemas.microsoft.com/office/drawing/2014/main" val="901959675"/>
                    </a:ext>
                  </a:extLst>
                </a:gridCol>
                <a:gridCol w="651140">
                  <a:extLst>
                    <a:ext uri="{9D8B030D-6E8A-4147-A177-3AD203B41FA5}">
                      <a16:colId xmlns:a16="http://schemas.microsoft.com/office/drawing/2014/main" val="3637402231"/>
                    </a:ext>
                  </a:extLst>
                </a:gridCol>
              </a:tblGrid>
              <a:tr h="259548">
                <a:tc>
                  <a:txBody>
                    <a:bodyPr/>
                    <a:lstStyle/>
                    <a:p>
                      <a:pPr algn="ctr">
                        <a:lnSpc>
                          <a:spcPct val="107000"/>
                        </a:lnSpc>
                        <a:spcAft>
                          <a:spcPts val="800"/>
                        </a:spcAft>
                      </a:pPr>
                      <a:r>
                        <a:rPr lang="en-GB" sz="1100" baseline="0" dirty="0">
                          <a:solidFill>
                            <a:schemeClr val="tx1"/>
                          </a:solidFill>
                          <a:effectLst/>
                        </a:rPr>
                        <a:t>Jurisdiction</a:t>
                      </a:r>
                      <a:endParaRPr lang="en-GB" sz="110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C3D69B"/>
                    </a:solidFill>
                  </a:tcPr>
                </a:tc>
                <a:tc>
                  <a:txBody>
                    <a:bodyPr/>
                    <a:lstStyle/>
                    <a:p>
                      <a:pPr algn="ctr">
                        <a:lnSpc>
                          <a:spcPct val="107000"/>
                        </a:lnSpc>
                        <a:spcAft>
                          <a:spcPts val="800"/>
                        </a:spcAft>
                      </a:pPr>
                      <a:r>
                        <a:rPr lang="it-IT" sz="1100" baseline="0" dirty="0">
                          <a:solidFill>
                            <a:schemeClr val="tx1"/>
                          </a:solidFill>
                          <a:effectLst/>
                        </a:rPr>
                        <a:t>Companies fined</a:t>
                      </a:r>
                      <a:endParaRPr lang="en-GB" sz="110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C3D69B"/>
                    </a:solidFill>
                  </a:tcPr>
                </a:tc>
                <a:tc>
                  <a:txBody>
                    <a:bodyPr/>
                    <a:lstStyle/>
                    <a:p>
                      <a:pPr algn="ctr">
                        <a:lnSpc>
                          <a:spcPct val="107000"/>
                        </a:lnSpc>
                        <a:spcAft>
                          <a:spcPts val="800"/>
                        </a:spcAft>
                      </a:pPr>
                      <a:r>
                        <a:rPr lang="it-IT" sz="1100" baseline="0" dirty="0">
                          <a:solidFill>
                            <a:schemeClr val="tx1"/>
                          </a:solidFill>
                          <a:effectLst/>
                        </a:rPr>
                        <a:t>Products</a:t>
                      </a:r>
                      <a:endParaRPr lang="en-GB" sz="110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C3D69B"/>
                    </a:solidFill>
                  </a:tcPr>
                </a:tc>
                <a:tc>
                  <a:txBody>
                    <a:bodyPr/>
                    <a:lstStyle/>
                    <a:p>
                      <a:pPr algn="ctr">
                        <a:lnSpc>
                          <a:spcPct val="107000"/>
                        </a:lnSpc>
                        <a:spcAft>
                          <a:spcPts val="800"/>
                        </a:spcAft>
                      </a:pPr>
                      <a:r>
                        <a:rPr lang="it-IT" sz="1100" baseline="0" dirty="0">
                          <a:solidFill>
                            <a:schemeClr val="tx1"/>
                          </a:solidFill>
                          <a:effectLst/>
                        </a:rPr>
                        <a:t>Fine (in EUR)</a:t>
                      </a:r>
                      <a:endParaRPr lang="en-GB" sz="110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C3D69B"/>
                    </a:solidFill>
                  </a:tcPr>
                </a:tc>
                <a:tc>
                  <a:txBody>
                    <a:bodyPr/>
                    <a:lstStyle/>
                    <a:p>
                      <a:pPr algn="ctr">
                        <a:lnSpc>
                          <a:spcPct val="107000"/>
                        </a:lnSpc>
                        <a:spcAft>
                          <a:spcPts val="800"/>
                        </a:spcAft>
                      </a:pPr>
                      <a:r>
                        <a:rPr lang="it-IT" sz="1100" baseline="0" dirty="0">
                          <a:solidFill>
                            <a:schemeClr val="tx1"/>
                          </a:solidFill>
                          <a:effectLst/>
                        </a:rPr>
                        <a:t>Year</a:t>
                      </a:r>
                      <a:endParaRPr lang="en-GB" sz="110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C3D69B"/>
                    </a:solidFill>
                  </a:tcPr>
                </a:tc>
                <a:extLst>
                  <a:ext uri="{0D108BD9-81ED-4DB2-BD59-A6C34878D82A}">
                    <a16:rowId xmlns:a16="http://schemas.microsoft.com/office/drawing/2014/main" val="718171603"/>
                  </a:ext>
                </a:extLst>
              </a:tr>
              <a:tr h="445602">
                <a:tc rowSpan="2">
                  <a:txBody>
                    <a:bodyPr/>
                    <a:lstStyle/>
                    <a:p>
                      <a:pPr algn="ctr">
                        <a:lnSpc>
                          <a:spcPct val="107000"/>
                        </a:lnSpc>
                        <a:spcAft>
                          <a:spcPts val="800"/>
                        </a:spcAft>
                      </a:pPr>
                      <a:r>
                        <a:rPr lang="it-IT" sz="1050" dirty="0">
                          <a:effectLst/>
                        </a:rPr>
                        <a:t>France</a:t>
                      </a:r>
                      <a:endParaRPr lang="en-GB" sz="1050" dirty="0">
                        <a:effectLst/>
                        <a:latin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it-IT" sz="1050" dirty="0">
                          <a:effectLst/>
                        </a:rPr>
                        <a:t>Apple</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it-IT" sz="1050" dirty="0">
                          <a:effectLst/>
                        </a:rPr>
                        <a:t>Apple products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it-IT" sz="1050" b="1" dirty="0">
                          <a:effectLst/>
                        </a:rPr>
                        <a:t>1.1 billion (221 million for RPM)</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it-IT" sz="1050" dirty="0">
                          <a:effectLst/>
                        </a:rPr>
                        <a:t>2020</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extLst>
                  <a:ext uri="{0D108BD9-81ED-4DB2-BD59-A6C34878D82A}">
                    <a16:rowId xmlns:a16="http://schemas.microsoft.com/office/drawing/2014/main" val="4257276279"/>
                  </a:ext>
                </a:extLst>
              </a:tr>
              <a:tr h="389480">
                <a:tc vMerge="1">
                  <a:txBody>
                    <a:bodyPr/>
                    <a:lstStyle/>
                    <a:p>
                      <a:pPr algn="ctr">
                        <a:lnSpc>
                          <a:spcPct val="107000"/>
                        </a:lnSpc>
                        <a:spcAft>
                          <a:spcPts val="800"/>
                        </a:spcAft>
                      </a:pPr>
                      <a:r>
                        <a:rPr lang="it-IT" sz="1100" dirty="0">
                          <a:effectLst/>
                        </a:rPr>
                        <a:t>France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tc>
                <a:tc>
                  <a:txBody>
                    <a:bodyPr/>
                    <a:lstStyle/>
                    <a:p>
                      <a:pPr algn="ctr">
                        <a:lnSpc>
                          <a:spcPct val="107000"/>
                        </a:lnSpc>
                        <a:spcAft>
                          <a:spcPts val="800"/>
                        </a:spcAft>
                      </a:pPr>
                      <a:r>
                        <a:rPr lang="it-IT" sz="1050" dirty="0">
                          <a:effectLst/>
                        </a:rPr>
                        <a:t>Chanel, Logo, Luxottica and LVMH</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it-IT" sz="1050" dirty="0">
                          <a:effectLst/>
                        </a:rPr>
                        <a:t>Glasses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it-IT" sz="1050" b="1" dirty="0">
                          <a:effectLst/>
                        </a:rPr>
                        <a:t>126 million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it-IT" sz="1050" dirty="0">
                          <a:effectLst/>
                        </a:rPr>
                        <a:t>2021</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extLst>
                  <a:ext uri="{0D108BD9-81ED-4DB2-BD59-A6C34878D82A}">
                    <a16:rowId xmlns:a16="http://schemas.microsoft.com/office/drawing/2014/main" val="3366218506"/>
                  </a:ext>
                </a:extLst>
              </a:tr>
              <a:tr h="389480">
                <a:tc>
                  <a:txBody>
                    <a:bodyPr/>
                    <a:lstStyle/>
                    <a:p>
                      <a:pPr algn="ctr">
                        <a:lnSpc>
                          <a:spcPct val="107000"/>
                        </a:lnSpc>
                        <a:spcAft>
                          <a:spcPts val="800"/>
                        </a:spcAft>
                      </a:pPr>
                      <a:r>
                        <a:rPr lang="it-IT" sz="1050" dirty="0">
                          <a:effectLst/>
                        </a:rPr>
                        <a:t>Netherlands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en-US" sz="1050" dirty="0">
                          <a:effectLst/>
                        </a:rPr>
                        <a:t>Samsung</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en-US" sz="1050" dirty="0">
                          <a:effectLst/>
                        </a:rPr>
                        <a:t>Televisions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en-US" sz="1050" b="1" dirty="0">
                          <a:effectLst/>
                        </a:rPr>
                        <a:t>40 million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en-US" sz="1050" dirty="0">
                          <a:effectLst/>
                        </a:rPr>
                        <a:t>2021</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extLst>
                  <a:ext uri="{0D108BD9-81ED-4DB2-BD59-A6C34878D82A}">
                    <a16:rowId xmlns:a16="http://schemas.microsoft.com/office/drawing/2014/main" val="2331144441"/>
                  </a:ext>
                </a:extLst>
              </a:tr>
              <a:tr h="777211">
                <a:tc rowSpan="2">
                  <a:txBody>
                    <a:bodyPr/>
                    <a:lstStyle/>
                    <a:p>
                      <a:pPr algn="ctr">
                        <a:lnSpc>
                          <a:spcPct val="107000"/>
                        </a:lnSpc>
                        <a:spcAft>
                          <a:spcPts val="800"/>
                        </a:spcAft>
                      </a:pPr>
                      <a:r>
                        <a:rPr lang="it-IT" sz="1050" dirty="0">
                          <a:effectLst/>
                        </a:rPr>
                        <a:t>Germany</a:t>
                      </a:r>
                      <a:endParaRPr lang="en-GB" sz="1050" dirty="0">
                        <a:effectLst/>
                        <a:latin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en-US" sz="900" dirty="0">
                          <a:effectLst/>
                        </a:rPr>
                        <a:t>Yamaha Music Group, Roland Germany, Fender Musical Instruments, Thomann GmbH and Music Store</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it-IT" sz="1050" dirty="0">
                          <a:effectLst/>
                        </a:rPr>
                        <a:t>Musical instruments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it-IT" sz="1050" b="1" dirty="0">
                          <a:effectLst/>
                        </a:rPr>
                        <a:t>21 million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it-IT" sz="1050" dirty="0">
                          <a:effectLst/>
                        </a:rPr>
                        <a:t>2021</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extLst>
                  <a:ext uri="{0D108BD9-81ED-4DB2-BD59-A6C34878D82A}">
                    <a16:rowId xmlns:a16="http://schemas.microsoft.com/office/drawing/2014/main" val="3609766153"/>
                  </a:ext>
                </a:extLst>
              </a:tr>
              <a:tr h="389480">
                <a:tc vMerge="1">
                  <a:txBody>
                    <a:bodyPr/>
                    <a:lstStyle/>
                    <a:p>
                      <a:pPr algn="ctr">
                        <a:lnSpc>
                          <a:spcPct val="107000"/>
                        </a:lnSpc>
                        <a:spcAft>
                          <a:spcPts val="800"/>
                        </a:spcAft>
                      </a:pPr>
                      <a:r>
                        <a:rPr lang="it-IT" sz="1100" dirty="0">
                          <a:effectLst/>
                        </a:rPr>
                        <a:t>Germany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tc>
                <a:tc>
                  <a:txBody>
                    <a:bodyPr/>
                    <a:lstStyle/>
                    <a:p>
                      <a:pPr algn="ctr">
                        <a:lnSpc>
                          <a:spcPct val="107000"/>
                        </a:lnSpc>
                        <a:spcAft>
                          <a:spcPts val="800"/>
                        </a:spcAft>
                      </a:pPr>
                      <a:r>
                        <a:rPr lang="en-US" sz="1050" dirty="0">
                          <a:effectLst/>
                        </a:rPr>
                        <a:t>Bose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it-IT" sz="1050" dirty="0">
                          <a:effectLst/>
                        </a:rPr>
                        <a:t>Musical instruments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it-IT" sz="1050" b="1" dirty="0">
                          <a:effectLst/>
                        </a:rPr>
                        <a:t>7 million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it-IT" sz="1050" dirty="0">
                          <a:effectLst/>
                        </a:rPr>
                        <a:t>2021</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extLst>
                  <a:ext uri="{0D108BD9-81ED-4DB2-BD59-A6C34878D82A}">
                    <a16:rowId xmlns:a16="http://schemas.microsoft.com/office/drawing/2014/main" val="374947684"/>
                  </a:ext>
                </a:extLst>
              </a:tr>
              <a:tr h="436149">
                <a:tc rowSpan="2">
                  <a:txBody>
                    <a:bodyPr/>
                    <a:lstStyle/>
                    <a:p>
                      <a:pPr algn="ctr">
                        <a:lnSpc>
                          <a:spcPct val="107000"/>
                        </a:lnSpc>
                        <a:spcAft>
                          <a:spcPts val="800"/>
                        </a:spcAft>
                      </a:pPr>
                      <a:r>
                        <a:rPr lang="en-US" sz="1050" dirty="0">
                          <a:effectLst/>
                          <a:latin typeface="Calibri" panose="020F0502020204030204" pitchFamily="34" charset="0"/>
                          <a:ea typeface="Calibri" panose="020F0502020204030204" pitchFamily="34" charset="0"/>
                          <a:cs typeface="Arial" panose="020B0604020202020204" pitchFamily="34" charset="0"/>
                        </a:rPr>
                        <a:t>United Kingdom</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en-US" sz="1050" dirty="0">
                          <a:effectLst/>
                        </a:rPr>
                        <a:t>Roland, </a:t>
                      </a:r>
                      <a:r>
                        <a:rPr lang="en-US" sz="1050" dirty="0" err="1">
                          <a:effectLst/>
                        </a:rPr>
                        <a:t>Korg</a:t>
                      </a:r>
                      <a:endParaRPr lang="en-GB" sz="1050" dirty="0">
                        <a:effectLst/>
                      </a:endParaRPr>
                    </a:p>
                  </a:txBody>
                  <a:tcPr marL="30373" marR="30373" marT="6328" marB="0" anchor="ctr">
                    <a:solidFill>
                      <a:srgbClr val="DEE7D1"/>
                    </a:solidFill>
                  </a:tcPr>
                </a:tc>
                <a:tc>
                  <a:txBody>
                    <a:bodyPr/>
                    <a:lstStyle/>
                    <a:p>
                      <a:pPr algn="ctr">
                        <a:lnSpc>
                          <a:spcPct val="107000"/>
                        </a:lnSpc>
                        <a:spcAft>
                          <a:spcPts val="800"/>
                        </a:spcAft>
                      </a:pPr>
                      <a:r>
                        <a:rPr lang="en-US" sz="1050" dirty="0">
                          <a:effectLst/>
                          <a:latin typeface="Calibri" panose="020F0502020204030204" pitchFamily="34" charset="0"/>
                          <a:ea typeface="Calibri" panose="020F0502020204030204" pitchFamily="34" charset="0"/>
                          <a:cs typeface="Arial" panose="020B0604020202020204" pitchFamily="34" charset="0"/>
                        </a:rPr>
                        <a:t>Musical instruments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en-US" sz="1050" b="1" dirty="0">
                          <a:effectLst/>
                          <a:latin typeface="Calibri" panose="020F0502020204030204" pitchFamily="34" charset="0"/>
                          <a:ea typeface="Calibri" panose="020F0502020204030204" pitchFamily="34" charset="0"/>
                          <a:cs typeface="Arial" panose="020B0604020202020204" pitchFamily="34" charset="0"/>
                        </a:rPr>
                        <a:t>6 million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en-US" sz="1050" dirty="0">
                          <a:effectLst/>
                          <a:latin typeface="Calibri" panose="020F0502020204030204" pitchFamily="34" charset="0"/>
                          <a:ea typeface="Calibri" panose="020F0502020204030204" pitchFamily="34" charset="0"/>
                          <a:cs typeface="Arial" panose="020B0604020202020204" pitchFamily="34" charset="0"/>
                        </a:rPr>
                        <a:t>2020</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extLst>
                  <a:ext uri="{0D108BD9-81ED-4DB2-BD59-A6C34878D82A}">
                    <a16:rowId xmlns:a16="http://schemas.microsoft.com/office/drawing/2014/main" val="4082711548"/>
                  </a:ext>
                </a:extLst>
              </a:tr>
              <a:tr h="436149">
                <a:tc v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chemeClr val="bg1">
                        <a:lumMod val="95000"/>
                      </a:schemeClr>
                    </a:solidFill>
                  </a:tcPr>
                </a:tc>
                <a:tc>
                  <a:txBody>
                    <a:bodyPr/>
                    <a:lstStyle/>
                    <a:p>
                      <a:pPr algn="ctr">
                        <a:lnSpc>
                          <a:spcPct val="107000"/>
                        </a:lnSpc>
                        <a:spcAft>
                          <a:spcPts val="800"/>
                        </a:spcAft>
                      </a:pPr>
                      <a:r>
                        <a:rPr lang="en-US" sz="1050" dirty="0">
                          <a:effectLst/>
                        </a:rPr>
                        <a:t>Fender</a:t>
                      </a:r>
                      <a:endParaRPr lang="en-GB" sz="1050" dirty="0">
                        <a:effectLst/>
                      </a:endParaRPr>
                    </a:p>
                  </a:txBody>
                  <a:tcPr marL="30373" marR="30373" marT="6328" marB="0" anchor="ctr">
                    <a:solidFill>
                      <a:srgbClr val="EFF3EA"/>
                    </a:solidFill>
                  </a:tcPr>
                </a:tc>
                <a:tc>
                  <a:txBody>
                    <a:bodyPr/>
                    <a:lstStyle/>
                    <a:p>
                      <a:pPr algn="ctr">
                        <a:lnSpc>
                          <a:spcPct val="107000"/>
                        </a:lnSpc>
                        <a:spcAft>
                          <a:spcPts val="800"/>
                        </a:spcAft>
                      </a:pPr>
                      <a:r>
                        <a:rPr lang="en-US" sz="1050" dirty="0">
                          <a:effectLst/>
                          <a:latin typeface="Calibri" panose="020F0502020204030204" pitchFamily="34" charset="0"/>
                          <a:ea typeface="Calibri" panose="020F0502020204030204" pitchFamily="34" charset="0"/>
                          <a:cs typeface="Arial" panose="020B0604020202020204" pitchFamily="34" charset="0"/>
                        </a:rPr>
                        <a:t>Musical instruments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en-US" sz="1050" b="1" dirty="0">
                          <a:effectLst/>
                          <a:latin typeface="Calibri" panose="020F0502020204030204" pitchFamily="34" charset="0"/>
                          <a:ea typeface="Calibri" panose="020F0502020204030204" pitchFamily="34" charset="0"/>
                          <a:cs typeface="Arial" panose="020B0604020202020204" pitchFamily="34" charset="0"/>
                        </a:rPr>
                        <a:t>5.2 million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en-US" sz="1050" dirty="0">
                          <a:effectLst/>
                          <a:latin typeface="Calibri" panose="020F0502020204030204" pitchFamily="34" charset="0"/>
                          <a:ea typeface="Calibri" panose="020F0502020204030204" pitchFamily="34" charset="0"/>
                          <a:cs typeface="Arial" panose="020B0604020202020204" pitchFamily="34" charset="0"/>
                        </a:rPr>
                        <a:t>2020</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extLst>
                  <a:ext uri="{0D108BD9-81ED-4DB2-BD59-A6C34878D82A}">
                    <a16:rowId xmlns:a16="http://schemas.microsoft.com/office/drawing/2014/main" val="3989067732"/>
                  </a:ext>
                </a:extLst>
              </a:tr>
              <a:tr h="445602">
                <a:tc>
                  <a:txBody>
                    <a:bodyPr/>
                    <a:lstStyle/>
                    <a:p>
                      <a:pPr algn="ctr">
                        <a:lnSpc>
                          <a:spcPct val="107000"/>
                        </a:lnSpc>
                        <a:spcAft>
                          <a:spcPts val="800"/>
                        </a:spcAft>
                      </a:pPr>
                      <a:r>
                        <a:rPr lang="it-IT" sz="1050" dirty="0">
                          <a:effectLst/>
                        </a:rPr>
                        <a:t>Luxemburg</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en-US" sz="1050" dirty="0" err="1">
                          <a:effectLst/>
                        </a:rPr>
                        <a:t>Bahlsen</a:t>
                      </a:r>
                      <a:r>
                        <a:rPr lang="en-US" sz="1050">
                          <a:effectLst/>
                        </a:rPr>
                        <a:t>, </a:t>
                      </a:r>
                      <a:r>
                        <a:rPr lang="en-US" sz="1050" dirty="0">
                          <a:effectLst/>
                        </a:rPr>
                        <a:t>Auchan, Cactus and Delhaize</a:t>
                      </a:r>
                      <a:endParaRPr lang="en-GB" sz="1050" dirty="0">
                        <a:effectLst/>
                      </a:endParaRPr>
                    </a:p>
                  </a:txBody>
                  <a:tcPr marL="30373" marR="30373" marT="6328" marB="0" anchor="ctr">
                    <a:solidFill>
                      <a:srgbClr val="DEE7D1"/>
                    </a:solidFill>
                  </a:tcPr>
                </a:tc>
                <a:tc>
                  <a:txBody>
                    <a:bodyPr/>
                    <a:lstStyle/>
                    <a:p>
                      <a:pPr algn="ctr">
                        <a:lnSpc>
                          <a:spcPct val="107000"/>
                        </a:lnSpc>
                        <a:spcAft>
                          <a:spcPts val="800"/>
                        </a:spcAft>
                      </a:pPr>
                      <a:r>
                        <a:rPr lang="en-US" sz="1050" dirty="0">
                          <a:effectLst/>
                        </a:rPr>
                        <a:t>Food products (biscuits, cakes, nuts and chips)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en-US" sz="1050" b="1" dirty="0">
                          <a:effectLst/>
                        </a:rPr>
                        <a:t>3.4 million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en-US" sz="1050" dirty="0">
                          <a:effectLst/>
                        </a:rPr>
                        <a:t>2020</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extLst>
                  <a:ext uri="{0D108BD9-81ED-4DB2-BD59-A6C34878D82A}">
                    <a16:rowId xmlns:a16="http://schemas.microsoft.com/office/drawing/2014/main" val="4165430262"/>
                  </a:ext>
                </a:extLst>
              </a:tr>
              <a:tr h="389480">
                <a:tc>
                  <a:txBody>
                    <a:bodyPr/>
                    <a:lstStyle/>
                    <a:p>
                      <a:pPr algn="ctr">
                        <a:lnSpc>
                          <a:spcPct val="107000"/>
                        </a:lnSpc>
                        <a:spcAft>
                          <a:spcPts val="800"/>
                        </a:spcAft>
                      </a:pPr>
                      <a:r>
                        <a:rPr lang="it-IT" sz="1050" dirty="0">
                          <a:effectLst/>
                        </a:rPr>
                        <a:t>Germany and Austria</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en-US" sz="1050" dirty="0">
                          <a:effectLst/>
                        </a:rPr>
                        <a:t>Fond</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it-IT" sz="1050" dirty="0">
                          <a:effectLst/>
                        </a:rPr>
                        <a:t>Backpacks and school bags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it-IT" sz="1050" b="1" dirty="0">
                          <a:effectLst/>
                        </a:rPr>
                        <a:t>2.5 million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tc>
                  <a:txBody>
                    <a:bodyPr/>
                    <a:lstStyle/>
                    <a:p>
                      <a:pPr algn="ctr">
                        <a:lnSpc>
                          <a:spcPct val="107000"/>
                        </a:lnSpc>
                        <a:spcAft>
                          <a:spcPts val="800"/>
                        </a:spcAft>
                      </a:pPr>
                      <a:r>
                        <a:rPr lang="it-IT" sz="1050" dirty="0">
                          <a:effectLst/>
                        </a:rPr>
                        <a:t>2021</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EFF3EA"/>
                    </a:solidFill>
                  </a:tcPr>
                </a:tc>
                <a:extLst>
                  <a:ext uri="{0D108BD9-81ED-4DB2-BD59-A6C34878D82A}">
                    <a16:rowId xmlns:a16="http://schemas.microsoft.com/office/drawing/2014/main" val="2475574716"/>
                  </a:ext>
                </a:extLst>
              </a:tr>
              <a:tr h="389480">
                <a:tc>
                  <a:txBody>
                    <a:bodyPr/>
                    <a:lstStyle/>
                    <a:p>
                      <a:pPr algn="ctr">
                        <a:lnSpc>
                          <a:spcPct val="107000"/>
                        </a:lnSpc>
                        <a:spcAft>
                          <a:spcPts val="800"/>
                        </a:spcAft>
                      </a:pPr>
                      <a:r>
                        <a:rPr lang="it-IT" sz="1050" dirty="0">
                          <a:effectLst/>
                        </a:rPr>
                        <a:t>Czech Republic</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it-IT" sz="1050" dirty="0">
                          <a:effectLst/>
                        </a:rPr>
                        <a:t>Baby Direkt</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it-IT" sz="1050" dirty="0">
                          <a:effectLst/>
                        </a:rPr>
                        <a:t>Children’s and baby products</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it-IT" sz="1050" b="1" dirty="0">
                          <a:effectLst/>
                        </a:rPr>
                        <a:t>1.6 million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tc>
                  <a:txBody>
                    <a:bodyPr/>
                    <a:lstStyle/>
                    <a:p>
                      <a:pPr algn="ctr">
                        <a:lnSpc>
                          <a:spcPct val="107000"/>
                        </a:lnSpc>
                        <a:spcAft>
                          <a:spcPts val="800"/>
                        </a:spcAft>
                      </a:pPr>
                      <a:r>
                        <a:rPr lang="it-IT" sz="1050" dirty="0">
                          <a:effectLst/>
                        </a:rPr>
                        <a:t>2021</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30373" marR="30373" marT="6328" marB="0" anchor="ctr">
                    <a:solidFill>
                      <a:srgbClr val="DEE7D1"/>
                    </a:solidFill>
                  </a:tcPr>
                </a:tc>
                <a:extLst>
                  <a:ext uri="{0D108BD9-81ED-4DB2-BD59-A6C34878D82A}">
                    <a16:rowId xmlns:a16="http://schemas.microsoft.com/office/drawing/2014/main" val="4150739501"/>
                  </a:ext>
                </a:extLst>
              </a:tr>
            </a:tbl>
          </a:graphicData>
        </a:graphic>
      </p:graphicFrame>
    </p:spTree>
    <p:extLst>
      <p:ext uri="{BB962C8B-B14F-4D97-AF65-F5344CB8AC3E}">
        <p14:creationId xmlns:p14="http://schemas.microsoft.com/office/powerpoint/2010/main" val="233948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13"/>
            <a:ext cx="7704856" cy="576064"/>
          </a:xfrm>
          <a:noFill/>
        </p:spPr>
        <p:txBody>
          <a:bodyPr>
            <a:normAutofit/>
          </a:bodyPr>
          <a:lstStyle/>
          <a:p>
            <a:pPr algn="l"/>
            <a:r>
              <a:rPr lang="en-GB" sz="3000" b="1" dirty="0">
                <a:solidFill>
                  <a:srgbClr val="006C51"/>
                </a:solidFill>
                <a:latin typeface="Helvetica" pitchFamily="34" charset="0"/>
              </a:rPr>
              <a:t>Agency</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21</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3">
            <a:extLst>
              <a:ext uri="{FF2B5EF4-FFF2-40B4-BE49-F238E27FC236}">
                <a16:creationId xmlns:a16="http://schemas.microsoft.com/office/drawing/2014/main" id="{2FE2434C-F8AD-49BE-B95F-E0AEFF008E72}"/>
              </a:ext>
            </a:extLst>
          </p:cNvPr>
          <p:cNvGraphicFramePr>
            <a:graphicFrameLocks noGrp="1"/>
          </p:cNvGraphicFramePr>
          <p:nvPr>
            <p:extLst>
              <p:ext uri="{D42A27DB-BD31-4B8C-83A1-F6EECF244321}">
                <p14:modId xmlns:p14="http://schemas.microsoft.com/office/powerpoint/2010/main" val="3141599165"/>
              </p:ext>
            </p:extLst>
          </p:nvPr>
        </p:nvGraphicFramePr>
        <p:xfrm>
          <a:off x="251520" y="1290669"/>
          <a:ext cx="8640960" cy="4346859"/>
        </p:xfrm>
        <a:graphic>
          <a:graphicData uri="http://schemas.openxmlformats.org/drawingml/2006/table">
            <a:tbl>
              <a:tblPr firstRow="1" bandRow="1">
                <a:tableStyleId>{F5AB1C69-6EDB-4FF4-983F-18BD219EF322}</a:tableStyleId>
              </a:tblPr>
              <a:tblGrid>
                <a:gridCol w="4320480">
                  <a:extLst>
                    <a:ext uri="{9D8B030D-6E8A-4147-A177-3AD203B41FA5}">
                      <a16:colId xmlns:a16="http://schemas.microsoft.com/office/drawing/2014/main" val="4031397263"/>
                    </a:ext>
                  </a:extLst>
                </a:gridCol>
                <a:gridCol w="4320480">
                  <a:extLst>
                    <a:ext uri="{9D8B030D-6E8A-4147-A177-3AD203B41FA5}">
                      <a16:colId xmlns:a16="http://schemas.microsoft.com/office/drawing/2014/main" val="3039440995"/>
                    </a:ext>
                  </a:extLst>
                </a:gridCol>
              </a:tblGrid>
              <a:tr h="720000">
                <a:tc>
                  <a:txBody>
                    <a:bodyPr/>
                    <a:lstStyle/>
                    <a:p>
                      <a:r>
                        <a:rPr lang="nl-BE" sz="1800" baseline="0" dirty="0">
                          <a:solidFill>
                            <a:schemeClr val="tx1"/>
                          </a:solidFill>
                          <a:latin typeface="Helvetica" panose="020B0604020202020204" pitchFamily="34" charset="0"/>
                        </a:rPr>
                        <a:t>Current law</a:t>
                      </a:r>
                    </a:p>
                  </a:txBody>
                  <a:tcPr anchor="ctr">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a:solidFill>
                            <a:schemeClr val="tx1"/>
                          </a:solidFill>
                          <a:latin typeface="Helvetica" panose="020B0604020202020204" pitchFamily="34" charset="0"/>
                          <a:cs typeface="Helvetica" panose="020B0604020202020204" pitchFamily="34" charset="0"/>
                        </a:rPr>
                        <a:t>Draft VBER &amp; Draft VGL</a:t>
                      </a:r>
                    </a:p>
                  </a:txBody>
                  <a:tcPr anchor="ctr">
                    <a:solidFill>
                      <a:srgbClr val="C3D69B"/>
                    </a:solidFill>
                  </a:tcPr>
                </a:tc>
                <a:extLst>
                  <a:ext uri="{0D108BD9-81ED-4DB2-BD59-A6C34878D82A}">
                    <a16:rowId xmlns:a16="http://schemas.microsoft.com/office/drawing/2014/main" val="3931475750"/>
                  </a:ext>
                </a:extLst>
              </a:tr>
              <a:tr h="55423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Helvetica" panose="020B0604020202020204" pitchFamily="34" charset="0"/>
                          <a:ea typeface="Ebrima" panose="02000000000000000000" pitchFamily="2" charset="0"/>
                          <a:cs typeface="Helvetica" panose="020B0604020202020204" pitchFamily="34" charset="0"/>
                        </a:rPr>
                        <a:t>All restrictions on sales of supplier’s products by ‘genuine’ agents escape Art 101(1) (RPM…)</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Helvetica" panose="020B0604020202020204" pitchFamily="34" charset="0"/>
                        <a:ea typeface="Ebrima" panose="02000000000000000000" pitchFamily="2" charset="0"/>
                        <a:cs typeface="Helvetica" panose="020B0604020202020204" pitchFamily="34" charset="0"/>
                      </a:endParaRPr>
                    </a:p>
                  </a:txBody>
                  <a:tcPr/>
                </a:tc>
                <a:extLst>
                  <a:ext uri="{0D108BD9-81ED-4DB2-BD59-A6C34878D82A}">
                    <a16:rowId xmlns:a16="http://schemas.microsoft.com/office/drawing/2014/main" val="765117551"/>
                  </a:ext>
                </a:extLst>
              </a:tr>
              <a:tr h="100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dirty="0">
                          <a:latin typeface="Helvetica" panose="020B0604020202020204" pitchFamily="34" charset="0"/>
                          <a:ea typeface="Ebrima" panose="02000000000000000000" pitchFamily="2" charset="0"/>
                          <a:cs typeface="Helvetica" panose="020B0604020202020204" pitchFamily="34" charset="0"/>
                        </a:rPr>
                        <a:t>A </a:t>
                      </a:r>
                      <a:r>
                        <a:rPr lang="fr-BE" sz="1600" dirty="0" err="1">
                          <a:latin typeface="Helvetica" panose="020B0604020202020204" pitchFamily="34" charset="0"/>
                          <a:ea typeface="Ebrima" panose="02000000000000000000" pitchFamily="2" charset="0"/>
                          <a:cs typeface="Helvetica" panose="020B0604020202020204" pitchFamily="34" charset="0"/>
                        </a:rPr>
                        <a:t>genuine</a:t>
                      </a:r>
                      <a:r>
                        <a:rPr lang="fr-BE" sz="1600" dirty="0">
                          <a:latin typeface="Helvetica" panose="020B0604020202020204" pitchFamily="34" charset="0"/>
                          <a:ea typeface="Ebrima" panose="02000000000000000000" pitchFamily="2" charset="0"/>
                          <a:cs typeface="Helvetica" panose="020B0604020202020204" pitchFamily="34" charset="0"/>
                        </a:rPr>
                        <a:t> agent must </a:t>
                      </a:r>
                      <a:r>
                        <a:rPr lang="fr-BE" sz="1600" dirty="0" err="1">
                          <a:latin typeface="Helvetica" panose="020B0604020202020204" pitchFamily="34" charset="0"/>
                          <a:ea typeface="Ebrima" panose="02000000000000000000" pitchFamily="2" charset="0"/>
                          <a:cs typeface="Helvetica" panose="020B0604020202020204" pitchFamily="34" charset="0"/>
                        </a:rPr>
                        <a:t>bear</a:t>
                      </a:r>
                      <a:r>
                        <a:rPr lang="fr-BE" sz="1600" dirty="0">
                          <a:latin typeface="Helvetica" panose="020B0604020202020204" pitchFamily="34" charset="0"/>
                          <a:ea typeface="Ebrima" panose="02000000000000000000" pitchFamily="2" charset="0"/>
                          <a:cs typeface="Helvetica" panose="020B0604020202020204" pitchFamily="34" charset="0"/>
                        </a:rPr>
                        <a:t> no </a:t>
                      </a:r>
                      <a:r>
                        <a:rPr lang="fr-BE" sz="1600" dirty="0" err="1">
                          <a:latin typeface="Helvetica" panose="020B0604020202020204" pitchFamily="34" charset="0"/>
                          <a:ea typeface="Ebrima" panose="02000000000000000000" pitchFamily="2" charset="0"/>
                          <a:cs typeface="Helvetica" panose="020B0604020202020204" pitchFamily="34" charset="0"/>
                        </a:rPr>
                        <a:t>appreciable</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risk</a:t>
                      </a:r>
                      <a:r>
                        <a:rPr lang="fr-BE" sz="1600" dirty="0">
                          <a:latin typeface="Helvetica" panose="020B0604020202020204" pitchFamily="34" charset="0"/>
                          <a:ea typeface="Ebrima" panose="02000000000000000000" pitchFamily="2" charset="0"/>
                          <a:cs typeface="Helvetica" panose="020B0604020202020204" pitchFamily="34" charset="0"/>
                        </a:rPr>
                        <a:t>: supplier must </a:t>
                      </a:r>
                      <a:r>
                        <a:rPr lang="fr-BE" sz="1600" dirty="0" err="1">
                          <a:latin typeface="Helvetica" panose="020B0604020202020204" pitchFamily="34" charset="0"/>
                          <a:ea typeface="Ebrima" panose="02000000000000000000" pitchFamily="2" charset="0"/>
                          <a:cs typeface="Helvetica" panose="020B0604020202020204" pitchFamily="34" charset="0"/>
                        </a:rPr>
                        <a:t>bear</a:t>
                      </a:r>
                      <a:r>
                        <a:rPr lang="fr-BE" sz="1600" dirty="0">
                          <a:latin typeface="Helvetica" panose="020B0604020202020204" pitchFamily="34" charset="0"/>
                          <a:ea typeface="Ebrima" panose="02000000000000000000" pitchFamily="2" charset="0"/>
                          <a:cs typeface="Helvetica" panose="020B0604020202020204" pitchFamily="34" charset="0"/>
                        </a:rPr>
                        <a:t> all the </a:t>
                      </a:r>
                      <a:r>
                        <a:rPr lang="fr-BE" sz="1600" dirty="0" err="1">
                          <a:latin typeface="Helvetica" panose="020B0604020202020204" pitchFamily="34" charset="0"/>
                          <a:ea typeface="Ebrima" panose="02000000000000000000" pitchFamily="2" charset="0"/>
                          <a:cs typeface="Helvetica" panose="020B0604020202020204" pitchFamily="34" charset="0"/>
                        </a:rPr>
                        <a:t>agent’s</a:t>
                      </a:r>
                      <a:r>
                        <a:rPr lang="fr-BE" sz="1600" dirty="0">
                          <a:latin typeface="Helvetica" panose="020B0604020202020204" pitchFamily="34" charset="0"/>
                          <a:ea typeface="Ebrima" panose="02000000000000000000" pitchFamily="2" charset="0"/>
                          <a:cs typeface="Helvetica" panose="020B0604020202020204" pitchFamily="34" charset="0"/>
                        </a:rPr>
                        <a:t> (relevant) </a:t>
                      </a:r>
                      <a:r>
                        <a:rPr lang="fr-BE" sz="1600" dirty="0" err="1">
                          <a:latin typeface="Helvetica" panose="020B0604020202020204" pitchFamily="34" charset="0"/>
                          <a:ea typeface="Ebrima" panose="02000000000000000000" pitchFamily="2" charset="0"/>
                          <a:cs typeface="Helvetica" panose="020B0604020202020204" pitchFamily="34" charset="0"/>
                        </a:rPr>
                        <a:t>costs</a:t>
                      </a:r>
                      <a:endParaRPr lang="fr-BE" sz="1600" dirty="0">
                        <a:latin typeface="Helvetica" panose="020B0604020202020204" pitchFamily="34" charset="0"/>
                        <a:ea typeface="Ebrima" panose="02000000000000000000" pitchFamily="2"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Helvetica" panose="020B0604020202020204" pitchFamily="34" charset="0"/>
                          <a:ea typeface="Ebrima" panose="02000000000000000000" pitchFamily="2" charset="0"/>
                          <a:cs typeface="Helvetica" panose="020B0604020202020204" pitchFamily="34" charset="0"/>
                        </a:rPr>
                        <a:t>Guidance on methods of covering agent’s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600" dirty="0">
                        <a:latin typeface="Helvetica" panose="020B0604020202020204" pitchFamily="34" charset="0"/>
                        <a:ea typeface="Ebrima" panose="02000000000000000000" pitchFamily="2" charset="0"/>
                        <a:cs typeface="Helvetica" panose="020B0604020202020204" pitchFamily="34" charset="0"/>
                      </a:endParaRPr>
                    </a:p>
                  </a:txBody>
                  <a:tcPr/>
                </a:tc>
                <a:extLst>
                  <a:ext uri="{0D108BD9-81ED-4DB2-BD59-A6C34878D82A}">
                    <a16:rowId xmlns:a16="http://schemas.microsoft.com/office/drawing/2014/main" val="4170376006"/>
                  </a:ext>
                </a:extLst>
              </a:tr>
              <a:tr h="1005984">
                <a:tc>
                  <a:txBody>
                    <a:bodyPr/>
                    <a:lstStyle/>
                    <a:p>
                      <a:r>
                        <a:rPr lang="fr-BE" sz="1600" dirty="0">
                          <a:latin typeface="Helvetica" panose="020B0604020202020204" pitchFamily="34" charset="0"/>
                          <a:ea typeface="Ebrima" panose="02000000000000000000" pitchFamily="2" charset="0"/>
                          <a:cs typeface="Helvetica" panose="020B0604020202020204" pitchFamily="34" charset="0"/>
                        </a:rPr>
                        <a:t>Precedents </a:t>
                      </a:r>
                      <a:r>
                        <a:rPr lang="fr-BE" sz="1600" dirty="0" err="1">
                          <a:latin typeface="Helvetica" panose="020B0604020202020204" pitchFamily="34" charset="0"/>
                          <a:ea typeface="Ebrima" panose="02000000000000000000" pitchFamily="2" charset="0"/>
                          <a:cs typeface="Helvetica" panose="020B0604020202020204" pitchFamily="34" charset="0"/>
                        </a:rPr>
                        <a:t>sceptical</a:t>
                      </a:r>
                      <a:r>
                        <a:rPr lang="fr-BE" sz="1600" dirty="0">
                          <a:latin typeface="Helvetica" panose="020B0604020202020204" pitchFamily="34" charset="0"/>
                          <a:ea typeface="Ebrima" panose="02000000000000000000" pitchFamily="2" charset="0"/>
                          <a:cs typeface="Helvetica" panose="020B0604020202020204" pitchFamily="34" charset="0"/>
                        </a:rPr>
                        <a:t> of ‘dual </a:t>
                      </a:r>
                      <a:r>
                        <a:rPr lang="fr-BE" sz="1600" dirty="0" err="1">
                          <a:latin typeface="Helvetica" panose="020B0604020202020204" pitchFamily="34" charset="0"/>
                          <a:ea typeface="Ebrima" panose="02000000000000000000" pitchFamily="2" charset="0"/>
                          <a:cs typeface="Helvetica" panose="020B0604020202020204" pitchFamily="34" charset="0"/>
                        </a:rPr>
                        <a:t>role</a:t>
                      </a:r>
                      <a:r>
                        <a:rPr lang="fr-BE" sz="1600" dirty="0">
                          <a:latin typeface="Helvetica" panose="020B0604020202020204" pitchFamily="34" charset="0"/>
                          <a:ea typeface="Ebrima" panose="02000000000000000000" pitchFamily="2" charset="0"/>
                          <a:cs typeface="Helvetica" panose="020B0604020202020204" pitchFamily="34" charset="0"/>
                        </a:rPr>
                        <a:t>’ agents (acting as </a:t>
                      </a:r>
                      <a:r>
                        <a:rPr lang="fr-BE" sz="1600" dirty="0" err="1">
                          <a:latin typeface="Helvetica" panose="020B0604020202020204" pitchFamily="34" charset="0"/>
                          <a:ea typeface="Ebrima" panose="02000000000000000000" pitchFamily="2" charset="0"/>
                          <a:cs typeface="Helvetica" panose="020B0604020202020204" pitchFamily="34" charset="0"/>
                        </a:rPr>
                        <a:t>both</a:t>
                      </a:r>
                      <a:r>
                        <a:rPr lang="fr-BE" sz="1600" dirty="0">
                          <a:latin typeface="Helvetica" panose="020B0604020202020204" pitchFamily="34" charset="0"/>
                          <a:ea typeface="Ebrima" panose="02000000000000000000" pitchFamily="2" charset="0"/>
                          <a:cs typeface="Helvetica" panose="020B0604020202020204" pitchFamily="34" charset="0"/>
                        </a:rPr>
                        <a:t> agent and </a:t>
                      </a:r>
                      <a:r>
                        <a:rPr lang="fr-BE" sz="1600" dirty="0" err="1">
                          <a:latin typeface="Helvetica" panose="020B0604020202020204" pitchFamily="34" charset="0"/>
                          <a:ea typeface="Ebrima" panose="02000000000000000000" pitchFamily="2" charset="0"/>
                          <a:cs typeface="Helvetica" panose="020B0604020202020204" pitchFamily="34" charset="0"/>
                        </a:rPr>
                        <a:t>distributor</a:t>
                      </a:r>
                      <a:r>
                        <a:rPr lang="fr-BE" sz="1600" dirty="0">
                          <a:latin typeface="Helvetica" panose="020B0604020202020204" pitchFamily="34" charset="0"/>
                          <a:ea typeface="Ebrima" panose="02000000000000000000" pitchFamily="2" charset="0"/>
                          <a:cs typeface="Helvetica" panose="020B0604020202020204" pitchFamily="34" charset="0"/>
                        </a:rPr>
                        <a:t> for the </a:t>
                      </a:r>
                      <a:r>
                        <a:rPr lang="fr-BE" sz="1600" dirty="0" err="1">
                          <a:latin typeface="Helvetica" panose="020B0604020202020204" pitchFamily="34" charset="0"/>
                          <a:ea typeface="Ebrima" panose="02000000000000000000" pitchFamily="2" charset="0"/>
                          <a:cs typeface="Helvetica" panose="020B0604020202020204" pitchFamily="34" charset="0"/>
                        </a:rPr>
                        <a:t>same</a:t>
                      </a:r>
                      <a:r>
                        <a:rPr lang="fr-BE" sz="1600" dirty="0">
                          <a:latin typeface="Helvetica" panose="020B0604020202020204" pitchFamily="34" charset="0"/>
                          <a:ea typeface="Ebrima" panose="02000000000000000000" pitchFamily="2" charset="0"/>
                          <a:cs typeface="Helvetica" panose="020B0604020202020204" pitchFamily="34" charset="0"/>
                        </a:rPr>
                        <a:t> supplier, in </a:t>
                      </a:r>
                      <a:r>
                        <a:rPr lang="fr-BE" sz="1600" dirty="0" err="1">
                          <a:latin typeface="Helvetica" panose="020B0604020202020204" pitchFamily="34" charset="0"/>
                          <a:ea typeface="Ebrima" panose="02000000000000000000" pitchFamily="2" charset="0"/>
                          <a:cs typeface="Helvetica" panose="020B0604020202020204" pitchFamily="34" charset="0"/>
                        </a:rPr>
                        <a:t>same</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market</a:t>
                      </a:r>
                      <a:r>
                        <a:rPr lang="fr-BE" sz="1600" dirty="0">
                          <a:latin typeface="Helvetica" panose="020B0604020202020204" pitchFamily="34" charset="0"/>
                          <a:ea typeface="Ebrima" panose="02000000000000000000" pitchFamily="2" charset="0"/>
                          <a:cs typeface="Helvetica" panose="020B0604020202020204" pitchFamily="34" charset="0"/>
                        </a:rPr>
                        <a:t>)</a:t>
                      </a:r>
                      <a:endParaRPr lang="nl-BE" sz="1600"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dirty="0">
                          <a:latin typeface="Helvetica" panose="020B0604020202020204" pitchFamily="34" charset="0"/>
                          <a:ea typeface="Ebrima" panose="02000000000000000000" pitchFamily="2" charset="0"/>
                          <a:cs typeface="Helvetica" panose="020B0604020202020204" pitchFamily="34" charset="0"/>
                        </a:rPr>
                        <a:t>Complex guidance on ‘dual </a:t>
                      </a:r>
                      <a:r>
                        <a:rPr lang="fr-BE" sz="1600" dirty="0" err="1">
                          <a:latin typeface="Helvetica" panose="020B0604020202020204" pitchFamily="34" charset="0"/>
                          <a:ea typeface="Ebrima" panose="02000000000000000000" pitchFamily="2" charset="0"/>
                          <a:cs typeface="Helvetica" panose="020B0604020202020204" pitchFamily="34" charset="0"/>
                        </a:rPr>
                        <a:t>role</a:t>
                      </a:r>
                      <a:r>
                        <a:rPr lang="fr-BE" sz="1600" dirty="0">
                          <a:latin typeface="Helvetica" panose="020B0604020202020204" pitchFamily="34" charset="0"/>
                          <a:ea typeface="Ebrima" panose="02000000000000000000" pitchFamily="2" charset="0"/>
                          <a:cs typeface="Helvetica" panose="020B0604020202020204" pitchFamily="34" charset="0"/>
                        </a:rPr>
                        <a:t>’ agents for </a:t>
                      </a:r>
                      <a:r>
                        <a:rPr lang="fr-BE" sz="1600" dirty="0" err="1">
                          <a:latin typeface="Helvetica" panose="020B0604020202020204" pitchFamily="34" charset="0"/>
                          <a:ea typeface="Ebrima" panose="02000000000000000000" pitchFamily="2" charset="0"/>
                          <a:cs typeface="Helvetica" panose="020B0604020202020204" pitchFamily="34" charset="0"/>
                        </a:rPr>
                        <a:t>differentiated</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products</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may</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qualify</a:t>
                      </a:r>
                      <a:r>
                        <a:rPr lang="fr-BE" sz="1600" dirty="0">
                          <a:latin typeface="Helvetica" panose="020B0604020202020204" pitchFamily="34" charset="0"/>
                          <a:ea typeface="Ebrima" panose="02000000000000000000" pitchFamily="2" charset="0"/>
                          <a:cs typeface="Helvetica" panose="020B0604020202020204" pitchFamily="34" charset="0"/>
                        </a:rPr>
                        <a:t> as </a:t>
                      </a:r>
                      <a:r>
                        <a:rPr lang="fr-BE" sz="1600" dirty="0" err="1">
                          <a:latin typeface="Helvetica" panose="020B0604020202020204" pitchFamily="34" charset="0"/>
                          <a:ea typeface="Ebrima" panose="02000000000000000000" pitchFamily="2" charset="0"/>
                          <a:cs typeface="Helvetica" panose="020B0604020202020204" pitchFamily="34" charset="0"/>
                        </a:rPr>
                        <a:t>genuine</a:t>
                      </a:r>
                      <a:r>
                        <a:rPr lang="fr-BE" sz="1600" dirty="0">
                          <a:latin typeface="Helvetica" panose="020B0604020202020204" pitchFamily="34" charset="0"/>
                          <a:ea typeface="Ebrima" panose="02000000000000000000" pitchFamily="2" charset="0"/>
                          <a:cs typeface="Helvetica" panose="020B0604020202020204" pitchFamily="34" charset="0"/>
                        </a:rPr>
                        <a:t> agents </a:t>
                      </a:r>
                      <a:r>
                        <a:rPr lang="fr-BE" sz="1600" dirty="0" err="1">
                          <a:latin typeface="Helvetica" panose="020B0604020202020204" pitchFamily="34" charset="0"/>
                          <a:ea typeface="Ebrima" panose="02000000000000000000" pitchFamily="2" charset="0"/>
                          <a:cs typeface="Helvetica" panose="020B0604020202020204" pitchFamily="34" charset="0"/>
                        </a:rPr>
                        <a:t>under</a:t>
                      </a:r>
                      <a:r>
                        <a:rPr lang="fr-BE" sz="1600" dirty="0">
                          <a:latin typeface="Helvetica" panose="020B0604020202020204" pitchFamily="34" charset="0"/>
                          <a:ea typeface="Ebrima" panose="02000000000000000000" pitchFamily="2" charset="0"/>
                          <a:cs typeface="Helvetica" panose="020B0604020202020204" pitchFamily="34" charset="0"/>
                        </a:rPr>
                        <a:t> strict conditions (e.g., supplier to </a:t>
                      </a:r>
                      <a:r>
                        <a:rPr lang="fr-BE" sz="1600" dirty="0" err="1">
                          <a:latin typeface="Helvetica" panose="020B0604020202020204" pitchFamily="34" charset="0"/>
                          <a:ea typeface="Ebrima" panose="02000000000000000000" pitchFamily="2" charset="0"/>
                          <a:cs typeface="Helvetica" panose="020B0604020202020204" pitchFamily="34" charset="0"/>
                        </a:rPr>
                        <a:t>bear</a:t>
                      </a:r>
                      <a:r>
                        <a:rPr lang="fr-BE" sz="1600" dirty="0">
                          <a:latin typeface="Helvetica" panose="020B0604020202020204" pitchFamily="34" charset="0"/>
                          <a:ea typeface="Ebrima" panose="02000000000000000000" pitchFamily="2" charset="0"/>
                          <a:cs typeface="Helvetica" panose="020B0604020202020204" pitchFamily="34" charset="0"/>
                        </a:rPr>
                        <a:t> all </a:t>
                      </a:r>
                      <a:r>
                        <a:rPr lang="fr-BE" sz="1600" dirty="0" err="1">
                          <a:latin typeface="Helvetica" panose="020B0604020202020204" pitchFamily="34" charset="0"/>
                          <a:ea typeface="Ebrima" panose="02000000000000000000" pitchFamily="2" charset="0"/>
                          <a:cs typeface="Helvetica" panose="020B0604020202020204" pitchFamily="34" charset="0"/>
                        </a:rPr>
                        <a:t>costs</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except</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costs</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exclusively</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related</a:t>
                      </a:r>
                      <a:r>
                        <a:rPr lang="fr-BE" sz="1600" dirty="0">
                          <a:latin typeface="Helvetica" panose="020B0604020202020204" pitchFamily="34" charset="0"/>
                          <a:ea typeface="Ebrima" panose="02000000000000000000" pitchFamily="2" charset="0"/>
                          <a:cs typeface="Helvetica" panose="020B0604020202020204" pitchFamily="34" charset="0"/>
                        </a:rPr>
                        <a:t> to distribution </a:t>
                      </a:r>
                      <a:r>
                        <a:rPr lang="fr-BE" sz="1600" dirty="0" err="1">
                          <a:latin typeface="Helvetica" panose="020B0604020202020204" pitchFamily="34" charset="0"/>
                          <a:ea typeface="Ebrima" panose="02000000000000000000" pitchFamily="2" charset="0"/>
                          <a:cs typeface="Helvetica" panose="020B0604020202020204" pitchFamily="34" charset="0"/>
                        </a:rPr>
                        <a:t>products</a:t>
                      </a:r>
                      <a:r>
                        <a:rPr lang="fr-BE" sz="1600" dirty="0">
                          <a:latin typeface="Helvetica" panose="020B0604020202020204" pitchFamily="34" charset="0"/>
                          <a:ea typeface="Ebrima" panose="02000000000000000000" pitchFamily="2" charset="0"/>
                          <a:cs typeface="Helvetica" panose="020B0604020202020204" pitchFamily="34" charset="0"/>
                        </a:rPr>
                        <a:t>)</a:t>
                      </a:r>
                    </a:p>
                  </a:txBody>
                  <a:tcPr/>
                </a:tc>
                <a:extLst>
                  <a:ext uri="{0D108BD9-81ED-4DB2-BD59-A6C34878D82A}">
                    <a16:rowId xmlns:a16="http://schemas.microsoft.com/office/drawing/2014/main" val="1515631214"/>
                  </a:ext>
                </a:extLst>
              </a:tr>
              <a:tr h="75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dirty="0">
                          <a:latin typeface="Helvetica" panose="020B0604020202020204" pitchFamily="34" charset="0"/>
                          <a:ea typeface="Ebrima" panose="02000000000000000000" pitchFamily="2" charset="0"/>
                          <a:cs typeface="Helvetica" panose="020B0604020202020204" pitchFamily="34" charset="0"/>
                        </a:rPr>
                        <a:t>Unclear </a:t>
                      </a:r>
                      <a:r>
                        <a:rPr lang="fr-BE" sz="1600" dirty="0" err="1">
                          <a:latin typeface="Helvetica" panose="020B0604020202020204" pitchFamily="34" charset="0"/>
                          <a:ea typeface="Ebrima" panose="02000000000000000000" pitchFamily="2" charset="0"/>
                          <a:cs typeface="Helvetica" panose="020B0604020202020204" pitchFamily="34" charset="0"/>
                        </a:rPr>
                        <a:t>whether</a:t>
                      </a:r>
                      <a:r>
                        <a:rPr lang="fr-BE" sz="1600" dirty="0">
                          <a:latin typeface="Helvetica" panose="020B0604020202020204" pitchFamily="34" charset="0"/>
                          <a:ea typeface="Ebrima" panose="02000000000000000000" pitchFamily="2" charset="0"/>
                          <a:cs typeface="Helvetica" panose="020B0604020202020204" pitchFamily="34" charset="0"/>
                        </a:rPr>
                        <a:t> platforms can </a:t>
                      </a:r>
                      <a:r>
                        <a:rPr lang="fr-BE" sz="1600" dirty="0" err="1">
                          <a:latin typeface="Helvetica" panose="020B0604020202020204" pitchFamily="34" charset="0"/>
                          <a:ea typeface="Ebrima" panose="02000000000000000000" pitchFamily="2" charset="0"/>
                          <a:cs typeface="Helvetica" panose="020B0604020202020204" pitchFamily="34" charset="0"/>
                        </a:rPr>
                        <a:t>be</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genuine</a:t>
                      </a:r>
                      <a:r>
                        <a:rPr lang="fr-BE" sz="1600" dirty="0">
                          <a:latin typeface="Helvetica" panose="020B0604020202020204" pitchFamily="34" charset="0"/>
                          <a:ea typeface="Ebrima" panose="02000000000000000000" pitchFamily="2" charset="0"/>
                          <a:cs typeface="Helvetica" panose="020B0604020202020204" pitchFamily="34" charset="0"/>
                        </a:rPr>
                        <a:t> agents</a:t>
                      </a:r>
                      <a:endParaRPr lang="en-GB" sz="1600" dirty="0">
                        <a:latin typeface="Helvetica" panose="020B0604020202020204" pitchFamily="34" charset="0"/>
                        <a:ea typeface="Ebrima" panose="02000000000000000000" pitchFamily="2"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dirty="0">
                          <a:latin typeface="Helvetica" panose="020B0604020202020204" pitchFamily="34" charset="0"/>
                          <a:ea typeface="Ebrima" panose="02000000000000000000" pitchFamily="2" charset="0"/>
                          <a:cs typeface="Helvetica" panose="020B0604020202020204" pitchFamily="34" charset="0"/>
                        </a:rPr>
                        <a:t>Platforms </a:t>
                      </a:r>
                      <a:r>
                        <a:rPr lang="fr-BE" sz="1600" dirty="0" err="1">
                          <a:latin typeface="Helvetica" panose="020B0604020202020204" pitchFamily="34" charset="0"/>
                          <a:ea typeface="Ebrima" panose="02000000000000000000" pitchFamily="2" charset="0"/>
                          <a:cs typeface="Helvetica" panose="020B0604020202020204" pitchFamily="34" charset="0"/>
                        </a:rPr>
                        <a:t>cannot</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be</a:t>
                      </a:r>
                      <a:r>
                        <a:rPr lang="fr-BE" sz="1600" dirty="0">
                          <a:latin typeface="Helvetica" panose="020B0604020202020204" pitchFamily="34" charset="0"/>
                          <a:ea typeface="Ebrima" panose="02000000000000000000" pitchFamily="2" charset="0"/>
                          <a:cs typeface="Helvetica" panose="020B0604020202020204" pitchFamily="34" charset="0"/>
                        </a:rPr>
                        <a:t> </a:t>
                      </a:r>
                      <a:r>
                        <a:rPr lang="fr-BE" sz="1600" dirty="0" err="1">
                          <a:latin typeface="Helvetica" panose="020B0604020202020204" pitchFamily="34" charset="0"/>
                          <a:ea typeface="Ebrima" panose="02000000000000000000" pitchFamily="2" charset="0"/>
                          <a:cs typeface="Helvetica" panose="020B0604020202020204" pitchFamily="34" charset="0"/>
                        </a:rPr>
                        <a:t>genuine</a:t>
                      </a:r>
                      <a:r>
                        <a:rPr lang="fr-BE" sz="1600" dirty="0">
                          <a:latin typeface="Helvetica" panose="020B0604020202020204" pitchFamily="34" charset="0"/>
                          <a:ea typeface="Ebrima" panose="02000000000000000000" pitchFamily="2" charset="0"/>
                          <a:cs typeface="Helvetica" panose="020B0604020202020204" pitchFamily="34" charset="0"/>
                        </a:rPr>
                        <a:t> agents</a:t>
                      </a:r>
                      <a:endParaRPr lang="en-GB" sz="1600" dirty="0">
                        <a:latin typeface="Helvetica" panose="020B0604020202020204" pitchFamily="34" charset="0"/>
                        <a:ea typeface="Ebrima" panose="02000000000000000000" pitchFamily="2" charset="0"/>
                        <a:cs typeface="Helvetica" panose="020B0604020202020204" pitchFamily="34" charset="0"/>
                      </a:endParaRPr>
                    </a:p>
                    <a:p>
                      <a:endParaRPr lang="nl-BE" sz="16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484835302"/>
                  </a:ext>
                </a:extLst>
              </a:tr>
            </a:tbl>
          </a:graphicData>
        </a:graphic>
      </p:graphicFrame>
    </p:spTree>
    <p:extLst>
      <p:ext uri="{BB962C8B-B14F-4D97-AF65-F5344CB8AC3E}">
        <p14:creationId xmlns:p14="http://schemas.microsoft.com/office/powerpoint/2010/main" val="3687222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13"/>
            <a:ext cx="7704856" cy="576064"/>
          </a:xfrm>
          <a:noFill/>
        </p:spPr>
        <p:txBody>
          <a:bodyPr>
            <a:normAutofit/>
          </a:bodyPr>
          <a:lstStyle/>
          <a:p>
            <a:pPr algn="l"/>
            <a:r>
              <a:rPr lang="en-GB" sz="3000" b="1" dirty="0">
                <a:solidFill>
                  <a:srgbClr val="006C51"/>
                </a:solidFill>
                <a:latin typeface="Helvetica" pitchFamily="34" charset="0"/>
              </a:rPr>
              <a:t>Agency: case law </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22</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a:hlinkClick r:id="" action="ppaction://noaction" highlightClick="1"/>
            <a:extLst>
              <a:ext uri="{FF2B5EF4-FFF2-40B4-BE49-F238E27FC236}">
                <a16:creationId xmlns:a16="http://schemas.microsoft.com/office/drawing/2014/main" id="{37AF8FCB-E357-4F77-9C57-EADF4C5CE75D}"/>
              </a:ext>
            </a:extLst>
          </p:cNvPr>
          <p:cNvGraphicFramePr/>
          <p:nvPr>
            <p:extLst>
              <p:ext uri="{D42A27DB-BD31-4B8C-83A1-F6EECF244321}">
                <p14:modId xmlns:p14="http://schemas.microsoft.com/office/powerpoint/2010/main" val="2348657227"/>
              </p:ext>
            </p:extLst>
          </p:nvPr>
        </p:nvGraphicFramePr>
        <p:xfrm>
          <a:off x="251520" y="1408531"/>
          <a:ext cx="8640960" cy="4947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9051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13"/>
            <a:ext cx="7704856" cy="576064"/>
          </a:xfrm>
          <a:noFill/>
        </p:spPr>
        <p:txBody>
          <a:bodyPr>
            <a:normAutofit/>
          </a:bodyPr>
          <a:lstStyle/>
          <a:p>
            <a:pPr algn="l"/>
            <a:r>
              <a:rPr lang="en-GB" sz="3000" b="1" dirty="0">
                <a:solidFill>
                  <a:srgbClr val="006C51"/>
                </a:solidFill>
                <a:latin typeface="Helvetica" pitchFamily="34" charset="0"/>
              </a:rPr>
              <a:t>MFNs</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23</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a:extLst>
              <a:ext uri="{FF2B5EF4-FFF2-40B4-BE49-F238E27FC236}">
                <a16:creationId xmlns:a16="http://schemas.microsoft.com/office/drawing/2014/main" id="{37AF8FCB-E357-4F77-9C57-EADF4C5CE75D}"/>
              </a:ext>
            </a:extLst>
          </p:cNvPr>
          <p:cNvGraphicFramePr/>
          <p:nvPr>
            <p:extLst>
              <p:ext uri="{D42A27DB-BD31-4B8C-83A1-F6EECF244321}">
                <p14:modId xmlns:p14="http://schemas.microsoft.com/office/powerpoint/2010/main" val="785109373"/>
              </p:ext>
            </p:extLst>
          </p:nvPr>
        </p:nvGraphicFramePr>
        <p:xfrm>
          <a:off x="251520" y="1419436"/>
          <a:ext cx="8640960" cy="4673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0811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94" y="656475"/>
            <a:ext cx="7704856" cy="576064"/>
          </a:xfrm>
          <a:noFill/>
        </p:spPr>
        <p:txBody>
          <a:bodyPr>
            <a:normAutofit/>
          </a:bodyPr>
          <a:lstStyle/>
          <a:p>
            <a:pPr algn="l"/>
            <a:r>
              <a:rPr lang="en-GB" sz="3000" b="1" dirty="0">
                <a:solidFill>
                  <a:srgbClr val="006C51"/>
                </a:solidFill>
                <a:latin typeface="Helvetica" pitchFamily="34" charset="0"/>
              </a:rPr>
              <a:t>Parallel review in the UK</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24</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7C54103-0EF1-4DCE-99E6-03FB216AAC0C}"/>
              </a:ext>
            </a:extLst>
          </p:cNvPr>
          <p:cNvSpPr txBox="1"/>
          <p:nvPr/>
        </p:nvSpPr>
        <p:spPr>
          <a:xfrm>
            <a:off x="294718" y="1844824"/>
            <a:ext cx="184731" cy="369332"/>
          </a:xfrm>
          <a:prstGeom prst="rect">
            <a:avLst/>
          </a:prstGeom>
          <a:noFill/>
        </p:spPr>
        <p:txBody>
          <a:bodyPr wrap="none" rtlCol="0">
            <a:spAutoFit/>
          </a:bodyPr>
          <a:lstStyle/>
          <a:p>
            <a:endParaRPr lang="nl-BE" dirty="0"/>
          </a:p>
        </p:txBody>
      </p:sp>
      <p:graphicFrame>
        <p:nvGraphicFramePr>
          <p:cNvPr id="6" name="Diagram 5">
            <a:extLst>
              <a:ext uri="{FF2B5EF4-FFF2-40B4-BE49-F238E27FC236}">
                <a16:creationId xmlns:a16="http://schemas.microsoft.com/office/drawing/2014/main" id="{37D67B64-EC90-49A2-BA06-8D39D10964A3}"/>
              </a:ext>
            </a:extLst>
          </p:cNvPr>
          <p:cNvGraphicFramePr/>
          <p:nvPr>
            <p:extLst>
              <p:ext uri="{D42A27DB-BD31-4B8C-83A1-F6EECF244321}">
                <p14:modId xmlns:p14="http://schemas.microsoft.com/office/powerpoint/2010/main" val="2916101779"/>
              </p:ext>
            </p:extLst>
          </p:nvPr>
        </p:nvGraphicFramePr>
        <p:xfrm>
          <a:off x="274569" y="1207494"/>
          <a:ext cx="8573488" cy="4363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730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7704856" cy="576064"/>
          </a:xfrm>
          <a:noFill/>
        </p:spPr>
        <p:txBody>
          <a:bodyPr>
            <a:normAutofit/>
          </a:bodyPr>
          <a:lstStyle/>
          <a:p>
            <a:pPr algn="l"/>
            <a:r>
              <a:rPr lang="en-GB" sz="3000" b="1" dirty="0">
                <a:solidFill>
                  <a:srgbClr val="006C51"/>
                </a:solidFill>
                <a:latin typeface="Helvetica" pitchFamily="34" charset="0"/>
              </a:rPr>
              <a:t>VBER Reform Status</a:t>
            </a:r>
            <a:endParaRPr lang="fr-FR" sz="3000" b="1" dirty="0">
              <a:solidFill>
                <a:srgbClr val="006C51"/>
              </a:solidFill>
              <a:latin typeface="Helvetica" pitchFamily="34" charset="0"/>
            </a:endParaRPr>
          </a:p>
        </p:txBody>
      </p:sp>
      <p:graphicFrame>
        <p:nvGraphicFramePr>
          <p:cNvPr id="6" name="Content Placeholder 5">
            <a:extLst>
              <a:ext uri="{FF2B5EF4-FFF2-40B4-BE49-F238E27FC236}">
                <a16:creationId xmlns:a16="http://schemas.microsoft.com/office/drawing/2014/main" id="{C2EE3101-5D2B-4C1B-B6C3-FE5E848F720D}"/>
              </a:ext>
            </a:extLst>
          </p:cNvPr>
          <p:cNvGraphicFramePr>
            <a:graphicFrameLocks noGrp="1"/>
          </p:cNvGraphicFramePr>
          <p:nvPr>
            <p:ph idx="1"/>
            <p:extLst>
              <p:ext uri="{D42A27DB-BD31-4B8C-83A1-F6EECF244321}">
                <p14:modId xmlns:p14="http://schemas.microsoft.com/office/powerpoint/2010/main" val="1593583417"/>
              </p:ext>
            </p:extLst>
          </p:nvPr>
        </p:nvGraphicFramePr>
        <p:xfrm>
          <a:off x="251520" y="1256066"/>
          <a:ext cx="8640960" cy="5164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F925420-6DE6-47A2-8EFE-6B18CFC311F9}" type="slidenum">
              <a:rPr lang="en-GB" smtClean="0"/>
              <a:t>3</a:t>
            </a:fld>
            <a:endParaRPr lang="en-GB" dirty="0"/>
          </a:p>
        </p:txBody>
      </p:sp>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39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2837"/>
            <a:ext cx="7704856" cy="576064"/>
          </a:xfrm>
          <a:noFill/>
        </p:spPr>
        <p:txBody>
          <a:bodyPr>
            <a:normAutofit/>
          </a:bodyPr>
          <a:lstStyle/>
          <a:p>
            <a:pPr algn="l"/>
            <a:r>
              <a:rPr lang="en-GB" sz="3000" b="1" dirty="0">
                <a:solidFill>
                  <a:srgbClr val="006C51"/>
                </a:solidFill>
                <a:latin typeface="Helvetica" pitchFamily="34" charset="0"/>
              </a:rPr>
              <a:t>VBER Reform Overview</a:t>
            </a:r>
            <a:endParaRPr lang="fr-FR" sz="3000" b="1" dirty="0">
              <a:solidFill>
                <a:srgbClr val="006C51"/>
              </a:solidFill>
              <a:latin typeface="Helvetica" pitchFamily="34" charset="0"/>
            </a:endParaRPr>
          </a:p>
        </p:txBody>
      </p:sp>
      <p:graphicFrame>
        <p:nvGraphicFramePr>
          <p:cNvPr id="4" name="Content Placeholder 3">
            <a:extLst>
              <a:ext uri="{FF2B5EF4-FFF2-40B4-BE49-F238E27FC236}">
                <a16:creationId xmlns:a16="http://schemas.microsoft.com/office/drawing/2014/main" id="{D1FEAB41-DB58-4CAE-8A49-AFE61B64870B}"/>
              </a:ext>
            </a:extLst>
          </p:cNvPr>
          <p:cNvGraphicFramePr>
            <a:graphicFrameLocks noGrp="1"/>
          </p:cNvGraphicFramePr>
          <p:nvPr>
            <p:ph idx="1"/>
            <p:extLst>
              <p:ext uri="{D42A27DB-BD31-4B8C-83A1-F6EECF244321}">
                <p14:modId xmlns:p14="http://schemas.microsoft.com/office/powerpoint/2010/main" val="2172377648"/>
              </p:ext>
            </p:extLst>
          </p:nvPr>
        </p:nvGraphicFramePr>
        <p:xfrm>
          <a:off x="251520" y="1045242"/>
          <a:ext cx="8640960" cy="5812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F925420-6DE6-47A2-8EFE-6B18CFC311F9}" type="slidenum">
              <a:rPr lang="en-GB" smtClean="0"/>
              <a:t>4</a:t>
            </a:fld>
            <a:endParaRPr lang="en-GB" dirty="0"/>
          </a:p>
        </p:txBody>
      </p:sp>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01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99" y="543594"/>
            <a:ext cx="8435280" cy="576064"/>
          </a:xfrm>
          <a:noFill/>
        </p:spPr>
        <p:txBody>
          <a:bodyPr>
            <a:normAutofit/>
          </a:bodyPr>
          <a:lstStyle/>
          <a:p>
            <a:pPr algn="l"/>
            <a:r>
              <a:rPr lang="en-GB" sz="3000" b="1" dirty="0">
                <a:solidFill>
                  <a:srgbClr val="006C51"/>
                </a:solidFill>
                <a:latin typeface="Helvetica" pitchFamily="34" charset="0"/>
              </a:rPr>
              <a:t>VBER Reform: Insufficient legal certainty</a:t>
            </a:r>
            <a:endParaRPr lang="fr-FR" sz="3000" b="1" dirty="0">
              <a:solidFill>
                <a:srgbClr val="006C51"/>
              </a:solidFill>
              <a:latin typeface="Helvetica" pitchFamily="34" charset="0"/>
            </a:endParaRPr>
          </a:p>
        </p:txBody>
      </p:sp>
      <p:graphicFrame>
        <p:nvGraphicFramePr>
          <p:cNvPr id="4" name="Content Placeholder 3">
            <a:extLst>
              <a:ext uri="{FF2B5EF4-FFF2-40B4-BE49-F238E27FC236}">
                <a16:creationId xmlns:a16="http://schemas.microsoft.com/office/drawing/2014/main" id="{33E03BA0-3B2E-40C8-BA84-990263FE8E2C}"/>
              </a:ext>
            </a:extLst>
          </p:cNvPr>
          <p:cNvGraphicFramePr>
            <a:graphicFrameLocks noGrp="1"/>
          </p:cNvGraphicFramePr>
          <p:nvPr>
            <p:ph idx="1"/>
            <p:extLst>
              <p:ext uri="{D42A27DB-BD31-4B8C-83A1-F6EECF244321}">
                <p14:modId xmlns:p14="http://schemas.microsoft.com/office/powerpoint/2010/main" val="1013854682"/>
              </p:ext>
            </p:extLst>
          </p:nvPr>
        </p:nvGraphicFramePr>
        <p:xfrm>
          <a:off x="251520" y="1196751"/>
          <a:ext cx="8640960" cy="5328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F925420-6DE6-47A2-8EFE-6B18CFC311F9}" type="slidenum">
              <a:rPr lang="en-GB" smtClean="0"/>
              <a:t>5</a:t>
            </a:fld>
            <a:endParaRPr lang="en-GB" dirty="0"/>
          </a:p>
        </p:txBody>
      </p:sp>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67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6" y="558766"/>
            <a:ext cx="7704856" cy="576064"/>
          </a:xfrm>
          <a:noFill/>
        </p:spPr>
        <p:txBody>
          <a:bodyPr>
            <a:normAutofit fontScale="90000"/>
          </a:bodyPr>
          <a:lstStyle/>
          <a:p>
            <a:pPr algn="l"/>
            <a:r>
              <a:rPr lang="en-GB" sz="3000" b="1" dirty="0">
                <a:solidFill>
                  <a:srgbClr val="006C51"/>
                </a:solidFill>
                <a:latin typeface="Helvetica" pitchFamily="34" charset="0"/>
              </a:rPr>
              <a:t>Online sales restrictions: tentative changes</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6</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81DACF21-A95D-46E6-BEAE-6C052207681D}"/>
              </a:ext>
            </a:extLst>
          </p:cNvPr>
          <p:cNvSpPr txBox="1"/>
          <p:nvPr/>
        </p:nvSpPr>
        <p:spPr>
          <a:xfrm>
            <a:off x="280736" y="1102254"/>
            <a:ext cx="3985399" cy="307777"/>
          </a:xfrm>
          <a:prstGeom prst="rect">
            <a:avLst/>
          </a:prstGeom>
          <a:noFill/>
        </p:spPr>
        <p:txBody>
          <a:bodyPr wrap="square" rtlCol="0">
            <a:spAutoFit/>
          </a:bodyPr>
          <a:lstStyle/>
          <a:p>
            <a:pPr defTabSz="1043056">
              <a:spcAft>
                <a:spcPts val="600"/>
              </a:spcAft>
            </a:pPr>
            <a:endParaRPr lang="en-GB" sz="1400" dirty="0">
              <a:latin typeface="Helvetica" panose="020B0604020202020204" pitchFamily="34" charset="0"/>
              <a:cs typeface="Helvetica" panose="020B0604020202020204" pitchFamily="34" charset="0"/>
            </a:endParaRPr>
          </a:p>
        </p:txBody>
      </p:sp>
      <p:sp>
        <p:nvSpPr>
          <p:cNvPr id="12" name="Rectangle 11">
            <a:extLst>
              <a:ext uri="{FF2B5EF4-FFF2-40B4-BE49-F238E27FC236}">
                <a16:creationId xmlns:a16="http://schemas.microsoft.com/office/drawing/2014/main" id="{E6515077-11EC-4BF1-AD51-B25CC9EC27DE}"/>
              </a:ext>
            </a:extLst>
          </p:cNvPr>
          <p:cNvSpPr/>
          <p:nvPr/>
        </p:nvSpPr>
        <p:spPr>
          <a:xfrm>
            <a:off x="4622484" y="1311863"/>
            <a:ext cx="4392489" cy="3195049"/>
          </a:xfrm>
          <a:prstGeom prst="rect">
            <a:avLst/>
          </a:prstGeom>
          <a:noFill/>
          <a:ln w="25400" cap="flat" cmpd="sng" algn="ctr">
            <a:noFill/>
            <a:prstDash val="solid"/>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a:spcAft>
                <a:spcPts val="600"/>
              </a:spcAft>
            </a:pPr>
            <a:endParaRPr lang="en-GB" sz="1400" dirty="0">
              <a:latin typeface="Helvetica" panose="020B0604020202020204" pitchFamily="34" charset="0"/>
              <a:ea typeface="Ebrima" panose="02000000000000000000" pitchFamily="2" charset="0"/>
              <a:cs typeface="Helvetica" panose="020B0604020202020204" pitchFamily="34" charset="0"/>
            </a:endParaRPr>
          </a:p>
        </p:txBody>
      </p:sp>
      <p:graphicFrame>
        <p:nvGraphicFramePr>
          <p:cNvPr id="3" name="Table 5">
            <a:extLst>
              <a:ext uri="{FF2B5EF4-FFF2-40B4-BE49-F238E27FC236}">
                <a16:creationId xmlns:a16="http://schemas.microsoft.com/office/drawing/2014/main" id="{010AC3F1-165B-40E1-A7AC-5BC91C203697}"/>
              </a:ext>
            </a:extLst>
          </p:cNvPr>
          <p:cNvGraphicFramePr>
            <a:graphicFrameLocks noGrp="1"/>
          </p:cNvGraphicFramePr>
          <p:nvPr>
            <p:extLst>
              <p:ext uri="{D42A27DB-BD31-4B8C-83A1-F6EECF244321}">
                <p14:modId xmlns:p14="http://schemas.microsoft.com/office/powerpoint/2010/main" val="1403677490"/>
              </p:ext>
            </p:extLst>
          </p:nvPr>
        </p:nvGraphicFramePr>
        <p:xfrm>
          <a:off x="179512" y="1268760"/>
          <a:ext cx="8582529" cy="5141135"/>
        </p:xfrm>
        <a:graphic>
          <a:graphicData uri="http://schemas.openxmlformats.org/drawingml/2006/table">
            <a:tbl>
              <a:tblPr firstRow="1" bandRow="1">
                <a:tableStyleId>{F5AB1C69-6EDB-4FF4-983F-18BD219EF322}</a:tableStyleId>
              </a:tblPr>
              <a:tblGrid>
                <a:gridCol w="2860843">
                  <a:extLst>
                    <a:ext uri="{9D8B030D-6E8A-4147-A177-3AD203B41FA5}">
                      <a16:colId xmlns:a16="http://schemas.microsoft.com/office/drawing/2014/main" val="441806607"/>
                    </a:ext>
                  </a:extLst>
                </a:gridCol>
                <a:gridCol w="2860843">
                  <a:extLst>
                    <a:ext uri="{9D8B030D-6E8A-4147-A177-3AD203B41FA5}">
                      <a16:colId xmlns:a16="http://schemas.microsoft.com/office/drawing/2014/main" val="1297817935"/>
                    </a:ext>
                  </a:extLst>
                </a:gridCol>
                <a:gridCol w="2860843">
                  <a:extLst>
                    <a:ext uri="{9D8B030D-6E8A-4147-A177-3AD203B41FA5}">
                      <a16:colId xmlns:a16="http://schemas.microsoft.com/office/drawing/2014/main" val="133999844"/>
                    </a:ext>
                  </a:extLst>
                </a:gridCol>
              </a:tblGrid>
              <a:tr h="814867">
                <a:tc>
                  <a:txBody>
                    <a:bodyPr/>
                    <a:lstStyle/>
                    <a:p>
                      <a:r>
                        <a:rPr lang="nl-BE" sz="1800" baseline="0" dirty="0">
                          <a:solidFill>
                            <a:schemeClr val="tx1"/>
                          </a:solidFill>
                          <a:latin typeface="Helvetica" panose="020B0604020202020204" pitchFamily="34" charset="0"/>
                          <a:cs typeface="Helvetica" panose="020B0604020202020204" pitchFamily="34" charset="0"/>
                        </a:rPr>
                        <a:t>Practice </a:t>
                      </a:r>
                    </a:p>
                  </a:txBody>
                  <a:tcPr anchor="ctr">
                    <a:solidFill>
                      <a:srgbClr val="C3D69B"/>
                    </a:solidFill>
                  </a:tcPr>
                </a:tc>
                <a:tc>
                  <a:txBody>
                    <a:bodyPr/>
                    <a:lstStyle/>
                    <a:p>
                      <a:r>
                        <a:rPr lang="nl-BE" sz="1800" baseline="0" dirty="0">
                          <a:solidFill>
                            <a:schemeClr val="tx1"/>
                          </a:solidFill>
                          <a:latin typeface="Helvetica" panose="020B0604020202020204" pitchFamily="34" charset="0"/>
                          <a:cs typeface="Helvetica" panose="020B0604020202020204" pitchFamily="34" charset="0"/>
                        </a:rPr>
                        <a:t>Current law</a:t>
                      </a:r>
                    </a:p>
                  </a:txBody>
                  <a:tcPr anchor="ctr">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baseline="0" dirty="0">
                          <a:solidFill>
                            <a:schemeClr val="tx1"/>
                          </a:solidFill>
                          <a:latin typeface="Helvetica" panose="020B0604020202020204" pitchFamily="34" charset="0"/>
                          <a:cs typeface="Helvetica" panose="020B0604020202020204" pitchFamily="34" charset="0"/>
                        </a:rPr>
                        <a:t>Draft VBER &amp; Draft VGL</a:t>
                      </a:r>
                      <a:endParaRPr lang="en-GB" sz="1800" b="1" baseline="0" dirty="0">
                        <a:solidFill>
                          <a:schemeClr val="tx1"/>
                        </a:solidFill>
                        <a:latin typeface="Helvetica" panose="020B0604020202020204" pitchFamily="34" charset="0"/>
                        <a:ea typeface="Ebrima" panose="02000000000000000000" pitchFamily="2" charset="0"/>
                        <a:cs typeface="Helvetica" panose="020B0604020202020204" pitchFamily="34" charset="0"/>
                      </a:endParaRPr>
                    </a:p>
                  </a:txBody>
                  <a:tcPr anchor="ctr">
                    <a:solidFill>
                      <a:srgbClr val="C3D69B"/>
                    </a:solidFill>
                  </a:tcPr>
                </a:tc>
                <a:extLst>
                  <a:ext uri="{0D108BD9-81ED-4DB2-BD59-A6C34878D82A}">
                    <a16:rowId xmlns:a16="http://schemas.microsoft.com/office/drawing/2014/main" val="3477113522"/>
                  </a:ext>
                </a:extLst>
              </a:tr>
              <a:tr h="814867">
                <a:tc>
                  <a:txBody>
                    <a:bodyPr/>
                    <a:lstStyle/>
                    <a:p>
                      <a:r>
                        <a:rPr lang="en-GB" sz="1600" b="1" dirty="0">
                          <a:latin typeface="Helvetica" panose="020B0604020202020204" pitchFamily="34" charset="0"/>
                          <a:cs typeface="Helvetica" panose="020B0604020202020204" pitchFamily="34" charset="0"/>
                        </a:rPr>
                        <a:t>Dual pricing</a:t>
                      </a:r>
                      <a:r>
                        <a:rPr lang="en-GB" sz="1600" dirty="0">
                          <a:latin typeface="Helvetica" panose="020B0604020202020204" pitchFamily="34" charset="0"/>
                          <a:cs typeface="Helvetica" panose="020B0604020202020204" pitchFamily="34" charset="0"/>
                        </a:rPr>
                        <a:t> (charging a higher wholesale price for goods to be resold online)</a:t>
                      </a:r>
                      <a:endParaRPr lang="nl-BE" sz="1600" i="1" dirty="0">
                        <a:latin typeface="Helvetica" panose="020B0604020202020204" pitchFamily="34" charset="0"/>
                        <a:cs typeface="Helvetica" panose="020B0604020202020204" pitchFamily="34" charset="0"/>
                      </a:endParaRPr>
                    </a:p>
                  </a:txBody>
                  <a:tcPr/>
                </a:tc>
                <a:tc>
                  <a:txBody>
                    <a:bodyPr/>
                    <a:lstStyle/>
                    <a:p>
                      <a:r>
                        <a:rPr lang="en-GB" sz="1600" i="0" dirty="0">
                          <a:latin typeface="Helvetica" panose="020B0604020202020204" pitchFamily="34" charset="0"/>
                          <a:cs typeface="Helvetica" panose="020B0604020202020204" pitchFamily="34" charset="0"/>
                        </a:rPr>
                        <a:t>Hardcore</a:t>
                      </a:r>
                      <a:r>
                        <a:rPr lang="en-GB" sz="1600" i="1" dirty="0">
                          <a:latin typeface="Helvetica" panose="020B0604020202020204" pitchFamily="34" charset="0"/>
                          <a:cs typeface="Helvetica" panose="020B0604020202020204" pitchFamily="34" charset="0"/>
                        </a:rPr>
                        <a:t> </a:t>
                      </a:r>
                      <a:endParaRPr lang="nl-BE" sz="1600" i="1"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latin typeface="Helvetica" panose="020B0604020202020204" pitchFamily="34" charset="0"/>
                          <a:cs typeface="Helvetica" panose="020B0604020202020204" pitchFamily="34" charset="0"/>
                        </a:rPr>
                        <a:t>Not Hardcore, unless </a:t>
                      </a:r>
                      <a:r>
                        <a:rPr lang="en-US" sz="1600" b="0" i="0" dirty="0">
                          <a:latin typeface="Helvetica" panose="020B0604020202020204" pitchFamily="34" charset="0"/>
                          <a:cs typeface="Helvetica" panose="020B0604020202020204" pitchFamily="34" charset="0"/>
                        </a:rPr>
                        <a:t>it </a:t>
                      </a:r>
                      <a:r>
                        <a:rPr lang="en-US" sz="1600" b="0" dirty="0">
                          <a:latin typeface="Helvetica" panose="020B0604020202020204" pitchFamily="34" charset="0"/>
                          <a:cs typeface="Helvetica" panose="020B0604020202020204" pitchFamily="34" charset="0"/>
                        </a:rPr>
                        <a:t>has object or effect of preventing effective use of the internet for online sales</a:t>
                      </a:r>
                      <a:endParaRPr lang="en-US" sz="1600" b="0" i="1" dirty="0">
                        <a:latin typeface="Helvetica" panose="020B0604020202020204" pitchFamily="34" charset="0"/>
                        <a:ea typeface="Ebrima" panose="02000000000000000000" pitchFamily="2" charset="0"/>
                        <a:cs typeface="Helvetica" panose="020B0604020202020204" pitchFamily="34" charset="0"/>
                      </a:endParaRPr>
                    </a:p>
                  </a:txBody>
                  <a:tcPr/>
                </a:tc>
                <a:extLst>
                  <a:ext uri="{0D108BD9-81ED-4DB2-BD59-A6C34878D82A}">
                    <a16:rowId xmlns:a16="http://schemas.microsoft.com/office/drawing/2014/main" val="1125760587"/>
                  </a:ext>
                </a:extLst>
              </a:tr>
              <a:tr h="814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Helvetica" panose="020B0604020202020204" pitchFamily="34" charset="0"/>
                          <a:cs typeface="Helvetica" panose="020B0604020202020204" pitchFamily="34" charset="0"/>
                        </a:rPr>
                        <a:t>Non-equivalent SDS criteria for online and offline sales</a:t>
                      </a:r>
                      <a:endParaRPr lang="en-GB" sz="1600" b="1" i="1"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latin typeface="Helvetica" panose="020B0604020202020204" pitchFamily="34" charset="0"/>
                          <a:cs typeface="Helvetica" panose="020B0604020202020204" pitchFamily="34" charset="0"/>
                        </a:rPr>
                        <a:t>Hardcore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latin typeface="Helvetica" panose="020B0604020202020204" pitchFamily="34" charset="0"/>
                          <a:cs typeface="Helvetica" panose="020B0604020202020204" pitchFamily="34" charset="0"/>
                        </a:rPr>
                        <a:t>Not Hardcore, unless it has…</a:t>
                      </a:r>
                      <a:endParaRPr lang="en-US" sz="1600" i="0" dirty="0">
                        <a:latin typeface="Helvetica" panose="020B0604020202020204" pitchFamily="34" charset="0"/>
                        <a:ea typeface="Ebrima" panose="02000000000000000000" pitchFamily="2" charset="0"/>
                        <a:cs typeface="Helvetica" panose="020B0604020202020204" pitchFamily="34" charset="0"/>
                      </a:endParaRPr>
                    </a:p>
                  </a:txBody>
                  <a:tcPr/>
                </a:tc>
                <a:extLst>
                  <a:ext uri="{0D108BD9-81ED-4DB2-BD59-A6C34878D82A}">
                    <a16:rowId xmlns:a16="http://schemas.microsoft.com/office/drawing/2014/main" val="1874952540"/>
                  </a:ext>
                </a:extLst>
              </a:tr>
              <a:tr h="814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Helvetica" panose="020B0604020202020204" pitchFamily="34" charset="0"/>
                          <a:cs typeface="Helvetica" panose="020B0604020202020204" pitchFamily="34" charset="0"/>
                        </a:rPr>
                        <a:t>Third party marketplace bans</a:t>
                      </a:r>
                      <a:endParaRPr lang="en-GB" sz="1600" strike="sngStrike"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latin typeface="Helvetica" panose="020B0604020202020204" pitchFamily="34" charset="0"/>
                          <a:cs typeface="Helvetica" panose="020B0604020202020204" pitchFamily="34" charset="0"/>
                        </a:rPr>
                        <a:t>Exempted by VBER </a:t>
                      </a:r>
                      <a:r>
                        <a:rPr lang="en-GB" sz="1600" dirty="0">
                          <a:latin typeface="Helvetica" panose="020B0604020202020204" pitchFamily="34" charset="0"/>
                          <a:cs typeface="Helvetica" panose="020B0604020202020204" pitchFamily="34" charset="0"/>
                        </a:rPr>
                        <a:t>(</a:t>
                      </a:r>
                      <a:r>
                        <a:rPr lang="en-GB" sz="1600" i="1" dirty="0">
                          <a:latin typeface="Helvetica" panose="020B0604020202020204" pitchFamily="34" charset="0"/>
                          <a:cs typeface="Helvetica" panose="020B0604020202020204" pitchFamily="34" charset="0"/>
                        </a:rPr>
                        <a:t>Coty</a:t>
                      </a:r>
                      <a:r>
                        <a:rPr lang="en-GB" sz="1600" dirty="0">
                          <a:latin typeface="Helvetica" panose="020B0604020202020204" pitchFamily="34" charset="0"/>
                          <a:cs typeface="Helvetica" panose="020B0604020202020204" pitchFamily="34" charset="0"/>
                        </a:rPr>
                        <a:t>)</a:t>
                      </a:r>
                      <a:endParaRPr lang="en-GB" sz="1600" strike="sngStrike" dirty="0">
                        <a:latin typeface="Helvetica" panose="020B0604020202020204" pitchFamily="34" charset="0"/>
                        <a:cs typeface="Helvetica" panose="020B0604020202020204" pitchFamily="34" charset="0"/>
                      </a:endParaRPr>
                    </a:p>
                  </a:txBody>
                  <a:tcPr/>
                </a:tc>
                <a:tc>
                  <a:txBody>
                    <a:bodyPr/>
                    <a:lstStyle/>
                    <a:p>
                      <a:r>
                        <a:rPr lang="en-US" sz="1600" dirty="0">
                          <a:latin typeface="Helvetica" panose="020B0604020202020204" pitchFamily="34" charset="0"/>
                          <a:cs typeface="Helvetica" panose="020B0604020202020204" pitchFamily="34" charset="0"/>
                        </a:rPr>
                        <a:t>(Generally) </a:t>
                      </a:r>
                      <a:r>
                        <a:rPr lang="en-US" sz="1600" i="0" dirty="0">
                          <a:latin typeface="Helvetica" panose="020B0604020202020204" pitchFamily="34" charset="0"/>
                          <a:cs typeface="Helvetica" panose="020B0604020202020204" pitchFamily="34" charset="0"/>
                        </a:rPr>
                        <a:t>Not Hardcore, perhaps unless it has …</a:t>
                      </a:r>
                      <a:endParaRPr lang="nl-BE" sz="1600" i="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95053049"/>
                  </a:ext>
                </a:extLst>
              </a:tr>
              <a:tr h="814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Helvetica" panose="020B0604020202020204" pitchFamily="34" charset="0"/>
                          <a:cs typeface="Helvetica" panose="020B0604020202020204" pitchFamily="34" charset="0"/>
                        </a:rPr>
                        <a:t>Price comparison tool bans</a:t>
                      </a:r>
                      <a:endParaRPr lang="en-GB" sz="1600"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latin typeface="Helvetica" panose="020B0604020202020204" pitchFamily="34" charset="0"/>
                          <a:cs typeface="Helvetica" panose="020B0604020202020204" pitchFamily="34" charset="0"/>
                        </a:rPr>
                        <a:t>No EU law </a:t>
                      </a:r>
                      <a:r>
                        <a:rPr lang="en-GB" sz="1600" dirty="0">
                          <a:latin typeface="Helvetica" panose="020B0604020202020204" pitchFamily="34" charset="0"/>
                          <a:cs typeface="Helvetica" panose="020B0604020202020204" pitchFamily="34" charset="0"/>
                        </a:rPr>
                        <a:t>(Hardcore for </a:t>
                      </a:r>
                      <a:r>
                        <a:rPr lang="en-GB" sz="1600" dirty="0" err="1">
                          <a:latin typeface="Helvetica" panose="020B0604020202020204" pitchFamily="34" charset="0"/>
                          <a:cs typeface="Helvetica" panose="020B0604020202020204" pitchFamily="34" charset="0"/>
                        </a:rPr>
                        <a:t>Bundesgerichtshof</a:t>
                      </a:r>
                      <a:r>
                        <a:rPr lang="en-GB" sz="1600" dirty="0">
                          <a:latin typeface="Helvetica" panose="020B0604020202020204" pitchFamily="34" charset="0"/>
                          <a:cs typeface="Helvetica" panose="020B0604020202020204" pitchFamily="34" charset="0"/>
                        </a:rPr>
                        <a:t> in </a:t>
                      </a:r>
                      <a:r>
                        <a:rPr lang="en-GB" sz="1600" i="1" dirty="0">
                          <a:latin typeface="Helvetica" panose="020B0604020202020204" pitchFamily="34" charset="0"/>
                          <a:cs typeface="Helvetica" panose="020B0604020202020204" pitchFamily="34" charset="0"/>
                        </a:rPr>
                        <a:t>ASICS</a:t>
                      </a:r>
                      <a:r>
                        <a:rPr lang="en-GB" sz="1600" dirty="0">
                          <a:latin typeface="Helvetica" panose="020B0604020202020204" pitchFamily="34" charset="0"/>
                          <a:cs typeface="Helvetica" panose="020B0604020202020204" pitchFamily="34" charset="0"/>
                        </a:rPr>
                        <a:t>)</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latin typeface="Helvetica" panose="020B0604020202020204" pitchFamily="34" charset="0"/>
                          <a:cs typeface="Helvetica" panose="020B0604020202020204" pitchFamily="34" charset="0"/>
                        </a:rPr>
                        <a:t>Hardcore, but </a:t>
                      </a:r>
                      <a:r>
                        <a:rPr lang="en-US" sz="1600" dirty="0">
                          <a:latin typeface="Helvetica" panose="020B0604020202020204" pitchFamily="34" charset="0"/>
                          <a:cs typeface="Helvetica" panose="020B0604020202020204" pitchFamily="34" charset="0"/>
                        </a:rPr>
                        <a:t>more limited restrictions could be block exempted</a:t>
                      </a:r>
                      <a:endParaRPr lang="en-US" sz="1600" dirty="0">
                        <a:latin typeface="Helvetica" panose="020B0604020202020204" pitchFamily="34" charset="0"/>
                        <a:ea typeface="Ebrima" panose="02000000000000000000" pitchFamily="2" charset="0"/>
                        <a:cs typeface="Helvetica" panose="020B0604020202020204" pitchFamily="34" charset="0"/>
                      </a:endParaRPr>
                    </a:p>
                  </a:txBody>
                  <a:tcPr anchor="ctr"/>
                </a:tc>
                <a:extLst>
                  <a:ext uri="{0D108BD9-81ED-4DB2-BD59-A6C34878D82A}">
                    <a16:rowId xmlns:a16="http://schemas.microsoft.com/office/drawing/2014/main" val="1292797994"/>
                  </a:ext>
                </a:extLst>
              </a:tr>
              <a:tr h="814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Helvetica" panose="020B0604020202020204" pitchFamily="34" charset="0"/>
                          <a:cs typeface="Helvetica" panose="020B0604020202020204" pitchFamily="34" charset="0"/>
                        </a:rPr>
                        <a:t>Trademark/search advertising restrictions</a:t>
                      </a:r>
                      <a:r>
                        <a:rPr lang="en-GB" sz="1600" dirty="0">
                          <a:latin typeface="Helvetica" panose="020B0604020202020204" pitchFamily="34" charset="0"/>
                          <a:cs typeface="Helvetica" panose="020B0604020202020204" pitchFamily="34" charset="0"/>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Helvetica" panose="020B0604020202020204" pitchFamily="34" charset="0"/>
                          <a:cs typeface="Helvetica" panose="020B0604020202020204" pitchFamily="34" charset="0"/>
                        </a:rPr>
                        <a:t>Maybe Hardcore (one settlement decision: </a:t>
                      </a:r>
                      <a:r>
                        <a:rPr lang="en-GB" sz="1600" i="1" dirty="0">
                          <a:latin typeface="Helvetica" panose="020B0604020202020204" pitchFamily="34" charset="0"/>
                          <a:cs typeface="Helvetica" panose="020B0604020202020204" pitchFamily="34" charset="0"/>
                        </a:rPr>
                        <a:t>Guess</a:t>
                      </a:r>
                      <a:r>
                        <a:rPr lang="en-GB" sz="1600" dirty="0">
                          <a:latin typeface="Helvetica" panose="020B0604020202020204" pitchFamily="34" charset="0"/>
                          <a:cs typeface="Helvetica" panose="020B0604020202020204" pitchFamily="34" charset="0"/>
                        </a:rPr>
                        <a:t>)</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Helvetica" panose="020B0604020202020204" pitchFamily="34" charset="0"/>
                        <a:ea typeface="Ebrima" panose="02000000000000000000" pitchFamily="2" charset="0"/>
                        <a:cs typeface="Helvetica" panose="020B0604020202020204" pitchFamily="34" charset="0"/>
                      </a:endParaRPr>
                    </a:p>
                  </a:txBody>
                  <a:tcPr/>
                </a:tc>
                <a:extLst>
                  <a:ext uri="{0D108BD9-81ED-4DB2-BD59-A6C34878D82A}">
                    <a16:rowId xmlns:a16="http://schemas.microsoft.com/office/drawing/2014/main" val="249871489"/>
                  </a:ext>
                </a:extLst>
              </a:tr>
            </a:tbl>
          </a:graphicData>
        </a:graphic>
      </p:graphicFrame>
    </p:spTree>
    <p:extLst>
      <p:ext uri="{BB962C8B-B14F-4D97-AF65-F5344CB8AC3E}">
        <p14:creationId xmlns:p14="http://schemas.microsoft.com/office/powerpoint/2010/main" val="283947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71372"/>
            <a:ext cx="7704856" cy="576064"/>
          </a:xfrm>
          <a:noFill/>
        </p:spPr>
        <p:txBody>
          <a:bodyPr>
            <a:normAutofit fontScale="90000"/>
          </a:bodyPr>
          <a:lstStyle/>
          <a:p>
            <a:pPr algn="l"/>
            <a:r>
              <a:rPr lang="en-GB" sz="3000" b="1" dirty="0">
                <a:solidFill>
                  <a:srgbClr val="006C51"/>
                </a:solidFill>
                <a:latin typeface="Helvetica" pitchFamily="34" charset="0"/>
              </a:rPr>
              <a:t>What prevents the ‘effective use of the internet’ to make online sales?</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7</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a:extLst>
              <a:ext uri="{FF2B5EF4-FFF2-40B4-BE49-F238E27FC236}">
                <a16:creationId xmlns:a16="http://schemas.microsoft.com/office/drawing/2014/main" id="{40FBC0A8-A0A6-4C2E-89E0-B9E50BC11148}"/>
              </a:ext>
            </a:extLst>
          </p:cNvPr>
          <p:cNvGraphicFramePr/>
          <p:nvPr>
            <p:extLst>
              <p:ext uri="{D42A27DB-BD31-4B8C-83A1-F6EECF244321}">
                <p14:modId xmlns:p14="http://schemas.microsoft.com/office/powerpoint/2010/main" val="3625596750"/>
              </p:ext>
            </p:extLst>
          </p:nvPr>
        </p:nvGraphicFramePr>
        <p:xfrm>
          <a:off x="251520" y="1646130"/>
          <a:ext cx="8640960" cy="4511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627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7704856" cy="576064"/>
          </a:xfrm>
          <a:noFill/>
        </p:spPr>
        <p:txBody>
          <a:bodyPr>
            <a:normAutofit fontScale="90000"/>
          </a:bodyPr>
          <a:lstStyle/>
          <a:p>
            <a:pPr algn="l"/>
            <a:r>
              <a:rPr lang="en-GB" sz="3000" b="1" dirty="0">
                <a:solidFill>
                  <a:srgbClr val="006C51"/>
                </a:solidFill>
                <a:latin typeface="Helvetica" pitchFamily="34" charset="0"/>
              </a:rPr>
              <a:t>What prevents the ‘effective use of the internet’ to make online sales?</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8</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a:extLst>
              <a:ext uri="{FF2B5EF4-FFF2-40B4-BE49-F238E27FC236}">
                <a16:creationId xmlns:a16="http://schemas.microsoft.com/office/drawing/2014/main" id="{40FBC0A8-A0A6-4C2E-89E0-B9E50BC11148}"/>
              </a:ext>
            </a:extLst>
          </p:cNvPr>
          <p:cNvGraphicFramePr/>
          <p:nvPr>
            <p:extLst>
              <p:ext uri="{D42A27DB-BD31-4B8C-83A1-F6EECF244321}">
                <p14:modId xmlns:p14="http://schemas.microsoft.com/office/powerpoint/2010/main" val="1572552931"/>
              </p:ext>
            </p:extLst>
          </p:nvPr>
        </p:nvGraphicFramePr>
        <p:xfrm>
          <a:off x="251520" y="1243787"/>
          <a:ext cx="8640960" cy="5452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664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50582"/>
            <a:ext cx="7704856" cy="576064"/>
          </a:xfrm>
          <a:noFill/>
        </p:spPr>
        <p:txBody>
          <a:bodyPr>
            <a:normAutofit fontScale="90000"/>
          </a:bodyPr>
          <a:lstStyle/>
          <a:p>
            <a:pPr algn="l"/>
            <a:r>
              <a:rPr lang="en-GB" sz="3000" b="1" dirty="0">
                <a:solidFill>
                  <a:srgbClr val="006C51"/>
                </a:solidFill>
                <a:latin typeface="Helvetica" pitchFamily="34" charset="0"/>
              </a:rPr>
              <a:t>What prevents the ‘effective use of the internet’ to make online sales?</a:t>
            </a:r>
            <a:endParaRPr lang="fr-FR" sz="3000" b="1" dirty="0">
              <a:solidFill>
                <a:srgbClr val="006C51"/>
              </a:solidFill>
              <a:latin typeface="Helvetica" pitchFamily="34" charset="0"/>
            </a:endParaRPr>
          </a:p>
        </p:txBody>
      </p:sp>
      <p:sp>
        <p:nvSpPr>
          <p:cNvPr id="5" name="Slide Number Placeholder 4"/>
          <p:cNvSpPr>
            <a:spLocks noGrp="1"/>
          </p:cNvSpPr>
          <p:nvPr>
            <p:ph type="sldNum" sz="quarter" idx="12"/>
          </p:nvPr>
        </p:nvSpPr>
        <p:spPr/>
        <p:txBody>
          <a:bodyPr/>
          <a:lstStyle/>
          <a:p>
            <a:fld id="{CF925420-6DE6-47A2-8EFE-6B18CFC311F9}" type="slidenum">
              <a:rPr lang="en-GB" smtClean="0"/>
              <a:t>9</a:t>
            </a:fld>
            <a:endParaRPr lang="en-GB"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58" b="19960"/>
          <a:stretch/>
        </p:blipFill>
        <p:spPr bwMode="auto">
          <a:xfrm>
            <a:off x="0" y="3"/>
            <a:ext cx="9156700" cy="3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a:extLst>
              <a:ext uri="{FF2B5EF4-FFF2-40B4-BE49-F238E27FC236}">
                <a16:creationId xmlns:a16="http://schemas.microsoft.com/office/drawing/2014/main" id="{40FBC0A8-A0A6-4C2E-89E0-B9E50BC11148}"/>
              </a:ext>
            </a:extLst>
          </p:cNvPr>
          <p:cNvGraphicFramePr/>
          <p:nvPr>
            <p:extLst>
              <p:ext uri="{D42A27DB-BD31-4B8C-83A1-F6EECF244321}">
                <p14:modId xmlns:p14="http://schemas.microsoft.com/office/powerpoint/2010/main" val="1146164592"/>
              </p:ext>
            </p:extLst>
          </p:nvPr>
        </p:nvGraphicFramePr>
        <p:xfrm>
          <a:off x="251520" y="1405282"/>
          <a:ext cx="8640960" cy="5452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9155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BB_Master_slides_2018" id="{5A78CDAB-8F4D-4BEA-B9CB-F88CF81F6135}" vid="{27A8A0DC-C6A9-4FF8-85E9-2FF307BC2B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2282</TotalTime>
  <Words>2671</Words>
  <Application>Microsoft Office PowerPoint</Application>
  <PresentationFormat>On-screen Show (4:3)</PresentationFormat>
  <Paragraphs>299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vt:lpstr>
      <vt:lpstr>Wingdings</vt:lpstr>
      <vt:lpstr>Office Theme</vt:lpstr>
      <vt:lpstr>PowerPoint Presentation</vt:lpstr>
      <vt:lpstr>Topics</vt:lpstr>
      <vt:lpstr>VBER Reform Status</vt:lpstr>
      <vt:lpstr>VBER Reform Overview</vt:lpstr>
      <vt:lpstr>VBER Reform: Insufficient legal certainty</vt:lpstr>
      <vt:lpstr>Online sales restrictions: tentative changes</vt:lpstr>
      <vt:lpstr>What prevents the ‘effective use of the internet’ to make online sales?</vt:lpstr>
      <vt:lpstr>What prevents the ‘effective use of the internet’ to make online sales?</vt:lpstr>
      <vt:lpstr>What prevents the ‘effective use of the internet’ to make online sales?</vt:lpstr>
      <vt:lpstr>Platform restrictions: Apple/Amazon AGCM Decision (23 Nov. 2021) </vt:lpstr>
      <vt:lpstr>Platform restrictions: Apple/Amazon AGCM Decision (2) </vt:lpstr>
      <vt:lpstr>Platform restrictions: Apple/Amazon AGCM Decision (3) </vt:lpstr>
      <vt:lpstr>Platform restrictions: Apple/Amazon AGCM Decision (4) </vt:lpstr>
      <vt:lpstr>Active sales restrictions</vt:lpstr>
      <vt:lpstr>Case C-306/20, Visma Enterprise SIA v Konkurences padome (18 November 2021)</vt:lpstr>
      <vt:lpstr>Case C-306/20, Visma Enterprise SIA v Konkurences padome (2)</vt:lpstr>
      <vt:lpstr>Dual distribution</vt:lpstr>
      <vt:lpstr>Dual distribution: why so contentious?</vt:lpstr>
      <vt:lpstr>RPM</vt:lpstr>
      <vt:lpstr>Heavy fines for RPM : reluctance to experiment</vt:lpstr>
      <vt:lpstr>Agency</vt:lpstr>
      <vt:lpstr>Agency: case law </vt:lpstr>
      <vt:lpstr>MFNs</vt:lpstr>
      <vt:lpstr>Parallel review in the UK</vt:lpstr>
    </vt:vector>
  </TitlesOfParts>
  <Company>VBB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VBB</dc:creator>
  <cp:lastModifiedBy>VBB</cp:lastModifiedBy>
  <cp:revision>53</cp:revision>
  <cp:lastPrinted>2021-12-13T22:08:25Z</cp:lastPrinted>
  <dcterms:created xsi:type="dcterms:W3CDTF">2021-12-02T11:00:28Z</dcterms:created>
  <dcterms:modified xsi:type="dcterms:W3CDTF">2021-12-20T12:43:20Z</dcterms:modified>
</cp:coreProperties>
</file>