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2" r:id="rId2"/>
    <p:sldId id="302" r:id="rId3"/>
    <p:sldId id="354" r:id="rId4"/>
    <p:sldId id="295" r:id="rId5"/>
    <p:sldId id="309" r:id="rId6"/>
    <p:sldId id="310" r:id="rId7"/>
    <p:sldId id="312" r:id="rId8"/>
    <p:sldId id="305" r:id="rId9"/>
    <p:sldId id="427" r:id="rId10"/>
    <p:sldId id="378" r:id="rId11"/>
    <p:sldId id="377" r:id="rId12"/>
    <p:sldId id="340" r:id="rId13"/>
    <p:sldId id="376" r:id="rId14"/>
    <p:sldId id="422" r:id="rId15"/>
    <p:sldId id="424" r:id="rId16"/>
    <p:sldId id="416" r:id="rId17"/>
    <p:sldId id="426" r:id="rId18"/>
    <p:sldId id="321" r:id="rId19"/>
    <p:sldId id="293" r:id="rId20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4C"/>
    <a:srgbClr val="308A78"/>
    <a:srgbClr val="ED339D"/>
    <a:srgbClr val="FBB505"/>
    <a:srgbClr val="001B70"/>
    <a:srgbClr val="FFFFFF"/>
    <a:srgbClr val="BFBFBF"/>
    <a:srgbClr val="808080"/>
    <a:srgbClr val="181818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7" autoAdjust="0"/>
    <p:restoredTop sz="95717" autoAdjust="0"/>
  </p:normalViewPr>
  <p:slideViewPr>
    <p:cSldViewPr snapToGrid="0">
      <p:cViewPr>
        <p:scale>
          <a:sx n="60" d="100"/>
          <a:sy n="60" d="100"/>
        </p:scale>
        <p:origin x="-3090" y="-1236"/>
      </p:cViewPr>
      <p:guideLst>
        <p:guide orient="horz" pos="4008"/>
        <p:guide orient="horz" pos="1037"/>
        <p:guide pos="5443"/>
        <p:guide pos="3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3ED33-F77A-49CD-9D9D-7ABF1CEC88D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BCADBFE-3B86-4984-A0F0-C186DDCB9EE3}">
      <dgm:prSet phldrT="[Text]" custT="1"/>
      <dgm:spPr/>
      <dgm:t>
        <a:bodyPr/>
        <a:lstStyle/>
        <a:p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Brexit Referendum vote</a:t>
          </a:r>
        </a:p>
        <a:p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23 June 2016</a:t>
          </a:r>
          <a:endParaRPr lang="en-US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22ADB-361A-439C-8CB0-B338D82CF388}" type="parTrans" cxnId="{D034622B-CFE2-4FC8-A96A-00BE00F60ED9}">
      <dgm:prSet/>
      <dgm:spPr/>
      <dgm:t>
        <a:bodyPr/>
        <a:lstStyle/>
        <a:p>
          <a:endParaRPr lang="en-US"/>
        </a:p>
      </dgm:t>
    </dgm:pt>
    <dgm:pt modelId="{1004A64F-6F15-4088-9C67-8B540C919410}" type="sibTrans" cxnId="{D034622B-CFE2-4FC8-A96A-00BE00F60ED9}">
      <dgm:prSet/>
      <dgm:spPr/>
      <dgm:t>
        <a:bodyPr/>
        <a:lstStyle/>
        <a:p>
          <a:endParaRPr lang="en-US"/>
        </a:p>
      </dgm:t>
    </dgm:pt>
    <dgm:pt modelId="{1AD21CA0-BFA5-4493-9F4F-3110182B6277}">
      <dgm:prSet phldrT="[Text]" custT="1"/>
      <dgm:spPr/>
      <dgm:t>
        <a:bodyPr/>
        <a:lstStyle/>
        <a:p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Notification of intention to leave the EU</a:t>
          </a:r>
        </a:p>
        <a:p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29 March                                                                        2017</a:t>
          </a:r>
          <a:endParaRPr lang="en-US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F7242-A57F-477D-9E72-807C4058AFE8}" type="parTrans" cxnId="{74179525-0C7B-4723-AA14-5CAF610EDA5E}">
      <dgm:prSet/>
      <dgm:spPr/>
      <dgm:t>
        <a:bodyPr/>
        <a:lstStyle/>
        <a:p>
          <a:endParaRPr lang="en-US"/>
        </a:p>
      </dgm:t>
    </dgm:pt>
    <dgm:pt modelId="{8E631FB6-51F4-4A99-90AE-74A5521D842A}" type="sibTrans" cxnId="{74179525-0C7B-4723-AA14-5CAF610EDA5E}">
      <dgm:prSet/>
      <dgm:spPr/>
      <dgm:t>
        <a:bodyPr/>
        <a:lstStyle/>
        <a:p>
          <a:endParaRPr lang="en-US"/>
        </a:p>
      </dgm:t>
    </dgm:pt>
    <dgm:pt modelId="{21710525-26FA-4887-9EAD-CC5E6385AAC2}">
      <dgm:prSet phldrT="[Text]" custT="1"/>
      <dgm:spPr/>
      <dgm:t>
        <a:bodyPr/>
        <a:lstStyle/>
        <a:p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Withdrawal of the UK</a:t>
          </a:r>
        </a:p>
        <a:p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March 2019*</a:t>
          </a:r>
        </a:p>
      </dgm:t>
    </dgm:pt>
    <dgm:pt modelId="{1C57D2A7-5940-4FAF-AFD3-28AA50A79C92}" type="parTrans" cxnId="{43829133-AA9C-4D30-88D4-FAD925302447}">
      <dgm:prSet/>
      <dgm:spPr/>
      <dgm:t>
        <a:bodyPr/>
        <a:lstStyle/>
        <a:p>
          <a:endParaRPr lang="en-US"/>
        </a:p>
      </dgm:t>
    </dgm:pt>
    <dgm:pt modelId="{34AA39F1-8C25-416B-BDCF-9749FEEB4004}" type="sibTrans" cxnId="{43829133-AA9C-4D30-88D4-FAD925302447}">
      <dgm:prSet/>
      <dgm:spPr/>
      <dgm:t>
        <a:bodyPr/>
        <a:lstStyle/>
        <a:p>
          <a:endParaRPr lang="en-US"/>
        </a:p>
      </dgm:t>
    </dgm:pt>
    <dgm:pt modelId="{EAF67ED8-319D-48A6-9A7A-CE3393D0225F}">
      <dgm:prSet phldrT="[Text]" custT="1"/>
      <dgm:spPr/>
      <dgm:t>
        <a:bodyPr/>
        <a:lstStyle/>
        <a:p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European Parliament Elections in UK: May 2019</a:t>
          </a:r>
          <a:endParaRPr lang="en-US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4C9FC-57AF-4248-8E1A-C26D78FE020C}" type="parTrans" cxnId="{1B6338C6-03C9-417B-B684-0956AAE284D7}">
      <dgm:prSet/>
      <dgm:spPr/>
      <dgm:t>
        <a:bodyPr/>
        <a:lstStyle/>
        <a:p>
          <a:endParaRPr lang="en-GB"/>
        </a:p>
      </dgm:t>
    </dgm:pt>
    <dgm:pt modelId="{30BF0B82-4E22-46C0-BAAB-75D9046A810E}" type="sibTrans" cxnId="{1B6338C6-03C9-417B-B684-0956AAE284D7}">
      <dgm:prSet/>
      <dgm:spPr/>
      <dgm:t>
        <a:bodyPr/>
        <a:lstStyle/>
        <a:p>
          <a:endParaRPr lang="en-GB"/>
        </a:p>
      </dgm:t>
    </dgm:pt>
    <dgm:pt modelId="{FCF2E3D1-518E-4140-BA8C-C896965B3CC9}">
      <dgm:prSet phldrT="[Text]" custT="1"/>
      <dgm:spPr/>
      <dgm:t>
        <a:bodyPr/>
        <a:lstStyle/>
        <a:p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UK General Election: May 2020</a:t>
          </a:r>
          <a:endParaRPr lang="en-US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0073B-ABB4-4E81-AD8B-30FAC432FF20}" type="parTrans" cxnId="{57A5615E-720C-4D87-9A1C-76AF8314D554}">
      <dgm:prSet/>
      <dgm:spPr/>
      <dgm:t>
        <a:bodyPr/>
        <a:lstStyle/>
        <a:p>
          <a:endParaRPr lang="en-GB"/>
        </a:p>
      </dgm:t>
    </dgm:pt>
    <dgm:pt modelId="{1D69D618-78CD-4705-A912-87DAF0056ADE}" type="sibTrans" cxnId="{57A5615E-720C-4D87-9A1C-76AF8314D554}">
      <dgm:prSet/>
      <dgm:spPr/>
      <dgm:t>
        <a:bodyPr/>
        <a:lstStyle/>
        <a:p>
          <a:endParaRPr lang="en-GB"/>
        </a:p>
      </dgm:t>
    </dgm:pt>
    <dgm:pt modelId="{F937B971-AFE5-42F4-AB19-1912561D8E9E}" type="pres">
      <dgm:prSet presAssocID="{A733ED33-F77A-49CD-9D9D-7ABF1CEC88DE}" presName="Name0" presStyleCnt="0">
        <dgm:presLayoutVars>
          <dgm:dir/>
          <dgm:resizeHandles val="exact"/>
        </dgm:presLayoutVars>
      </dgm:prSet>
      <dgm:spPr/>
    </dgm:pt>
    <dgm:pt modelId="{73B219E4-9B1D-49AF-8B2D-650D834BE1DD}" type="pres">
      <dgm:prSet presAssocID="{A733ED33-F77A-49CD-9D9D-7ABF1CEC88DE}" presName="arrow" presStyleLbl="bgShp" presStyleIdx="0" presStyleCnt="1" custLinFactNeighborX="177" custLinFactNeighborY="1952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837957B5-7069-497A-B8A9-7C81AD85DA28}" type="pres">
      <dgm:prSet presAssocID="{A733ED33-F77A-49CD-9D9D-7ABF1CEC88DE}" presName="points" presStyleCnt="0"/>
      <dgm:spPr/>
    </dgm:pt>
    <dgm:pt modelId="{4D3615D0-8904-4C7C-8CAE-2A93EF124A22}" type="pres">
      <dgm:prSet presAssocID="{CBCADBFE-3B86-4984-A0F0-C186DDCB9EE3}" presName="compositeA" presStyleCnt="0"/>
      <dgm:spPr/>
    </dgm:pt>
    <dgm:pt modelId="{3A4C4225-FF12-49A6-AD21-A0F91AE4C4A1}" type="pres">
      <dgm:prSet presAssocID="{CBCADBFE-3B86-4984-A0F0-C186DDCB9EE3}" presName="textA" presStyleLbl="revTx" presStyleIdx="0" presStyleCnt="5" custScaleX="1207709" custScaleY="84358" custLinFactNeighborX="-17316" custLinFactNeighborY="13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983F1-ED6D-4DC2-900F-421DD239FFF4}" type="pres">
      <dgm:prSet presAssocID="{CBCADBFE-3B86-4984-A0F0-C186DDCB9EE3}" presName="circleA" presStyleLbl="node1" presStyleIdx="0" presStyleCnt="5" custLinFactNeighborY="26140"/>
      <dgm:spPr/>
    </dgm:pt>
    <dgm:pt modelId="{5B02ACA2-9C39-4980-B0AC-A667D3E3A4D7}" type="pres">
      <dgm:prSet presAssocID="{CBCADBFE-3B86-4984-A0F0-C186DDCB9EE3}" presName="spaceA" presStyleCnt="0"/>
      <dgm:spPr/>
    </dgm:pt>
    <dgm:pt modelId="{C6F38DA1-2D70-4BA7-8762-78E87E91B823}" type="pres">
      <dgm:prSet presAssocID="{1004A64F-6F15-4088-9C67-8B540C919410}" presName="space" presStyleCnt="0"/>
      <dgm:spPr/>
    </dgm:pt>
    <dgm:pt modelId="{216D6B7C-9A70-491D-8EFB-9767841BFCB2}" type="pres">
      <dgm:prSet presAssocID="{1AD21CA0-BFA5-4493-9F4F-3110182B6277}" presName="compositeB" presStyleCnt="0"/>
      <dgm:spPr/>
    </dgm:pt>
    <dgm:pt modelId="{88D95FC9-ACA4-4202-BA74-66A6D57A55EA}" type="pres">
      <dgm:prSet presAssocID="{1AD21CA0-BFA5-4493-9F4F-3110182B6277}" presName="textB" presStyleLbl="revTx" presStyleIdx="1" presStyleCnt="5" custScaleX="799747" custLinFactNeighborY="-1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20AB9-D7DE-4603-8084-3EEBA73D39C2}" type="pres">
      <dgm:prSet presAssocID="{1AD21CA0-BFA5-4493-9F4F-3110182B6277}" presName="circleB" presStyleLbl="node1" presStyleIdx="1" presStyleCnt="5" custLinFactNeighborY="13070"/>
      <dgm:spPr/>
      <dgm:t>
        <a:bodyPr/>
        <a:lstStyle/>
        <a:p>
          <a:endParaRPr lang="en-US"/>
        </a:p>
      </dgm:t>
    </dgm:pt>
    <dgm:pt modelId="{B9F3C4A0-341C-4122-AA47-7512E98E8D87}" type="pres">
      <dgm:prSet presAssocID="{1AD21CA0-BFA5-4493-9F4F-3110182B6277}" presName="spaceB" presStyleCnt="0"/>
      <dgm:spPr/>
    </dgm:pt>
    <dgm:pt modelId="{0AF8B76C-089A-4A1D-8140-732CD6989217}" type="pres">
      <dgm:prSet presAssocID="{8E631FB6-51F4-4A99-90AE-74A5521D842A}" presName="space" presStyleCnt="0"/>
      <dgm:spPr/>
    </dgm:pt>
    <dgm:pt modelId="{1EE920E6-47A6-43AF-AC9B-99065B5FECBE}" type="pres">
      <dgm:prSet presAssocID="{21710525-26FA-4887-9EAD-CC5E6385AAC2}" presName="compositeA" presStyleCnt="0"/>
      <dgm:spPr/>
    </dgm:pt>
    <dgm:pt modelId="{50DD012E-9E80-4ACB-967B-9B68E12D597D}" type="pres">
      <dgm:prSet presAssocID="{21710525-26FA-4887-9EAD-CC5E6385AAC2}" presName="textA" presStyleLbl="revTx" presStyleIdx="2" presStyleCnt="5" custScaleX="819740" custLinFactNeighborX="24734" custLinFactNeighborY="-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B65FE-C21C-4564-BA43-2BD8DEFEB9A4}" type="pres">
      <dgm:prSet presAssocID="{21710525-26FA-4887-9EAD-CC5E6385AAC2}" presName="circleA" presStyleLbl="node1" presStyleIdx="2" presStyleCnt="5" custLinFactNeighborY="6535"/>
      <dgm:spPr/>
    </dgm:pt>
    <dgm:pt modelId="{FE272FA7-F9AE-4DE6-AE67-9BC65A407ACB}" type="pres">
      <dgm:prSet presAssocID="{21710525-26FA-4887-9EAD-CC5E6385AAC2}" presName="spaceA" presStyleCnt="0"/>
      <dgm:spPr/>
    </dgm:pt>
    <dgm:pt modelId="{3E6EEEF0-1177-4792-9815-13EC3CCA3EC7}" type="pres">
      <dgm:prSet presAssocID="{34AA39F1-8C25-416B-BDCF-9749FEEB4004}" presName="space" presStyleCnt="0"/>
      <dgm:spPr/>
    </dgm:pt>
    <dgm:pt modelId="{5B6783FE-B3BD-4F9D-9F26-9964AE92EAEE}" type="pres">
      <dgm:prSet presAssocID="{EAF67ED8-319D-48A6-9A7A-CE3393D0225F}" presName="compositeB" presStyleCnt="0"/>
      <dgm:spPr/>
    </dgm:pt>
    <dgm:pt modelId="{5E2F0009-AD7E-404D-A875-EBD00440CB78}" type="pres">
      <dgm:prSet presAssocID="{EAF67ED8-319D-48A6-9A7A-CE3393D0225F}" presName="textB" presStyleLbl="revTx" presStyleIdx="3" presStyleCnt="5" custScaleX="857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CE20F-B7DA-4EC8-B911-00C5946051B3}" type="pres">
      <dgm:prSet presAssocID="{EAF67ED8-319D-48A6-9A7A-CE3393D0225F}" presName="circleB" presStyleLbl="node1" presStyleIdx="3" presStyleCnt="5" custLinFactNeighborY="13070"/>
      <dgm:spPr/>
    </dgm:pt>
    <dgm:pt modelId="{9C0C9439-5C56-493E-95AD-C825C0280A1F}" type="pres">
      <dgm:prSet presAssocID="{EAF67ED8-319D-48A6-9A7A-CE3393D0225F}" presName="spaceB" presStyleCnt="0"/>
      <dgm:spPr/>
    </dgm:pt>
    <dgm:pt modelId="{F44D2D87-A4A1-40B0-A4C1-A0A2089C1867}" type="pres">
      <dgm:prSet presAssocID="{30BF0B82-4E22-46C0-BAAB-75D9046A810E}" presName="space" presStyleCnt="0"/>
      <dgm:spPr/>
    </dgm:pt>
    <dgm:pt modelId="{EA90B884-AA49-4BDA-813F-944B27C63339}" type="pres">
      <dgm:prSet presAssocID="{FCF2E3D1-518E-4140-BA8C-C896965B3CC9}" presName="compositeA" presStyleCnt="0"/>
      <dgm:spPr/>
    </dgm:pt>
    <dgm:pt modelId="{B6015059-1A9F-489A-B26D-C073A6E291A6}" type="pres">
      <dgm:prSet presAssocID="{FCF2E3D1-518E-4140-BA8C-C896965B3CC9}" presName="textA" presStyleLbl="revTx" presStyleIdx="4" presStyleCnt="5" custScaleX="8106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2DFD30-0C8B-4644-A6C7-66D57D41578B}" type="pres">
      <dgm:prSet presAssocID="{FCF2E3D1-518E-4140-BA8C-C896965B3CC9}" presName="circleA" presStyleLbl="node1" presStyleIdx="4" presStyleCnt="5" custLinFactNeighborY="6535"/>
      <dgm:spPr/>
    </dgm:pt>
    <dgm:pt modelId="{A05AA922-6364-42B4-9BB4-44D7EE98E7FE}" type="pres">
      <dgm:prSet presAssocID="{FCF2E3D1-518E-4140-BA8C-C896965B3CC9}" presName="spaceA" presStyleCnt="0"/>
      <dgm:spPr/>
    </dgm:pt>
  </dgm:ptLst>
  <dgm:cxnLst>
    <dgm:cxn modelId="{43829133-AA9C-4D30-88D4-FAD925302447}" srcId="{A733ED33-F77A-49CD-9D9D-7ABF1CEC88DE}" destId="{21710525-26FA-4887-9EAD-CC5E6385AAC2}" srcOrd="2" destOrd="0" parTransId="{1C57D2A7-5940-4FAF-AFD3-28AA50A79C92}" sibTransId="{34AA39F1-8C25-416B-BDCF-9749FEEB4004}"/>
    <dgm:cxn modelId="{1B6338C6-03C9-417B-B684-0956AAE284D7}" srcId="{A733ED33-F77A-49CD-9D9D-7ABF1CEC88DE}" destId="{EAF67ED8-319D-48A6-9A7A-CE3393D0225F}" srcOrd="3" destOrd="0" parTransId="{CCC4C9FC-57AF-4248-8E1A-C26D78FE020C}" sibTransId="{30BF0B82-4E22-46C0-BAAB-75D9046A810E}"/>
    <dgm:cxn modelId="{EB484F03-1474-4140-9023-F3B2EF4B6358}" type="presOf" srcId="{FCF2E3D1-518E-4140-BA8C-C896965B3CC9}" destId="{B6015059-1A9F-489A-B26D-C073A6E291A6}" srcOrd="0" destOrd="0" presId="urn:microsoft.com/office/officeart/2005/8/layout/hProcess11"/>
    <dgm:cxn modelId="{74179525-0C7B-4723-AA14-5CAF610EDA5E}" srcId="{A733ED33-F77A-49CD-9D9D-7ABF1CEC88DE}" destId="{1AD21CA0-BFA5-4493-9F4F-3110182B6277}" srcOrd="1" destOrd="0" parTransId="{039F7242-A57F-477D-9E72-807C4058AFE8}" sibTransId="{8E631FB6-51F4-4A99-90AE-74A5521D842A}"/>
    <dgm:cxn modelId="{815BEF34-7825-49C8-9A4E-86159770B50B}" type="presOf" srcId="{EAF67ED8-319D-48A6-9A7A-CE3393D0225F}" destId="{5E2F0009-AD7E-404D-A875-EBD00440CB78}" srcOrd="0" destOrd="0" presId="urn:microsoft.com/office/officeart/2005/8/layout/hProcess11"/>
    <dgm:cxn modelId="{D034622B-CFE2-4FC8-A96A-00BE00F60ED9}" srcId="{A733ED33-F77A-49CD-9D9D-7ABF1CEC88DE}" destId="{CBCADBFE-3B86-4984-A0F0-C186DDCB9EE3}" srcOrd="0" destOrd="0" parTransId="{90F22ADB-361A-439C-8CB0-B338D82CF388}" sibTransId="{1004A64F-6F15-4088-9C67-8B540C919410}"/>
    <dgm:cxn modelId="{3F28936B-A86C-430C-9BA9-9B1D8C2A6F14}" type="presOf" srcId="{1AD21CA0-BFA5-4493-9F4F-3110182B6277}" destId="{88D95FC9-ACA4-4202-BA74-66A6D57A55EA}" srcOrd="0" destOrd="0" presId="urn:microsoft.com/office/officeart/2005/8/layout/hProcess11"/>
    <dgm:cxn modelId="{EABF43C4-4EF0-4A23-8835-71D23C00B66F}" type="presOf" srcId="{CBCADBFE-3B86-4984-A0F0-C186DDCB9EE3}" destId="{3A4C4225-FF12-49A6-AD21-A0F91AE4C4A1}" srcOrd="0" destOrd="0" presId="urn:microsoft.com/office/officeart/2005/8/layout/hProcess11"/>
    <dgm:cxn modelId="{1529134D-8C1B-47D4-A67E-A09F09CEB0AA}" type="presOf" srcId="{A733ED33-F77A-49CD-9D9D-7ABF1CEC88DE}" destId="{F937B971-AFE5-42F4-AB19-1912561D8E9E}" srcOrd="0" destOrd="0" presId="urn:microsoft.com/office/officeart/2005/8/layout/hProcess11"/>
    <dgm:cxn modelId="{57A5615E-720C-4D87-9A1C-76AF8314D554}" srcId="{A733ED33-F77A-49CD-9D9D-7ABF1CEC88DE}" destId="{FCF2E3D1-518E-4140-BA8C-C896965B3CC9}" srcOrd="4" destOrd="0" parTransId="{9430073B-ABB4-4E81-AD8B-30FAC432FF20}" sibTransId="{1D69D618-78CD-4705-A912-87DAF0056ADE}"/>
    <dgm:cxn modelId="{C70F30F9-058C-4F86-BAD3-ECCD73650374}" type="presOf" srcId="{21710525-26FA-4887-9EAD-CC5E6385AAC2}" destId="{50DD012E-9E80-4ACB-967B-9B68E12D597D}" srcOrd="0" destOrd="0" presId="urn:microsoft.com/office/officeart/2005/8/layout/hProcess11"/>
    <dgm:cxn modelId="{8CF0EA26-0EF0-4202-A628-66B366FA3510}" type="presParOf" srcId="{F937B971-AFE5-42F4-AB19-1912561D8E9E}" destId="{73B219E4-9B1D-49AF-8B2D-650D834BE1DD}" srcOrd="0" destOrd="0" presId="urn:microsoft.com/office/officeart/2005/8/layout/hProcess11"/>
    <dgm:cxn modelId="{52ADA8C8-8BFB-4054-9D50-6A319E868EB1}" type="presParOf" srcId="{F937B971-AFE5-42F4-AB19-1912561D8E9E}" destId="{837957B5-7069-497A-B8A9-7C81AD85DA28}" srcOrd="1" destOrd="0" presId="urn:microsoft.com/office/officeart/2005/8/layout/hProcess11"/>
    <dgm:cxn modelId="{6BB97CBD-C0D3-431A-A49A-068F3755C70E}" type="presParOf" srcId="{837957B5-7069-497A-B8A9-7C81AD85DA28}" destId="{4D3615D0-8904-4C7C-8CAE-2A93EF124A22}" srcOrd="0" destOrd="0" presId="urn:microsoft.com/office/officeart/2005/8/layout/hProcess11"/>
    <dgm:cxn modelId="{910978B6-5C2D-43ED-9046-6B316CB5DABE}" type="presParOf" srcId="{4D3615D0-8904-4C7C-8CAE-2A93EF124A22}" destId="{3A4C4225-FF12-49A6-AD21-A0F91AE4C4A1}" srcOrd="0" destOrd="0" presId="urn:microsoft.com/office/officeart/2005/8/layout/hProcess11"/>
    <dgm:cxn modelId="{B2597C31-EFC8-450F-BF01-CE8B453F1F6C}" type="presParOf" srcId="{4D3615D0-8904-4C7C-8CAE-2A93EF124A22}" destId="{DFC983F1-ED6D-4DC2-900F-421DD239FFF4}" srcOrd="1" destOrd="0" presId="urn:microsoft.com/office/officeart/2005/8/layout/hProcess11"/>
    <dgm:cxn modelId="{6368ACC2-8485-47D9-B0C0-1FC2F5EF3F56}" type="presParOf" srcId="{4D3615D0-8904-4C7C-8CAE-2A93EF124A22}" destId="{5B02ACA2-9C39-4980-B0AC-A667D3E3A4D7}" srcOrd="2" destOrd="0" presId="urn:microsoft.com/office/officeart/2005/8/layout/hProcess11"/>
    <dgm:cxn modelId="{8484E3E1-281E-433B-B0EE-9171AC16C8FC}" type="presParOf" srcId="{837957B5-7069-497A-B8A9-7C81AD85DA28}" destId="{C6F38DA1-2D70-4BA7-8762-78E87E91B823}" srcOrd="1" destOrd="0" presId="urn:microsoft.com/office/officeart/2005/8/layout/hProcess11"/>
    <dgm:cxn modelId="{9AEE9B77-3D4A-468A-863E-5368B29912A9}" type="presParOf" srcId="{837957B5-7069-497A-B8A9-7C81AD85DA28}" destId="{216D6B7C-9A70-491D-8EFB-9767841BFCB2}" srcOrd="2" destOrd="0" presId="urn:microsoft.com/office/officeart/2005/8/layout/hProcess11"/>
    <dgm:cxn modelId="{43D24E41-BE1C-473D-8896-B8401EF72B70}" type="presParOf" srcId="{216D6B7C-9A70-491D-8EFB-9767841BFCB2}" destId="{88D95FC9-ACA4-4202-BA74-66A6D57A55EA}" srcOrd="0" destOrd="0" presId="urn:microsoft.com/office/officeart/2005/8/layout/hProcess11"/>
    <dgm:cxn modelId="{D1148E78-F87B-458A-A893-4132E4EA87D5}" type="presParOf" srcId="{216D6B7C-9A70-491D-8EFB-9767841BFCB2}" destId="{93720AB9-D7DE-4603-8084-3EEBA73D39C2}" srcOrd="1" destOrd="0" presId="urn:microsoft.com/office/officeart/2005/8/layout/hProcess11"/>
    <dgm:cxn modelId="{8ABBF065-8873-4C99-9D79-1218C7936E02}" type="presParOf" srcId="{216D6B7C-9A70-491D-8EFB-9767841BFCB2}" destId="{B9F3C4A0-341C-4122-AA47-7512E98E8D87}" srcOrd="2" destOrd="0" presId="urn:microsoft.com/office/officeart/2005/8/layout/hProcess11"/>
    <dgm:cxn modelId="{E243EC33-2102-4D72-818F-A920D47FE2D7}" type="presParOf" srcId="{837957B5-7069-497A-B8A9-7C81AD85DA28}" destId="{0AF8B76C-089A-4A1D-8140-732CD6989217}" srcOrd="3" destOrd="0" presId="urn:microsoft.com/office/officeart/2005/8/layout/hProcess11"/>
    <dgm:cxn modelId="{3038F425-7346-49CF-ACF2-F75363451D15}" type="presParOf" srcId="{837957B5-7069-497A-B8A9-7C81AD85DA28}" destId="{1EE920E6-47A6-43AF-AC9B-99065B5FECBE}" srcOrd="4" destOrd="0" presId="urn:microsoft.com/office/officeart/2005/8/layout/hProcess11"/>
    <dgm:cxn modelId="{6447C847-0ABF-43DD-83D3-BFE35FAF0C8C}" type="presParOf" srcId="{1EE920E6-47A6-43AF-AC9B-99065B5FECBE}" destId="{50DD012E-9E80-4ACB-967B-9B68E12D597D}" srcOrd="0" destOrd="0" presId="urn:microsoft.com/office/officeart/2005/8/layout/hProcess11"/>
    <dgm:cxn modelId="{770BDD30-67AA-4FAD-8EB8-B078F22E8A16}" type="presParOf" srcId="{1EE920E6-47A6-43AF-AC9B-99065B5FECBE}" destId="{148B65FE-C21C-4564-BA43-2BD8DEFEB9A4}" srcOrd="1" destOrd="0" presId="urn:microsoft.com/office/officeart/2005/8/layout/hProcess11"/>
    <dgm:cxn modelId="{38C78538-BC9E-40DD-8B3E-D46898904CF0}" type="presParOf" srcId="{1EE920E6-47A6-43AF-AC9B-99065B5FECBE}" destId="{FE272FA7-F9AE-4DE6-AE67-9BC65A407ACB}" srcOrd="2" destOrd="0" presId="urn:microsoft.com/office/officeart/2005/8/layout/hProcess11"/>
    <dgm:cxn modelId="{942840E1-76C8-46E8-919D-C380D716D83F}" type="presParOf" srcId="{837957B5-7069-497A-B8A9-7C81AD85DA28}" destId="{3E6EEEF0-1177-4792-9815-13EC3CCA3EC7}" srcOrd="5" destOrd="0" presId="urn:microsoft.com/office/officeart/2005/8/layout/hProcess11"/>
    <dgm:cxn modelId="{925A195A-F2AF-4AFE-8147-764C2552463C}" type="presParOf" srcId="{837957B5-7069-497A-B8A9-7C81AD85DA28}" destId="{5B6783FE-B3BD-4F9D-9F26-9964AE92EAEE}" srcOrd="6" destOrd="0" presId="urn:microsoft.com/office/officeart/2005/8/layout/hProcess11"/>
    <dgm:cxn modelId="{455D1544-CB00-43E8-B127-26EB2DF69E0B}" type="presParOf" srcId="{5B6783FE-B3BD-4F9D-9F26-9964AE92EAEE}" destId="{5E2F0009-AD7E-404D-A875-EBD00440CB78}" srcOrd="0" destOrd="0" presId="urn:microsoft.com/office/officeart/2005/8/layout/hProcess11"/>
    <dgm:cxn modelId="{63260B74-21AF-4E9D-87B5-1A14EEE9FE98}" type="presParOf" srcId="{5B6783FE-B3BD-4F9D-9F26-9964AE92EAEE}" destId="{7B0CE20F-B7DA-4EC8-B911-00C5946051B3}" srcOrd="1" destOrd="0" presId="urn:microsoft.com/office/officeart/2005/8/layout/hProcess11"/>
    <dgm:cxn modelId="{868CD1AC-B374-4A36-AAFB-BB46D84D44E0}" type="presParOf" srcId="{5B6783FE-B3BD-4F9D-9F26-9964AE92EAEE}" destId="{9C0C9439-5C56-493E-95AD-C825C0280A1F}" srcOrd="2" destOrd="0" presId="urn:microsoft.com/office/officeart/2005/8/layout/hProcess11"/>
    <dgm:cxn modelId="{34525C26-1EC6-441F-8998-E7914941CA5C}" type="presParOf" srcId="{837957B5-7069-497A-B8A9-7C81AD85DA28}" destId="{F44D2D87-A4A1-40B0-A4C1-A0A2089C1867}" srcOrd="7" destOrd="0" presId="urn:microsoft.com/office/officeart/2005/8/layout/hProcess11"/>
    <dgm:cxn modelId="{9F456DFC-4534-4004-AF47-4DB494FC9767}" type="presParOf" srcId="{837957B5-7069-497A-B8A9-7C81AD85DA28}" destId="{EA90B884-AA49-4BDA-813F-944B27C63339}" srcOrd="8" destOrd="0" presId="urn:microsoft.com/office/officeart/2005/8/layout/hProcess11"/>
    <dgm:cxn modelId="{E08B90BE-E356-47F7-8F2A-269EE43E6BF0}" type="presParOf" srcId="{EA90B884-AA49-4BDA-813F-944B27C63339}" destId="{B6015059-1A9F-489A-B26D-C073A6E291A6}" srcOrd="0" destOrd="0" presId="urn:microsoft.com/office/officeart/2005/8/layout/hProcess11"/>
    <dgm:cxn modelId="{69D0AC48-CDCC-40D6-A46C-D7EDDE4F2F2D}" type="presParOf" srcId="{EA90B884-AA49-4BDA-813F-944B27C63339}" destId="{832DFD30-0C8B-4644-A6C7-66D57D41578B}" srcOrd="1" destOrd="0" presId="urn:microsoft.com/office/officeart/2005/8/layout/hProcess11"/>
    <dgm:cxn modelId="{7AC412A2-F78B-42E6-87FA-7F8CB8F557D7}" type="presParOf" srcId="{EA90B884-AA49-4BDA-813F-944B27C63339}" destId="{A05AA922-6364-42B4-9BB4-44D7EE98E7F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19E4-9B1D-49AF-8B2D-650D834BE1DD}">
      <dsp:nvSpPr>
        <dsp:cNvPr id="0" name=""/>
        <dsp:cNvSpPr/>
      </dsp:nvSpPr>
      <dsp:spPr>
        <a:xfrm>
          <a:off x="0" y="500838"/>
          <a:ext cx="8742065" cy="650845"/>
        </a:xfrm>
        <a:prstGeom prst="notchedRightArrow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3A4C4225-FF12-49A6-AD21-A0F91AE4C4A1}">
      <dsp:nvSpPr>
        <dsp:cNvPr id="0" name=""/>
        <dsp:cNvSpPr/>
      </dsp:nvSpPr>
      <dsp:spPr>
        <a:xfrm>
          <a:off x="0" y="112918"/>
          <a:ext cx="2102359" cy="54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Brexit Referendum vote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23 June 2016</a:t>
          </a:r>
          <a:endParaRPr lang="en-US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2918"/>
        <a:ext cx="2102359" cy="549040"/>
      </dsp:txXfrm>
    </dsp:sp>
    <dsp:sp modelId="{DFC983F1-ED6D-4DC2-900F-421DD239FFF4}">
      <dsp:nvSpPr>
        <dsp:cNvPr id="0" name=""/>
        <dsp:cNvSpPr/>
      </dsp:nvSpPr>
      <dsp:spPr>
        <a:xfrm>
          <a:off x="973671" y="749282"/>
          <a:ext cx="162711" cy="162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95FC9-ACA4-4202-BA74-66A6D57A55EA}">
      <dsp:nvSpPr>
        <dsp:cNvPr id="0" name=""/>
        <dsp:cNvSpPr/>
      </dsp:nvSpPr>
      <dsp:spPr>
        <a:xfrm>
          <a:off x="2114910" y="963720"/>
          <a:ext cx="1392185" cy="65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Notification of intention to leave the EU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29 March                                                                        2017</a:t>
          </a:r>
          <a:endParaRPr lang="en-US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4910" y="963720"/>
        <a:ext cx="1392185" cy="650845"/>
      </dsp:txXfrm>
    </dsp:sp>
    <dsp:sp modelId="{93720AB9-D7DE-4603-8084-3EEBA73D39C2}">
      <dsp:nvSpPr>
        <dsp:cNvPr id="0" name=""/>
        <dsp:cNvSpPr/>
      </dsp:nvSpPr>
      <dsp:spPr>
        <a:xfrm>
          <a:off x="2729647" y="753467"/>
          <a:ext cx="162711" cy="162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D012E-9E80-4ACB-967B-9B68E12D597D}">
      <dsp:nvSpPr>
        <dsp:cNvPr id="0" name=""/>
        <dsp:cNvSpPr/>
      </dsp:nvSpPr>
      <dsp:spPr>
        <a:xfrm>
          <a:off x="3558856" y="0"/>
          <a:ext cx="1426989" cy="65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Withdrawal of the UK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March 2019*</a:t>
          </a:r>
        </a:p>
      </dsp:txBody>
      <dsp:txXfrm>
        <a:off x="3558856" y="0"/>
        <a:ext cx="1426989" cy="650845"/>
      </dsp:txXfrm>
    </dsp:sp>
    <dsp:sp modelId="{148B65FE-C21C-4564-BA43-2BD8DEFEB9A4}">
      <dsp:nvSpPr>
        <dsp:cNvPr id="0" name=""/>
        <dsp:cNvSpPr/>
      </dsp:nvSpPr>
      <dsp:spPr>
        <a:xfrm>
          <a:off x="4147939" y="742834"/>
          <a:ext cx="162711" cy="162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0009-AD7E-404D-A875-EBD00440CB78}">
      <dsp:nvSpPr>
        <dsp:cNvPr id="0" name=""/>
        <dsp:cNvSpPr/>
      </dsp:nvSpPr>
      <dsp:spPr>
        <a:xfrm>
          <a:off x="4951493" y="976268"/>
          <a:ext cx="1492639" cy="65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European Parliament Elections in UK: May 2019</a:t>
          </a:r>
          <a:endParaRPr lang="en-US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1493" y="976268"/>
        <a:ext cx="1492639" cy="650845"/>
      </dsp:txXfrm>
    </dsp:sp>
    <dsp:sp modelId="{7B0CE20F-B7DA-4EC8-B911-00C5946051B3}">
      <dsp:nvSpPr>
        <dsp:cNvPr id="0" name=""/>
        <dsp:cNvSpPr/>
      </dsp:nvSpPr>
      <dsp:spPr>
        <a:xfrm>
          <a:off x="5616457" y="753467"/>
          <a:ext cx="162711" cy="162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15059-1A9F-489A-B26D-C073A6E291A6}">
      <dsp:nvSpPr>
        <dsp:cNvPr id="0" name=""/>
        <dsp:cNvSpPr/>
      </dsp:nvSpPr>
      <dsp:spPr>
        <a:xfrm>
          <a:off x="6452836" y="0"/>
          <a:ext cx="1411174" cy="65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UK General Election: May 2020</a:t>
          </a:r>
          <a:endParaRPr lang="en-US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2836" y="0"/>
        <a:ext cx="1411174" cy="650845"/>
      </dsp:txXfrm>
    </dsp:sp>
    <dsp:sp modelId="{832DFD30-0C8B-4644-A6C7-66D57D41578B}">
      <dsp:nvSpPr>
        <dsp:cNvPr id="0" name=""/>
        <dsp:cNvSpPr/>
      </dsp:nvSpPr>
      <dsp:spPr>
        <a:xfrm>
          <a:off x="7077068" y="742834"/>
          <a:ext cx="162711" cy="162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08F8C-3B36-B04C-9625-E063F989E0AC}" type="datetime1">
              <a:rPr lang="fr-BE" smtClean="0"/>
              <a:t>10/05/2017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E345B-FCD1-2640-828C-9427D1DE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5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D708A-7A22-814A-8ADC-4493358F38B3}" type="datetime1">
              <a:rPr lang="fr-BE" smtClean="0"/>
              <a:t>10/05/2017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D7E8C-C8F7-A849-B57E-C1AE82B38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34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024564"/>
            <a:ext cx="38893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‹#›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791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0237" y="6024564"/>
            <a:ext cx="38893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‹#›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6130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1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3" name="Picture 2" descr="Dark_green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0"/>
          <a:stretch/>
        </p:blipFill>
        <p:spPr>
          <a:xfrm>
            <a:off x="0" y="0"/>
            <a:ext cx="5870349" cy="6876000"/>
          </a:xfrm>
          <a:prstGeom prst="rect">
            <a:avLst/>
          </a:prstGeom>
        </p:spPr>
      </p:pic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49" y="9000"/>
            <a:ext cx="32918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390" y="1666904"/>
            <a:ext cx="523621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Brexit negotiations: Implications for trade</a:t>
            </a:r>
            <a:endParaRPr lang="en-US" sz="3200" b="1" i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4000" b="1" i="1" strike="sngStrike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26390" y="3121362"/>
            <a:ext cx="483235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6390" y="3703215"/>
            <a:ext cx="76358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29 March 2017</a:t>
            </a:r>
          </a:p>
        </p:txBody>
      </p:sp>
    </p:spTree>
    <p:extLst>
      <p:ext uri="{BB962C8B-B14F-4D97-AF65-F5344CB8AC3E}">
        <p14:creationId xmlns:p14="http://schemas.microsoft.com/office/powerpoint/2010/main" val="12574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10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163" y="1648632"/>
            <a:ext cx="77231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514350" indent="-514350">
              <a:buFont typeface="+mj-lt"/>
              <a:buAutoNum type="arabicPeriod" startAt="3"/>
              <a:defRPr sz="2800" b="1">
                <a:solidFill>
                  <a:srgbClr val="00634C"/>
                </a:solidFill>
                <a:latin typeface="Helvetica"/>
                <a:cs typeface="Helvetica"/>
              </a:defRPr>
            </a:lvl1pPr>
          </a:lstStyle>
          <a:p>
            <a:pPr marL="0" indent="0">
              <a:buNone/>
            </a:pPr>
            <a:r>
              <a:rPr lang="en-US" dirty="0" smtClean="0"/>
              <a:t>1.	No </a:t>
            </a:r>
            <a:r>
              <a:rPr lang="en-US" dirty="0"/>
              <a:t>special arrangement: Trade under WTO </a:t>
            </a:r>
            <a:r>
              <a:rPr lang="en-US" dirty="0" smtClean="0"/>
              <a:t>	rules (2)</a:t>
            </a:r>
            <a:endParaRPr lang="en-US" dirty="0"/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" y="2241206"/>
            <a:ext cx="7231380" cy="1982594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>
              <a:spcAft>
                <a:spcPts val="500"/>
              </a:spcAft>
              <a:buSzPct val="100000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600" dirty="0" smtClean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600" dirty="0" smtClean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600" dirty="0" smtClean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200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2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438" y="2270839"/>
            <a:ext cx="3412172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500"/>
              </a:spcAft>
              <a:buSzPct val="100000"/>
            </a:pPr>
            <a:r>
              <a:rPr lang="en-US" dirty="0" smtClean="0">
                <a:solidFill>
                  <a:srgbClr val="0063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483" y="2610903"/>
            <a:ext cx="8052133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Tariff-Rate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Quotas (TRQs)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changes in the respective quantities will be considered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the schedule (not a rectification)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Negotiations under XXVIII GATT 1994</a:t>
            </a: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EU TRQs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available quantities may be reduced as a result of Brexit and the inclusion of UK import quantities in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TRQs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 WTO Agreements will need to be entered into anew by the UK: e.g. Government Procurement Agreement</a:t>
            </a: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Adopt UK trade defence legislation (dumping, subsidies and countervailing duties, safeguards) and set up UK Investigating Authority</a:t>
            </a: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Existing EU trade defence measures  no longer applicable to the UK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11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063" y="1648632"/>
            <a:ext cx="76358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1.	No special arrangement</a:t>
            </a:r>
            <a:r>
              <a:rPr lang="en-US" sz="2800" b="1" dirty="0" smtClean="0">
                <a:latin typeface="Helvetica"/>
                <a:cs typeface="Helvetica"/>
              </a:rPr>
              <a:t>: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Trade under</a:t>
            </a:r>
            <a:r>
              <a:rPr lang="en-US" sz="2800" b="1" dirty="0" smtClean="0">
                <a:latin typeface="Helvetica"/>
                <a:cs typeface="Helvetica"/>
              </a:rPr>
              <a:t> 	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WTO rules (3)</a:t>
            </a:r>
            <a:endParaRPr lang="en-US" sz="28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" y="2631731"/>
            <a:ext cx="4069080" cy="4170372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 marL="144000" indent="-144000">
              <a:spcBef>
                <a:spcPts val="600"/>
              </a:spcBef>
              <a:spcAft>
                <a:spcPts val="600"/>
              </a:spcAft>
              <a:buSzPct val="100000"/>
              <a:buFont typeface="Lucida Grande"/>
              <a:buChar char="›"/>
            </a:pPr>
            <a:r>
              <a:rPr lang="en-US" sz="1600" b="1" dirty="0">
                <a:solidFill>
                  <a:srgbClr val="00634C"/>
                </a:solidFill>
                <a:latin typeface="Helvetica"/>
                <a:cs typeface="Helvetica"/>
              </a:rPr>
              <a:t>Tariff barriers (EU-UK)</a:t>
            </a:r>
          </a:p>
          <a:p>
            <a:pPr marL="144000" lvl="1" indent="-144000">
              <a:spcBef>
                <a:spcPts val="600"/>
              </a:spcBef>
              <a:spcAft>
                <a:spcPts val="600"/>
              </a:spcAft>
              <a:buSzPct val="100000"/>
              <a:buFont typeface="Lucida Grande"/>
              <a:buChar char="›"/>
            </a:pPr>
            <a:r>
              <a:rPr lang="en-US" sz="1600" dirty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Application of EU Common External Tariff: around 90% of the UK’s goods exports would be subject to </a:t>
            </a:r>
            <a:r>
              <a:rPr lang="en-US" sz="1600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tariffs</a:t>
            </a:r>
            <a:endParaRPr lang="en-US" sz="1600" dirty="0" smtClean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600"/>
              </a:spcBef>
              <a:spcAft>
                <a:spcPts val="600"/>
              </a:spcAft>
              <a:buSzPct val="100000"/>
              <a:buFont typeface="Lucida Grande"/>
              <a:buChar char="›"/>
            </a:pPr>
            <a:r>
              <a:rPr lang="en-US" sz="160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tariff </a:t>
            </a:r>
            <a:r>
              <a:rPr lang="en-US" sz="16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goods: 5.3% - 162 EU individual </a:t>
            </a:r>
            <a:r>
              <a:rPr lang="en-US" sz="16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tariffs vary significantly between different sectors and </a:t>
            </a:r>
            <a:r>
              <a:rPr lang="en-US" sz="160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(e.g. cars: 10%; agricultural products: 30%-40%)</a:t>
            </a:r>
            <a:endParaRPr lang="en-US" sz="16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Bef>
                <a:spcPts val="600"/>
              </a:spcBef>
              <a:spcAft>
                <a:spcPts val="600"/>
              </a:spcAft>
              <a:buSzPct val="100000"/>
              <a:buFont typeface="Lucida Grande"/>
              <a:buChar char="›"/>
            </a:pPr>
            <a:r>
              <a:rPr lang="en-US" sz="1600" dirty="0" smtClean="0">
                <a:solidFill>
                  <a:srgbClr val="191919"/>
                </a:solidFill>
                <a:latin typeface="Helvetica Light"/>
                <a:cs typeface="Helvetica Light"/>
              </a:rPr>
              <a:t>Integrated supply chains could be severely hit </a:t>
            </a:r>
          </a:p>
          <a:p>
            <a:pPr marL="601200" lvl="1" indent="-144000">
              <a:spcBef>
                <a:spcPts val="600"/>
              </a:spcBef>
              <a:spcAft>
                <a:spcPts val="600"/>
              </a:spcAft>
              <a:buSzPct val="100000"/>
              <a:buFont typeface="Lucida Grande"/>
              <a:buChar char="›"/>
            </a:pPr>
            <a:r>
              <a:rPr lang="en-US" sz="1600" dirty="0" smtClean="0">
                <a:solidFill>
                  <a:srgbClr val="191919"/>
                </a:solidFill>
                <a:latin typeface="Helvetica Light"/>
                <a:cs typeface="Helvetica Light"/>
              </a:rPr>
              <a:t>Possible solution: inward processing relief</a:t>
            </a:r>
          </a:p>
          <a:p>
            <a:pPr lvl="1">
              <a:spcAft>
                <a:spcPts val="500"/>
              </a:spcAft>
              <a:buSzPct val="100000"/>
            </a:pPr>
            <a:endParaRPr lang="en-US" dirty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7302" y="2215106"/>
            <a:ext cx="3540642" cy="4670509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>
              <a:spcAft>
                <a:spcPts val="500"/>
              </a:spcAft>
              <a:buSzPct val="100000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Bef>
                <a:spcPts val="600"/>
              </a:spcBef>
              <a:spcAft>
                <a:spcPts val="600"/>
              </a:spcAft>
              <a:buSzPct val="100000"/>
              <a:buFont typeface="Lucida Grande"/>
              <a:buChar char="›"/>
            </a:pPr>
            <a:r>
              <a:rPr lang="en-US" sz="1600" b="1" dirty="0">
                <a:solidFill>
                  <a:srgbClr val="00634C"/>
                </a:solidFill>
                <a:latin typeface="Helvetica"/>
                <a:cs typeface="Helvetica"/>
              </a:rPr>
              <a:t>Non-tariff barriers (EU-UK)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sz="1600" dirty="0" smtClean="0">
                <a:latin typeface="Helvetica Light"/>
                <a:cs typeface="Arial" panose="020B0604020202020204" pitchFamily="34" charset="0"/>
              </a:rPr>
              <a:t>Regulatory gaps: EU agencies exercising regulatory functions over UK economic operators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600" dirty="0" smtClean="0">
              <a:latin typeface="Helvetica Light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sz="1600" dirty="0" smtClean="0">
                <a:latin typeface="Helvetica Light"/>
                <a:cs typeface="Arial" panose="020B0604020202020204" pitchFamily="34" charset="0"/>
              </a:rPr>
              <a:t>No harmonisation of standards or mutual recognition</a:t>
            </a:r>
            <a:endParaRPr lang="en-US" sz="1600" dirty="0" smtClean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600" dirty="0" smtClean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sz="1600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Financial services: loss of “passporting” rights in the EU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sz="1600" dirty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sz="1600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Data flows: no automatic freedom of data flows between UK and EU</a:t>
            </a:r>
            <a:endParaRPr lang="en-US" sz="1600" dirty="0" smtClean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600" dirty="0" smtClean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6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68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12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062" y="1573164"/>
            <a:ext cx="76358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Negotiations of a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customs union agreement 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(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1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)</a:t>
            </a:r>
            <a:endParaRPr lang="en-US" sz="28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224" y="2196082"/>
            <a:ext cx="7635874" cy="3621504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>
              <a:spcAft>
                <a:spcPts val="500"/>
              </a:spcAft>
              <a:buSzPct val="100000"/>
            </a:pPr>
            <a:endParaRPr lang="en-US" sz="22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Principles of a customs union agreement</a:t>
            </a:r>
          </a:p>
          <a:p>
            <a:pPr>
              <a:spcAft>
                <a:spcPts val="500"/>
              </a:spcAft>
              <a:buSzPct val="100000"/>
            </a:pPr>
            <a:endParaRPr lang="en-GB" dirty="0" smtClean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b="1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No tariffs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 on goods moving </a:t>
            </a:r>
            <a:r>
              <a:rPr lang="en-GB" b="1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within the customs union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, </a:t>
            </a:r>
          </a:p>
          <a:p>
            <a:pPr>
              <a:spcAft>
                <a:spcPts val="500"/>
              </a:spcAft>
              <a:buSzPct val="100000"/>
            </a:pPr>
            <a:endParaRPr lang="en-GB" dirty="0" smtClean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b="1" dirty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C</a:t>
            </a:r>
            <a:r>
              <a:rPr lang="en-GB" b="1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ommon customs tariffs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on goods from countries outside the customs union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(CCT)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dirty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b="1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Common commercial </a:t>
            </a:r>
            <a:r>
              <a:rPr lang="en-GB" b="1" dirty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p</a:t>
            </a:r>
            <a:r>
              <a:rPr lang="en-GB" b="1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olicy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 (e. g., FTAs, Trade Defence Instruments) </a:t>
            </a:r>
            <a:r>
              <a:rPr lang="en-GB" b="1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(CCP)</a:t>
            </a:r>
          </a:p>
          <a:p>
            <a:pPr>
              <a:spcAft>
                <a:spcPts val="500"/>
              </a:spcAft>
              <a:buSzPct val="100000"/>
            </a:pPr>
            <a:endParaRPr lang="en-US" dirty="0" smtClean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13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062" y="1573164"/>
            <a:ext cx="76358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Negotiations of a customs union agreement (2)</a:t>
            </a:r>
            <a:endParaRPr lang="en-US" sz="28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224" y="2744624"/>
            <a:ext cx="8138476" cy="3929281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The European Union Customs Union (</a:t>
            </a:r>
            <a:r>
              <a:rPr lang="en-GB" b="1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EUCU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) is made 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up of the 28 EU Member States and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Monaco </a:t>
            </a:r>
          </a:p>
          <a:p>
            <a:pPr>
              <a:spcAft>
                <a:spcPts val="500"/>
              </a:spcAft>
              <a:buSzPct val="100000"/>
            </a:pPr>
            <a:endParaRPr lang="en-GB" dirty="0" smtClean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latin typeface="Helvetica Light"/>
              </a:rPr>
              <a:t>In addition to the EUCU, the EU has separate customs </a:t>
            </a:r>
            <a:r>
              <a:rPr lang="en-GB" dirty="0">
                <a:latin typeface="Helvetica Light"/>
              </a:rPr>
              <a:t>union agreements </a:t>
            </a:r>
            <a:r>
              <a:rPr lang="en-GB" dirty="0" smtClean="0">
                <a:latin typeface="Helvetica Light"/>
              </a:rPr>
              <a:t>with Turkey, Andorra and San Marino </a:t>
            </a:r>
            <a:r>
              <a:rPr lang="en-GB" dirty="0">
                <a:latin typeface="Helvetica Light"/>
              </a:rPr>
              <a:t> </a:t>
            </a:r>
            <a:endParaRPr lang="en-GB" dirty="0" smtClean="0">
              <a:latin typeface="Helvetica Light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latin typeface="Helvetica Light"/>
              </a:rPr>
              <a:t>UK does not intend to replicate these</a:t>
            </a:r>
          </a:p>
          <a:p>
            <a:pPr>
              <a:spcAft>
                <a:spcPts val="500"/>
              </a:spcAft>
              <a:buSzPct val="100000"/>
            </a:pPr>
            <a:endParaRPr lang="en-GB" dirty="0" smtClean="0">
              <a:latin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latin typeface="Helvetica Light"/>
              </a:rPr>
              <a:t>It will not be possible for the UK to operate in the EUCU without being bound by the EU CCT and CCP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dirty="0">
              <a:latin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latin typeface="Helvetica Light"/>
              </a:rPr>
              <a:t>Customs union agreement unlikely if the UK wants to negotiate its own FTAs</a:t>
            </a:r>
            <a:endParaRPr lang="en-US" sz="2000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2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83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14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50" y="1573164"/>
            <a:ext cx="81534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3. Negotiate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bilateral and sectoral agreements 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	with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the 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EU (1)</a:t>
            </a:r>
            <a:endParaRPr lang="en-US" sz="28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681" y="2215236"/>
            <a:ext cx="8598638" cy="4426853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>
              <a:spcAft>
                <a:spcPts val="500"/>
              </a:spcAft>
              <a:buSzPct val="100000"/>
            </a:pPr>
            <a:endParaRPr lang="en-US" sz="22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>
              <a:spcAft>
                <a:spcPts val="500"/>
              </a:spcAft>
              <a:buSzPct val="100000"/>
            </a:pPr>
            <a:r>
              <a:rPr lang="en-US" sz="2000" b="1" dirty="0" smtClean="0">
                <a:solidFill>
                  <a:srgbClr val="308A78"/>
                </a:solidFill>
                <a:latin typeface="Helvetica"/>
                <a:cs typeface="Helvetica"/>
              </a:rPr>
              <a:t>/ The </a:t>
            </a:r>
            <a:r>
              <a:rPr lang="en-US" sz="2000" b="1" dirty="0">
                <a:solidFill>
                  <a:srgbClr val="308A78"/>
                </a:solidFill>
                <a:latin typeface="Helvetica"/>
                <a:cs typeface="Helvetica"/>
              </a:rPr>
              <a:t>UK will need to conclude an agreement with the </a:t>
            </a:r>
            <a:r>
              <a:rPr lang="en-US" sz="2000" b="1" dirty="0" smtClean="0">
                <a:solidFill>
                  <a:srgbClr val="308A78"/>
                </a:solidFill>
                <a:latin typeface="Helvetica"/>
                <a:cs typeface="Helvetica"/>
              </a:rPr>
              <a:t>EU</a:t>
            </a:r>
          </a:p>
          <a:p>
            <a:pPr>
              <a:spcAft>
                <a:spcPts val="500"/>
              </a:spcAft>
              <a:buSzPct val="100000"/>
            </a:pPr>
            <a:endParaRPr lang="en-US" b="1" u="sng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Most likely, a “Deep and Comprehensive” FTA (goods, services, investments, intellectual property) supplemented by several additional sectoral agreements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The FTA must be consistent with the conditions set forth in Articles XXIV GATT and V GATS: 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Substantially all trade / Substantial sectoral coverage</a:t>
            </a:r>
          </a:p>
          <a:p>
            <a:pPr marL="1200150" lvl="2" indent="-285750">
              <a:spcAft>
                <a:spcPts val="500"/>
              </a:spcAft>
              <a:buSzPct val="100000"/>
              <a:buFont typeface="Wingdings"/>
              <a:buChar char="à"/>
            </a:pPr>
            <a:r>
              <a:rPr lang="en-GB" i="1" dirty="0" smtClean="0">
                <a:solidFill>
                  <a:srgbClr val="191919"/>
                </a:solidFill>
                <a:latin typeface="Helvetica Light"/>
                <a:cs typeface="Helvetica Light"/>
                <a:sym typeface="Wingdings" panose="05000000000000000000" pitchFamily="2" charset="2"/>
              </a:rPr>
              <a:t>Agreements </a:t>
            </a:r>
            <a:r>
              <a:rPr lang="en-GB" i="1" dirty="0">
                <a:solidFill>
                  <a:srgbClr val="191919"/>
                </a:solidFill>
                <a:latin typeface="Helvetica Light"/>
                <a:cs typeface="Helvetica Light"/>
                <a:sym typeface="Wingdings" panose="05000000000000000000" pitchFamily="2" charset="2"/>
              </a:rPr>
              <a:t>cannot be limited to one sector only (e. g., car industry or</a:t>
            </a:r>
          </a:p>
          <a:p>
            <a:pPr lvl="2">
              <a:spcAft>
                <a:spcPts val="500"/>
              </a:spcAft>
              <a:buSzPct val="100000"/>
            </a:pPr>
            <a:r>
              <a:rPr lang="en-GB" i="1" dirty="0">
                <a:solidFill>
                  <a:srgbClr val="191919"/>
                </a:solidFill>
                <a:latin typeface="Helvetica Light"/>
                <a:cs typeface="Helvetica Light"/>
                <a:sym typeface="Wingdings" panose="05000000000000000000" pitchFamily="2" charset="2"/>
              </a:rPr>
              <a:t>    the financial sector</a:t>
            </a:r>
            <a:r>
              <a:rPr lang="en-GB" i="1" dirty="0" smtClean="0">
                <a:solidFill>
                  <a:srgbClr val="191919"/>
                </a:solidFill>
                <a:latin typeface="Helvetica Light"/>
                <a:cs typeface="Helvetica Light"/>
                <a:sym typeface="Wingdings" panose="05000000000000000000" pitchFamily="2" charset="2"/>
              </a:rPr>
              <a:t>)</a:t>
            </a:r>
          </a:p>
          <a:p>
            <a:pPr lvl="2">
              <a:spcAft>
                <a:spcPts val="500"/>
              </a:spcAft>
              <a:buSzPct val="100000"/>
            </a:pPr>
            <a:endParaRPr lang="en-GB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Tariff and non-tariff barriers </a:t>
            </a:r>
            <a:r>
              <a:rPr lang="en-GB" i="1" dirty="0" smtClean="0">
                <a:solidFill>
                  <a:srgbClr val="191919"/>
                </a:solidFill>
                <a:latin typeface="Helvetica Light"/>
                <a:cs typeface="Helvetica Light"/>
              </a:rPr>
              <a:t>vis-á-vis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 third countries shall not be raised</a:t>
            </a:r>
            <a:endParaRPr lang="en-US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2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282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15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50" y="1573164"/>
            <a:ext cx="81534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3. Negotiate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bilateral and sectoral agreements 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	with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the 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EU (2)</a:t>
            </a:r>
            <a:endParaRPr lang="en-US" sz="28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937" y="2118439"/>
            <a:ext cx="8386126" cy="6594113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>
              <a:spcAft>
                <a:spcPts val="500"/>
              </a:spcAft>
              <a:buSzPct val="100000"/>
            </a:pPr>
            <a:endParaRPr lang="en-GB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b="1" u="sng" dirty="0" smtClean="0">
                <a:solidFill>
                  <a:srgbClr val="191919"/>
                </a:solidFill>
                <a:latin typeface="Helvetica Light"/>
                <a:cs typeface="Helvetica Light"/>
              </a:rPr>
              <a:t>Goods</a:t>
            </a:r>
            <a:endParaRPr lang="en-GB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A hybrid FTA-Customs Union deal is not be possible without acceptance of CCT and CCP by UK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Origin rules will need to be equivalent to those applied in other FTAs if the UK wishes to benefit from “cumulation” 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Provisions on mutual recognition of standards and certification procedures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b="1" u="sng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b="1" u="sng" dirty="0" smtClean="0">
                <a:solidFill>
                  <a:srgbClr val="191919"/>
                </a:solidFill>
                <a:latin typeface="Helvetica Light"/>
                <a:cs typeface="Helvetica Light"/>
              </a:rPr>
              <a:t>Financial services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: “Equivalence 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regimes” for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different types 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of financial services (e. g., MiFID, </a:t>
            </a:r>
            <a:r>
              <a:rPr lang="en-GB" dirty="0" err="1" smtClean="0">
                <a:solidFill>
                  <a:srgbClr val="191919"/>
                </a:solidFill>
                <a:latin typeface="Helvetica Light"/>
                <a:cs typeface="Helvetica Light"/>
              </a:rPr>
              <a:t>MiFIR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)</a:t>
            </a:r>
            <a:endParaRPr lang="en-GB" b="1" u="sng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b="1" u="sng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b="1" u="sng" dirty="0" smtClean="0">
                <a:solidFill>
                  <a:srgbClr val="191919"/>
                </a:solidFill>
                <a:latin typeface="Helvetica Light"/>
                <a:cs typeface="Helvetica Light"/>
              </a:rPr>
              <a:t>Data flows</a:t>
            </a:r>
            <a:endParaRPr lang="en-GB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Adequacy decisions 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(~</a:t>
            </a:r>
            <a:r>
              <a:rPr lang="en-GB" i="1" dirty="0" smtClean="0">
                <a:solidFill>
                  <a:srgbClr val="191919"/>
                </a:solidFill>
                <a:latin typeface="Helvetica Light"/>
                <a:cs typeface="Helvetica Light"/>
              </a:rPr>
              <a:t>Privacy </a:t>
            </a:r>
            <a:r>
              <a:rPr lang="en-GB" i="1" dirty="0">
                <a:solidFill>
                  <a:srgbClr val="191919"/>
                </a:solidFill>
                <a:latin typeface="Helvetica Light"/>
                <a:cs typeface="Helvetica Light"/>
              </a:rPr>
              <a:t>Shield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)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Alternatives: Standard Contractual Clauses / Binding Corporate Rules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sz="2400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sz="2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sz="2400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2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23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16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062" y="1636461"/>
            <a:ext cx="763587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rgbClr val="00634C"/>
                </a:solidFill>
                <a:latin typeface="Helvetica"/>
                <a:cs typeface="Helvetica"/>
              </a:rPr>
              <a:t>/ Conclusion</a:t>
            </a:r>
            <a:endParaRPr lang="en-US" sz="30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937" y="2361381"/>
            <a:ext cx="7856538" cy="5203989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>
              <a:spcAft>
                <a:spcPts val="500"/>
              </a:spcAft>
              <a:buSzPct val="100000"/>
            </a:pPr>
            <a:r>
              <a:rPr lang="en-GB" sz="2000" b="1" dirty="0" smtClean="0">
                <a:solidFill>
                  <a:srgbClr val="308A78"/>
                </a:solidFill>
                <a:latin typeface="Helvetica"/>
                <a:cs typeface="Helvetica"/>
              </a:rPr>
              <a:t>/ UK </a:t>
            </a:r>
            <a:r>
              <a:rPr lang="en-GB" sz="2000" b="1" dirty="0">
                <a:solidFill>
                  <a:srgbClr val="308A78"/>
                </a:solidFill>
                <a:latin typeface="Helvetica"/>
                <a:cs typeface="Helvetica"/>
              </a:rPr>
              <a:t>and EU reach agreement on new </a:t>
            </a:r>
            <a:r>
              <a:rPr lang="en-GB" sz="2000" b="1" dirty="0" smtClean="0">
                <a:solidFill>
                  <a:srgbClr val="308A78"/>
                </a:solidFill>
                <a:latin typeface="Helvetica"/>
                <a:cs typeface="Helvetica"/>
              </a:rPr>
              <a:t>relationship</a:t>
            </a:r>
            <a:endParaRPr lang="en-GB" sz="2000" b="1" dirty="0">
              <a:solidFill>
                <a:srgbClr val="308A78"/>
              </a:solidFill>
              <a:latin typeface="Helvetica"/>
              <a:cs typeface="Helvetica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b="1" u="sng" dirty="0" smtClean="0">
                <a:solidFill>
                  <a:srgbClr val="191919"/>
                </a:solidFill>
                <a:latin typeface="Helvetica Light"/>
                <a:cs typeface="Helvetica Light"/>
              </a:rPr>
              <a:t>Preferred option: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 deep and comprehensive FTA going beyond trade in goods and services (e. g., data flows, IP, investment)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Maintenance of the customs union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 </a:t>
            </a:r>
            <a:r>
              <a:rPr lang="en-GB" i="1" dirty="0" smtClean="0">
                <a:solidFill>
                  <a:srgbClr val="191919"/>
                </a:solidFill>
                <a:latin typeface="Helvetica Light"/>
                <a:cs typeface="Helvetica Light"/>
              </a:rPr>
              <a:t>unlikely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Limited sectoral agreements without FTA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 </a:t>
            </a:r>
            <a:r>
              <a:rPr lang="en-GB" i="1" dirty="0" smtClean="0">
                <a:solidFill>
                  <a:srgbClr val="191919"/>
                </a:solidFill>
                <a:latin typeface="Helvetica Light"/>
                <a:cs typeface="Helvetica Light"/>
              </a:rPr>
              <a:t>not possible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Entry into force: upon UK’s withdrawal (March 2019 at the earliest)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>
              <a:spcAft>
                <a:spcPts val="500"/>
              </a:spcAft>
              <a:buSzPct val="100000"/>
            </a:pPr>
            <a:r>
              <a:rPr lang="en-GB" sz="2000" b="1" dirty="0" smtClean="0">
                <a:solidFill>
                  <a:srgbClr val="308A78"/>
                </a:solidFill>
                <a:latin typeface="Helvetica"/>
                <a:cs typeface="Helvetica"/>
              </a:rPr>
              <a:t>/ Hard Brexit: No Deal</a:t>
            </a:r>
            <a:endParaRPr lang="en-GB" sz="2000" b="1" dirty="0">
              <a:solidFill>
                <a:srgbClr val="308A78"/>
              </a:solidFill>
              <a:latin typeface="Helvetica"/>
              <a:cs typeface="Helvetica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b="1" dirty="0" smtClean="0">
                <a:solidFill>
                  <a:srgbClr val="191919"/>
                </a:solidFill>
                <a:latin typeface="Helvetica Light"/>
                <a:cs typeface="Helvetica Light"/>
              </a:rPr>
              <a:t>UK falls back on trade under WTO terms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Significant trade disruption between EU and UK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Detrimental impact </a:t>
            </a:r>
            <a:r>
              <a:rPr lang="en-GB" smtClean="0">
                <a:solidFill>
                  <a:srgbClr val="191919"/>
                </a:solidFill>
                <a:latin typeface="Helvetica Light"/>
                <a:cs typeface="Helvetica Light"/>
              </a:rPr>
              <a:t>on companies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trading with or having investments in the UK</a:t>
            </a:r>
          </a:p>
          <a:p>
            <a:pPr>
              <a:spcAft>
                <a:spcPts val="500"/>
              </a:spcAft>
              <a:buSzPct val="100000"/>
            </a:pPr>
            <a:endParaRPr lang="en-US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>
              <a:spcAft>
                <a:spcPts val="500"/>
              </a:spcAft>
              <a:buSzPct val="100000"/>
            </a:pPr>
            <a:endParaRPr lang="en-US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39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17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062" y="1636461"/>
            <a:ext cx="763587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rgbClr val="00634C"/>
                </a:solidFill>
                <a:latin typeface="Helvetica"/>
                <a:cs typeface="Helvetica"/>
              </a:rPr>
              <a:t>/ Conclusion</a:t>
            </a:r>
            <a:endParaRPr lang="en-US" sz="30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937" y="2361381"/>
            <a:ext cx="7856538" cy="3626634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>
              <a:spcAft>
                <a:spcPts val="500"/>
              </a:spcAft>
              <a:buSzPct val="100000"/>
            </a:pPr>
            <a:r>
              <a:rPr lang="en-GB" sz="2000" b="1" dirty="0" smtClean="0">
                <a:solidFill>
                  <a:srgbClr val="308A78"/>
                </a:solidFill>
                <a:latin typeface="Helvetica"/>
                <a:cs typeface="Helvetica"/>
              </a:rPr>
              <a:t>/ Outlook for trade between the UK and third countries</a:t>
            </a:r>
          </a:p>
          <a:p>
            <a:pPr>
              <a:spcAft>
                <a:spcPts val="500"/>
              </a:spcAft>
              <a:buSzPct val="100000"/>
            </a:pPr>
            <a:endParaRPr lang="en-GB" sz="2000" b="1" dirty="0">
              <a:solidFill>
                <a:srgbClr val="308A78"/>
              </a:solidFill>
              <a:latin typeface="Helvetica"/>
              <a:cs typeface="Helvetica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New bilateral agreements (even trilateral, including the EU):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Can only be concluded after Brexit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UK first needs to clarify the terms of its relationship with the EU</a:t>
            </a:r>
          </a:p>
          <a:p>
            <a:pPr>
              <a:spcAft>
                <a:spcPts val="500"/>
              </a:spcAft>
              <a:buSzPct val="100000"/>
            </a:pPr>
            <a:endParaRPr lang="en-US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>
              <a:spcAft>
                <a:spcPts val="500"/>
              </a:spcAft>
              <a:buSzPct val="100000"/>
            </a:pPr>
            <a:endParaRPr lang="en-US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283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calai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650" y="1481494"/>
            <a:ext cx="7635875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SzPct val="100000"/>
            </a:pPr>
            <a:r>
              <a:rPr lang="en-US" sz="3600" b="1" dirty="0" smtClean="0">
                <a:solidFill>
                  <a:schemeClr val="bg2"/>
                </a:solidFill>
                <a:latin typeface="Helvetica"/>
                <a:cs typeface="Helvetica"/>
              </a:rPr>
              <a:t>Contacts</a:t>
            </a:r>
            <a:endParaRPr lang="en-US" sz="3600" b="1" dirty="0">
              <a:solidFill>
                <a:schemeClr val="bg2"/>
              </a:solidFill>
              <a:latin typeface="Helvetica"/>
              <a:cs typeface="Helvetica"/>
            </a:endParaRPr>
          </a:p>
          <a:p>
            <a:pPr algn="ctr">
              <a:spcAft>
                <a:spcPts val="1200"/>
              </a:spcAft>
              <a:buSzPct val="100000"/>
            </a:pPr>
            <a:endParaRPr lang="en-US" sz="3600" b="1" dirty="0" smtClean="0">
              <a:solidFill>
                <a:schemeClr val="bg2"/>
              </a:solidFill>
              <a:latin typeface="Helvetica"/>
              <a:cs typeface="Helvetica"/>
            </a:endParaRPr>
          </a:p>
          <a:p>
            <a:pPr algn="ctr">
              <a:spcBef>
                <a:spcPct val="0"/>
              </a:spcBef>
            </a:pPr>
            <a:r>
              <a:rPr lang="nl-BE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Philippe De Baere</a:t>
            </a: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Bael &amp; Bellis </a:t>
            </a:r>
          </a:p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</a:t>
            </a: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Chaussée </a:t>
            </a:r>
            <a:r>
              <a:rPr lang="en-US" alt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Hulpe</a:t>
            </a: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B-1170 </a:t>
            </a: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Brussels</a:t>
            </a:r>
            <a:b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+32.2.6477350</a:t>
            </a:r>
            <a:b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Fax. +32.2.6406499</a:t>
            </a:r>
            <a:b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phdebaere@vbb.com</a:t>
            </a:r>
            <a:endParaRPr lang="en-GB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2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642" y="1918418"/>
            <a:ext cx="7635874" cy="3618939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sz="1600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1) Withdrawal negotiations </a:t>
            </a:r>
            <a:r>
              <a:rPr lang="en-US" sz="1600" b="1" u="sng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fail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sz="1600" u="sng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Hard Brexit</a:t>
            </a:r>
            <a:r>
              <a:rPr lang="en-US" sz="1600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: The UK leaves the EU without an agreement on the terms of withdrawal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600" dirty="0" smtClean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sz="1600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2) Withdrawal negotiations </a:t>
            </a:r>
            <a:r>
              <a:rPr lang="en-US" sz="1600" b="1" u="sng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succeed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sz="1600" dirty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W</a:t>
            </a:r>
            <a:r>
              <a:rPr lang="en-US" sz="1600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ithdrawal agreement</a:t>
            </a:r>
            <a:r>
              <a:rPr lang="en-US" sz="1600" dirty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: concluded on behalf of the </a:t>
            </a:r>
            <a:r>
              <a:rPr lang="en-US" sz="1600" dirty="0" smtClean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EU </a:t>
            </a:r>
            <a:r>
              <a:rPr lang="en-US" sz="1600" dirty="0">
                <a:solidFill>
                  <a:srgbClr val="191919"/>
                </a:solidFill>
                <a:latin typeface="Helvetica Light"/>
                <a:cs typeface="Arial" panose="020B0604020202020204" pitchFamily="34" charset="0"/>
              </a:rPr>
              <a:t>by the Council, acting by a qualified majority, after obtaining the consent of the European Parliament</a:t>
            </a:r>
            <a:endParaRPr lang="en-US" sz="1600" dirty="0" smtClean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US" sz="1400" dirty="0">
              <a:solidFill>
                <a:srgbClr val="191919"/>
              </a:solidFill>
              <a:latin typeface="Helvetica Light"/>
              <a:cs typeface="Arial" panose="020B0604020202020204" pitchFamily="34" charset="0"/>
            </a:endParaRPr>
          </a:p>
          <a:p>
            <a:pPr marL="1440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endParaRPr lang="en-GB" sz="1400" dirty="0">
              <a:solidFill>
                <a:srgbClr val="272727"/>
              </a:solidFill>
              <a:latin typeface="Helvetica Light"/>
              <a:cs typeface="Arial" panose="020B0604020202020204" pitchFamily="34" charset="0"/>
            </a:endParaRPr>
          </a:p>
          <a:p>
            <a:pPr marL="180000" indent="-180000">
              <a:spcAft>
                <a:spcPts val="1200"/>
              </a:spcAft>
              <a:buSzPct val="100000"/>
              <a:buFont typeface="Lucida Grande"/>
              <a:buChar char="/"/>
            </a:pPr>
            <a:endParaRPr lang="en-US" sz="2000" b="1" dirty="0" smtClean="0">
              <a:solidFill>
                <a:srgbClr val="308A78"/>
              </a:solidFill>
              <a:latin typeface="Helvetica Light"/>
              <a:cs typeface="Helvetica"/>
            </a:endParaRPr>
          </a:p>
          <a:p>
            <a:pPr marL="180000" indent="-180000">
              <a:spcAft>
                <a:spcPts val="1200"/>
              </a:spcAft>
              <a:buSzPct val="100000"/>
              <a:buFont typeface="Lucida Grande"/>
              <a:buChar char="/"/>
            </a:pPr>
            <a:endParaRPr lang="en-US" sz="2000" b="1" dirty="0" smtClean="0">
              <a:solidFill>
                <a:srgbClr val="308A78"/>
              </a:solidFill>
              <a:latin typeface="Helvetica Light"/>
              <a:cs typeface="Helvetic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8408902"/>
              </p:ext>
            </p:extLst>
          </p:nvPr>
        </p:nvGraphicFramePr>
        <p:xfrm>
          <a:off x="140677" y="4323102"/>
          <a:ext cx="8742065" cy="162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3875" y="1327785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200"/>
              </a:spcAft>
              <a:buSzPct val="100000"/>
              <a:buFont typeface="Lucida Grande"/>
              <a:buChar char="/"/>
            </a:pPr>
            <a:r>
              <a:rPr lang="en-US" sz="2800" b="1" dirty="0">
                <a:solidFill>
                  <a:srgbClr val="00634C"/>
                </a:solidFill>
                <a:latin typeface="Helvetica Light"/>
                <a:cs typeface="Helvetica"/>
              </a:rPr>
              <a:t>Withdrawal </a:t>
            </a:r>
            <a:r>
              <a:rPr lang="en-US" sz="2800" b="1" dirty="0" smtClean="0">
                <a:solidFill>
                  <a:srgbClr val="00634C"/>
                </a:solidFill>
                <a:latin typeface="Helvetica Light"/>
                <a:cs typeface="Helvetica"/>
              </a:rPr>
              <a:t>process: Scenarios</a:t>
            </a:r>
            <a:endParaRPr lang="en-GB" sz="2800" dirty="0">
              <a:solidFill>
                <a:srgbClr val="00634C"/>
              </a:solidFill>
              <a:latin typeface="Helvetica Ligh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" y="6350000"/>
            <a:ext cx="560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Helvetica Light"/>
              </a:rPr>
              <a:t>* Unless the Council unanimously agrees to extend the time </a:t>
            </a:r>
            <a:r>
              <a:rPr lang="en-GB" sz="1200" i="1" dirty="0">
                <a:latin typeface="Helvetica Light"/>
                <a:cs typeface="Arial" panose="020B0604020202020204" pitchFamily="34" charset="0"/>
              </a:rPr>
              <a:t>for</a:t>
            </a:r>
            <a:r>
              <a:rPr lang="en-GB" sz="1200" i="1" dirty="0" smtClean="0">
                <a:latin typeface="Helvetica Light"/>
              </a:rPr>
              <a:t> the negotiations</a:t>
            </a:r>
            <a:endParaRPr lang="fr-BE" sz="1200" i="1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09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3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163" y="1406587"/>
            <a:ext cx="7635874" cy="5073184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 marL="180000" indent="-180000">
              <a:spcAft>
                <a:spcPts val="1200"/>
              </a:spcAft>
              <a:buSzPct val="100000"/>
              <a:buFont typeface="Lucida Grande"/>
              <a:buChar char="/"/>
            </a:pPr>
            <a:r>
              <a:rPr lang="en-US" sz="2800" b="1" dirty="0">
                <a:solidFill>
                  <a:srgbClr val="00634C"/>
                </a:solidFill>
                <a:latin typeface="Helvetica Light"/>
                <a:cs typeface="Helvetica"/>
              </a:rPr>
              <a:t>Outline of the UK’s estimated Brexit objectives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Main Brexit objectives as spelled out on several occasions by the UK Government:</a:t>
            </a:r>
          </a:p>
          <a:p>
            <a:pPr>
              <a:spcAft>
                <a:spcPts val="500"/>
              </a:spcAft>
              <a:buSzPct val="100000"/>
            </a:pPr>
            <a:endParaRPr lang="en-US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800100" lvl="1" indent="-342900">
              <a:spcAft>
                <a:spcPts val="5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Leave </a:t>
            </a:r>
            <a:r>
              <a:rPr lang="en-US" dirty="0">
                <a:solidFill>
                  <a:srgbClr val="191919"/>
                </a:solidFill>
                <a:latin typeface="Helvetica Light"/>
                <a:cs typeface="Helvetica Light"/>
              </a:rPr>
              <a:t>the Single Market</a:t>
            </a:r>
          </a:p>
          <a:p>
            <a:pPr marL="800100" lvl="1" indent="-342900">
              <a:spcAft>
                <a:spcPts val="5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Conclude </a:t>
            </a:r>
            <a:r>
              <a:rPr lang="en-US" dirty="0">
                <a:solidFill>
                  <a:srgbClr val="191919"/>
                </a:solidFill>
                <a:latin typeface="Helvetica Light"/>
                <a:cs typeface="Helvetica Light"/>
              </a:rPr>
              <a:t>a </a:t>
            </a: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comprehensive free trade agreement and a new </a:t>
            </a:r>
            <a:r>
              <a:rPr lang="en-US" dirty="0">
                <a:solidFill>
                  <a:srgbClr val="191919"/>
                </a:solidFill>
                <a:latin typeface="Helvetica Light"/>
                <a:cs typeface="Helvetica Light"/>
              </a:rPr>
              <a:t>customs </a:t>
            </a: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agreement with the EU</a:t>
            </a:r>
          </a:p>
          <a:p>
            <a:pPr marL="800100" lvl="1" indent="-342900">
              <a:spcAft>
                <a:spcPts val="5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Negotiate own preferential trade agreements with third countries</a:t>
            </a:r>
            <a:endParaRPr lang="en-US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800100" lvl="1" indent="-342900">
              <a:spcAft>
                <a:spcPts val="5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Restrict immigration rights for EU citizens</a:t>
            </a:r>
          </a:p>
          <a:p>
            <a:pPr marL="800100" lvl="1" indent="-342900">
              <a:spcAft>
                <a:spcPts val="5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Have Members of Parliament vote on the final EU-UK deal</a:t>
            </a:r>
          </a:p>
          <a:p>
            <a:pPr marL="800100" lvl="1" indent="-342900">
              <a:spcAft>
                <a:spcPts val="500"/>
              </a:spcAft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Reduce, not cut, contributions to EU budget</a:t>
            </a:r>
          </a:p>
          <a:p>
            <a:pPr marL="800100" lvl="1" indent="-342900">
              <a:spcAft>
                <a:spcPts val="500"/>
              </a:spcAft>
              <a:buSzPct val="100000"/>
              <a:buFont typeface="+mj-lt"/>
              <a:buAutoNum type="arabicPeriod"/>
            </a:pPr>
            <a:endParaRPr lang="en-US" sz="1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342900" indent="-342900">
              <a:spcAft>
                <a:spcPts val="500"/>
              </a:spcAft>
              <a:buSzPct val="100000"/>
              <a:buFont typeface="+mj-lt"/>
              <a:buAutoNum type="arabicPeriod"/>
            </a:pPr>
            <a:endParaRPr lang="en-US" sz="14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>
              <a:spcAft>
                <a:spcPts val="500"/>
              </a:spcAft>
              <a:buSzPct val="100000"/>
            </a:pPr>
            <a:endParaRPr lang="en-US" sz="1400" b="1" dirty="0" smtClean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09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4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063" y="1482783"/>
            <a:ext cx="7635874" cy="1974900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 marL="180000" indent="-180000">
              <a:spcAft>
                <a:spcPts val="1200"/>
              </a:spcAft>
              <a:buSzPct val="100000"/>
              <a:buFont typeface="Lucida Grande"/>
              <a:buChar char="/"/>
            </a:pPr>
            <a:r>
              <a:rPr lang="en-US" sz="2800" b="1" dirty="0">
                <a:solidFill>
                  <a:srgbClr val="00634C"/>
                </a:solidFill>
                <a:latin typeface="Helvetica Light"/>
                <a:cs typeface="Helvetica"/>
              </a:rPr>
              <a:t>Potential increase in trade costs between the UK and the EU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tariff barriers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non-tariff </a:t>
            </a:r>
            <a:r>
              <a:rPr lang="en-US" dirty="0">
                <a:solidFill>
                  <a:srgbClr val="191919"/>
                </a:solidFill>
                <a:latin typeface="Helvetica Light"/>
                <a:cs typeface="Helvetica Light"/>
              </a:rPr>
              <a:t>barriers to trade </a:t>
            </a: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(different regulatory environment)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the </a:t>
            </a:r>
            <a:r>
              <a:rPr lang="en-US" dirty="0">
                <a:solidFill>
                  <a:srgbClr val="191919"/>
                </a:solidFill>
                <a:latin typeface="Helvetica Light"/>
                <a:cs typeface="Helvetica Light"/>
              </a:rPr>
              <a:t>UK </a:t>
            </a: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will not benefit from further integrations in the EU Single Market</a:t>
            </a:r>
            <a:endParaRPr lang="en-US" dirty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64" y="3802415"/>
            <a:ext cx="7635874" cy="1910779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 marL="180000" indent="-180000">
              <a:spcAft>
                <a:spcPts val="1200"/>
              </a:spcAft>
              <a:buSzPct val="100000"/>
              <a:buFont typeface="Lucida Grande"/>
              <a:buChar char="/"/>
            </a:pPr>
            <a:r>
              <a:rPr lang="en-US" sz="2800" b="1" dirty="0">
                <a:solidFill>
                  <a:srgbClr val="00634C"/>
                </a:solidFill>
                <a:latin typeface="Helvetica Light"/>
                <a:cs typeface="Helvetica"/>
              </a:rPr>
              <a:t>Potential increase in trade costs between the UK and non-EU Countries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dirty="0">
                <a:solidFill>
                  <a:srgbClr val="191919"/>
                </a:solidFill>
                <a:latin typeface="Helvetica Light"/>
                <a:cs typeface="Helvetica Light"/>
              </a:rPr>
              <a:t>t</a:t>
            </a: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he UK will not benefit from preferential treatment accorded to the EU under FTAs with third countries (e. g., Korea, Mexico)</a:t>
            </a:r>
          </a:p>
          <a:p>
            <a:pPr marL="14400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the </a:t>
            </a:r>
            <a:r>
              <a:rPr lang="en-US" dirty="0">
                <a:solidFill>
                  <a:srgbClr val="191919"/>
                </a:solidFill>
                <a:latin typeface="Helvetica Light"/>
                <a:cs typeface="Helvetica Light"/>
              </a:rPr>
              <a:t>UK may not participate in </a:t>
            </a:r>
            <a:r>
              <a:rPr lang="en-US" dirty="0" smtClean="0">
                <a:solidFill>
                  <a:srgbClr val="191919"/>
                </a:solidFill>
                <a:latin typeface="Helvetica Light"/>
                <a:cs typeface="Helvetica Light"/>
              </a:rPr>
              <a:t>future FTAs to be negotiated by the EU</a:t>
            </a:r>
            <a:endParaRPr lang="en-US" dirty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04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5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623" y="1451244"/>
            <a:ext cx="76358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/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I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mpact of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B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rexit on the EU’s Free Trade Agreements (1)</a:t>
            </a:r>
            <a:endParaRPr lang="en-US" sz="28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6742" y="2429977"/>
            <a:ext cx="8298180" cy="414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latin typeface="Helvetica Light"/>
                <a:cs typeface="Arial" panose="020B0604020202020204" pitchFamily="34" charset="0"/>
              </a:rPr>
              <a:t>EU </a:t>
            </a:r>
            <a:r>
              <a:rPr lang="en-GB" dirty="0">
                <a:latin typeface="Helvetica Light"/>
                <a:cs typeface="Arial" panose="020B0604020202020204" pitchFamily="34" charset="0"/>
              </a:rPr>
              <a:t>is currently party to 36 trade agreements (or international agreements with a trade component) outside the scope of the 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WTO </a:t>
            </a:r>
          </a:p>
          <a:p>
            <a:pPr>
              <a:spcAft>
                <a:spcPts val="500"/>
              </a:spcAft>
              <a:buSzPct val="100000"/>
            </a:pPr>
            <a:endParaRPr lang="en-GB" dirty="0" smtClean="0">
              <a:latin typeface="Helvetica Light"/>
              <a:cs typeface="Arial" panose="020B0604020202020204" pitchFamily="34" charset="0"/>
            </a:endParaRPr>
          </a:p>
          <a:p>
            <a:pPr marL="144000" lvl="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latin typeface="Helvetica Light"/>
                <a:cs typeface="Arial" panose="020B0604020202020204" pitchFamily="34" charset="0"/>
              </a:rPr>
              <a:t>Agreements </a:t>
            </a:r>
            <a:r>
              <a:rPr lang="en-GB" dirty="0">
                <a:latin typeface="Helvetica Light"/>
                <a:cs typeface="Arial" panose="020B0604020202020204" pitchFamily="34" charset="0"/>
              </a:rPr>
              <a:t>will continue 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to apply to the UK during the negotiations on </a:t>
            </a:r>
            <a:r>
              <a:rPr lang="en-GB" dirty="0">
                <a:latin typeface="Helvetica Light"/>
                <a:cs typeface="Arial" panose="020B0604020202020204" pitchFamily="34" charset="0"/>
              </a:rPr>
              <a:t>the UK’s 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withdrawal</a:t>
            </a:r>
          </a:p>
          <a:p>
            <a:pPr lvl="0">
              <a:spcAft>
                <a:spcPts val="500"/>
              </a:spcAft>
              <a:buSzPct val="100000"/>
            </a:pPr>
            <a:endParaRPr lang="en-GB" dirty="0" smtClean="0">
              <a:latin typeface="Helvetica Light"/>
              <a:cs typeface="Arial" panose="020B0604020202020204" pitchFamily="34" charset="0"/>
            </a:endParaRPr>
          </a:p>
          <a:p>
            <a:pPr marL="144000" lvl="0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latin typeface="Helvetica Light"/>
                <a:cs typeface="Arial" panose="020B0604020202020204" pitchFamily="34" charset="0"/>
              </a:rPr>
              <a:t>Termination of UK’s EU membership </a:t>
            </a:r>
            <a:r>
              <a:rPr lang="en-GB" dirty="0" smtClean="0">
                <a:latin typeface="Helvetica Light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Helvetica Light"/>
                <a:cs typeface="Arial" panose="020B0604020202020204" pitchFamily="34" charset="0"/>
              </a:rPr>
              <a:t>automatic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Helvetica Light"/>
                <a:cs typeface="Arial" panose="020B0604020202020204" pitchFamily="34" charset="0"/>
              </a:rPr>
              <a:t>termination </a:t>
            </a:r>
            <a:r>
              <a:rPr lang="en-GB" b="1" dirty="0">
                <a:latin typeface="Helvetica Light"/>
                <a:cs typeface="Arial" panose="020B0604020202020204" pitchFamily="34" charset="0"/>
              </a:rPr>
              <a:t>of such agreements vis-à-vis the </a:t>
            </a:r>
            <a:r>
              <a:rPr lang="en-GB" b="1" dirty="0" smtClean="0">
                <a:latin typeface="Helvetica Light"/>
                <a:cs typeface="Arial" panose="020B0604020202020204" pitchFamily="34" charset="0"/>
              </a:rPr>
              <a:t>UK</a:t>
            </a:r>
            <a:endParaRPr lang="en-US" dirty="0">
              <a:latin typeface="Helvetica Light"/>
              <a:cs typeface="Arial" panose="020B0604020202020204" pitchFamily="34" charset="0"/>
            </a:endParaRP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latin typeface="Helvetica Light"/>
                <a:cs typeface="Arial" panose="020B0604020202020204" pitchFamily="34" charset="0"/>
              </a:rPr>
              <a:t>Provisions </a:t>
            </a:r>
            <a:r>
              <a:rPr lang="en-GB" dirty="0">
                <a:latin typeface="Helvetica Light"/>
                <a:cs typeface="Arial" panose="020B0604020202020204" pitchFamily="34" charset="0"/>
              </a:rPr>
              <a:t>concerning their </a:t>
            </a:r>
            <a:r>
              <a:rPr lang="en-GB" b="1" dirty="0">
                <a:latin typeface="Helvetica Light"/>
                <a:cs typeface="Arial" panose="020B0604020202020204" pitchFamily="34" charset="0"/>
              </a:rPr>
              <a:t>territorial </a:t>
            </a:r>
            <a:r>
              <a:rPr lang="en-GB" b="1" dirty="0" smtClean="0">
                <a:latin typeface="Helvetica Light"/>
                <a:cs typeface="Arial" panose="020B0604020202020204" pitchFamily="34" charset="0"/>
              </a:rPr>
              <a:t>application </a:t>
            </a:r>
          </a:p>
          <a:p>
            <a:pPr marL="601200" lvl="1" indent="-144000"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latin typeface="Helvetica Light"/>
                <a:cs typeface="Arial" panose="020B0604020202020204" pitchFamily="34" charset="0"/>
              </a:rPr>
              <a:t>EU treaties </a:t>
            </a:r>
            <a:r>
              <a:rPr lang="en-GB" dirty="0">
                <a:latin typeface="Helvetica Light"/>
                <a:cs typeface="Arial" panose="020B0604020202020204" pitchFamily="34" charset="0"/>
              </a:rPr>
              <a:t>will no longer apply to the UK after 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Brexit </a:t>
            </a:r>
            <a:r>
              <a:rPr lang="en-GB" dirty="0" smtClean="0">
                <a:latin typeface="Helvetica Ligh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the </a:t>
            </a:r>
            <a:r>
              <a:rPr lang="en-GB" dirty="0">
                <a:latin typeface="Helvetica Light"/>
                <a:cs typeface="Arial" panose="020B0604020202020204" pitchFamily="34" charset="0"/>
              </a:rPr>
              <a:t>UK will no longer be covered by the territorial application of the trade agreements containing similar 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language</a:t>
            </a:r>
            <a:endParaRPr lang="en-US" dirty="0">
              <a:latin typeface="Helvetica Light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6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088" y="1439814"/>
            <a:ext cx="7635875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rgbClr val="00634C"/>
                </a:solidFill>
                <a:latin typeface="Helvetica"/>
                <a:cs typeface="Helvetica"/>
              </a:rPr>
              <a:t>/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I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mpact of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B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rexit on the EU’s Free Trade Agreements (2)</a:t>
            </a:r>
            <a:endParaRPr lang="en-US" sz="28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" y="2420325"/>
            <a:ext cx="8298180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Bef>
                <a:spcPts val="500"/>
              </a:spcBef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latin typeface="Helvetica Light"/>
                <a:cs typeface="Arial" panose="020B0604020202020204" pitchFamily="34" charset="0"/>
              </a:rPr>
              <a:t>Different </a:t>
            </a:r>
            <a:r>
              <a:rPr lang="en-GB" dirty="0">
                <a:latin typeface="Helvetica Light"/>
                <a:cs typeface="Arial" panose="020B0604020202020204" pitchFamily="34" charset="0"/>
              </a:rPr>
              <a:t>possible 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scenarios</a:t>
            </a:r>
          </a:p>
          <a:p>
            <a:pPr marL="800100" lvl="1" indent="-342900">
              <a:spcBef>
                <a:spcPts val="500"/>
              </a:spcBef>
              <a:spcAft>
                <a:spcPts val="500"/>
              </a:spcAft>
              <a:buSzPct val="100000"/>
              <a:buFont typeface="+mj-lt"/>
              <a:buAutoNum type="arabicPeriod"/>
            </a:pPr>
            <a:r>
              <a:rPr lang="en-GB" dirty="0" smtClean="0">
                <a:latin typeface="Helvetica Light"/>
                <a:cs typeface="Arial" panose="020B0604020202020204" pitchFamily="34" charset="0"/>
              </a:rPr>
              <a:t>The </a:t>
            </a:r>
            <a:r>
              <a:rPr lang="en-GB" dirty="0">
                <a:latin typeface="Helvetica Light"/>
                <a:cs typeface="Arial" panose="020B0604020202020204" pitchFamily="34" charset="0"/>
              </a:rPr>
              <a:t>UK may seek membership 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to existing EU FTAs as </a:t>
            </a:r>
            <a:r>
              <a:rPr lang="en-GB" dirty="0">
                <a:latin typeface="Helvetica Light"/>
                <a:cs typeface="Arial" panose="020B0604020202020204" pitchFamily="34" charset="0"/>
              </a:rPr>
              <a:t>a third 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party </a:t>
            </a:r>
          </a:p>
          <a:p>
            <a:pPr marL="800100" lvl="1" indent="-342900">
              <a:spcBef>
                <a:spcPts val="500"/>
              </a:spcBef>
              <a:spcAft>
                <a:spcPts val="500"/>
              </a:spcAft>
              <a:buSzPct val="100000"/>
              <a:buFont typeface="+mj-lt"/>
              <a:buAutoNum type="arabicPeriod"/>
            </a:pPr>
            <a:r>
              <a:rPr lang="en-GB" dirty="0" smtClean="0">
                <a:latin typeface="Helvetica Light"/>
                <a:cs typeface="Arial" panose="020B0604020202020204" pitchFamily="34" charset="0"/>
              </a:rPr>
              <a:t>The </a:t>
            </a:r>
            <a:r>
              <a:rPr lang="en-GB" dirty="0">
                <a:latin typeface="Helvetica Light"/>
                <a:cs typeface="Arial" panose="020B0604020202020204" pitchFamily="34" charset="0"/>
              </a:rPr>
              <a:t>UK may opt to negotiate separate FTAs with non-EU </a:t>
            </a:r>
            <a:r>
              <a:rPr lang="en-GB" dirty="0" smtClean="0">
                <a:latin typeface="Helvetica Light"/>
                <a:cs typeface="Arial" panose="020B0604020202020204" pitchFamily="34" charset="0"/>
              </a:rPr>
              <a:t>countries</a:t>
            </a:r>
          </a:p>
          <a:p>
            <a:pPr marL="800100" lvl="1" indent="-342900">
              <a:spcBef>
                <a:spcPts val="500"/>
              </a:spcBef>
              <a:spcAft>
                <a:spcPts val="500"/>
              </a:spcAft>
              <a:buSzPct val="100000"/>
              <a:buFont typeface="+mj-lt"/>
              <a:buAutoNum type="arabicPeriod"/>
            </a:pPr>
            <a:endParaRPr lang="en-GB" dirty="0" smtClean="0">
              <a:latin typeface="Helvetica Light"/>
              <a:cs typeface="Arial" panose="020B0604020202020204" pitchFamily="34" charset="0"/>
            </a:endParaRPr>
          </a:p>
          <a:p>
            <a:pPr marL="144000" lvl="0" indent="-144000">
              <a:spcBef>
                <a:spcPts val="500"/>
              </a:spcBef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272727"/>
                </a:solidFill>
                <a:latin typeface="Helvetica Light"/>
                <a:cs typeface="Arial" panose="020B0604020202020204" pitchFamily="34" charset="0"/>
              </a:rPr>
              <a:t>Formal negotiations only possible after Brexit. UK accession to existing EU FTAs will require renegotiation with FTA partner and prior conclusion of an equivalent EU-UK FTA</a:t>
            </a:r>
          </a:p>
          <a:p>
            <a:pPr marL="144000" lvl="0" indent="-144000">
              <a:spcBef>
                <a:spcPts val="500"/>
              </a:spcBef>
              <a:spcAft>
                <a:spcPts val="500"/>
              </a:spcAft>
              <a:buSzPct val="100000"/>
              <a:buFont typeface="Lucida Grande"/>
              <a:buChar char="›"/>
            </a:pPr>
            <a:endParaRPr lang="en-GB" dirty="0" smtClean="0">
              <a:solidFill>
                <a:srgbClr val="272727"/>
              </a:solidFill>
              <a:latin typeface="Helvetica Light"/>
              <a:cs typeface="Arial" panose="020B0604020202020204" pitchFamily="34" charset="0"/>
            </a:endParaRPr>
          </a:p>
          <a:p>
            <a:pPr marL="144000" lvl="0" indent="-144000">
              <a:spcBef>
                <a:spcPts val="500"/>
              </a:spcBef>
              <a:spcAft>
                <a:spcPts val="500"/>
              </a:spcAft>
              <a:buSzPct val="100000"/>
              <a:buFont typeface="Lucida Grande"/>
              <a:buChar char="›"/>
            </a:pPr>
            <a:r>
              <a:rPr lang="en-GB" dirty="0" smtClean="0">
                <a:solidFill>
                  <a:srgbClr val="272727"/>
                </a:solidFill>
                <a:latin typeface="Helvetica Light"/>
                <a:cs typeface="Arial" panose="020B0604020202020204" pitchFamily="34" charset="0"/>
              </a:rPr>
              <a:t>Negotiations with third countries are unlikely to be concluded before there is an agreement between the EU and the UK</a:t>
            </a:r>
          </a:p>
          <a:p>
            <a:pPr marL="144000" lvl="0" indent="-144000">
              <a:spcBef>
                <a:spcPts val="500"/>
              </a:spcBef>
              <a:spcAft>
                <a:spcPts val="500"/>
              </a:spcAft>
              <a:buSzPct val="100000"/>
              <a:buFont typeface="Lucida Grande"/>
              <a:buChar char="›"/>
            </a:pPr>
            <a:endParaRPr lang="en-GB" dirty="0">
              <a:solidFill>
                <a:srgbClr val="272727"/>
              </a:solidFill>
              <a:latin typeface="Helvetica Light"/>
              <a:cs typeface="Arial" panose="020B0604020202020204" pitchFamily="34" charset="0"/>
            </a:endParaRPr>
          </a:p>
          <a:p>
            <a:pPr marL="800100" lvl="1" indent="-342900">
              <a:spcBef>
                <a:spcPts val="500"/>
              </a:spcBef>
              <a:spcAft>
                <a:spcPts val="500"/>
              </a:spcAft>
              <a:buSzPct val="100000"/>
              <a:buFont typeface="+mj-lt"/>
              <a:buAutoNum type="arabicPeriod"/>
            </a:pPr>
            <a:endParaRPr lang="en-GB" dirty="0" smtClean="0">
              <a:latin typeface="Helvetica Light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  <a:buSzPct val="100000"/>
            </a:pPr>
            <a:endParaRPr lang="en-GB" dirty="0">
              <a:latin typeface="Helvetica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7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063" y="1725564"/>
            <a:ext cx="763587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rgbClr val="00634C"/>
                </a:solidFill>
                <a:latin typeface="Helvetica"/>
                <a:cs typeface="Helvetica"/>
              </a:rPr>
              <a:t>/ </a:t>
            </a:r>
            <a:r>
              <a:rPr lang="en-US" sz="3000" b="1" dirty="0">
                <a:solidFill>
                  <a:srgbClr val="00634C"/>
                </a:solidFill>
                <a:latin typeface="Helvetica"/>
                <a:cs typeface="Helvetica"/>
              </a:rPr>
              <a:t>Alternatives to EU membership </a:t>
            </a: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412" y="2254788"/>
            <a:ext cx="7635874" cy="2846933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 lvl="0">
              <a:spcAft>
                <a:spcPts val="500"/>
              </a:spcAft>
              <a:buSzPct val="100000"/>
            </a:pPr>
            <a:endParaRPr lang="en-US" sz="20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457200" lvl="0" indent="-457200">
              <a:spcAft>
                <a:spcPts val="50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191919"/>
                </a:solidFill>
                <a:latin typeface="Helvetica Light"/>
                <a:cs typeface="Helvetica Light"/>
              </a:rPr>
              <a:t>No </a:t>
            </a:r>
            <a:r>
              <a:rPr lang="en-US" sz="2000" dirty="0">
                <a:solidFill>
                  <a:srgbClr val="191919"/>
                </a:solidFill>
                <a:latin typeface="Helvetica Light"/>
                <a:cs typeface="Helvetica Light"/>
              </a:rPr>
              <a:t>special arrangement: WTO Agreements (after renegotiation of membership terms</a:t>
            </a:r>
            <a:r>
              <a:rPr lang="en-US" sz="2000" dirty="0" smtClean="0">
                <a:solidFill>
                  <a:srgbClr val="191919"/>
                </a:solidFill>
                <a:latin typeface="Helvetica Light"/>
                <a:cs typeface="Helvetica Light"/>
              </a:rPr>
              <a:t>)</a:t>
            </a:r>
          </a:p>
          <a:p>
            <a:pPr lvl="0">
              <a:spcAft>
                <a:spcPts val="500"/>
              </a:spcAft>
              <a:buSzPct val="100000"/>
            </a:pPr>
            <a:endParaRPr lang="en-US" sz="2000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lvl="1" indent="-457200">
              <a:spcAft>
                <a:spcPts val="500"/>
              </a:spcAft>
              <a:buSzPct val="100000"/>
              <a:buFont typeface="+mj-lt"/>
              <a:buAutoNum type="arabicPeriod" startAt="2"/>
            </a:pPr>
            <a:r>
              <a:rPr lang="en-US" sz="2000" dirty="0">
                <a:solidFill>
                  <a:srgbClr val="191919"/>
                </a:solidFill>
                <a:latin typeface="Helvetica Light"/>
                <a:cs typeface="Helvetica Light"/>
              </a:rPr>
              <a:t>Negotiation of a customs union </a:t>
            </a:r>
            <a:r>
              <a:rPr lang="en-US" sz="2000" dirty="0" smtClean="0">
                <a:solidFill>
                  <a:srgbClr val="191919"/>
                </a:solidFill>
                <a:latin typeface="Helvetica Light"/>
                <a:cs typeface="Helvetica Light"/>
              </a:rPr>
              <a:t>agreement</a:t>
            </a:r>
          </a:p>
          <a:p>
            <a:pPr lvl="1" indent="-457200">
              <a:spcAft>
                <a:spcPts val="500"/>
              </a:spcAft>
              <a:buSzPct val="100000"/>
              <a:buFont typeface="+mj-lt"/>
              <a:buAutoNum type="arabicPeriod" startAt="2"/>
            </a:pPr>
            <a:endParaRPr lang="en-US" sz="2000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lvl="1" indent="-457200">
              <a:spcAft>
                <a:spcPts val="500"/>
              </a:spcAft>
              <a:buSzPct val="100000"/>
              <a:buFont typeface="+mj-lt"/>
              <a:buAutoNum type="arabicPeriod" startAt="2"/>
            </a:pPr>
            <a:r>
              <a:rPr lang="en-US" sz="2000" dirty="0" smtClean="0">
                <a:solidFill>
                  <a:srgbClr val="191919"/>
                </a:solidFill>
                <a:latin typeface="Helvetica Light"/>
                <a:cs typeface="Helvetica Light"/>
              </a:rPr>
              <a:t>Negotiation of bilateral and/or sectoral agreements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/>
            </a:pPr>
            <a:endParaRPr lang="en-US" sz="2000" dirty="0">
              <a:solidFill>
                <a:srgbClr val="191919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70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8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038" y="1441719"/>
            <a:ext cx="82470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1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.	No special arrangement:</a:t>
            </a:r>
            <a:r>
              <a:rPr lang="en-US" sz="2800" b="1" dirty="0">
                <a:latin typeface="Helvetica"/>
                <a:cs typeface="Helvetica"/>
              </a:rPr>
              <a:t>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Trade under</a:t>
            </a:r>
            <a:r>
              <a:rPr lang="en-US" sz="2800" b="1" dirty="0">
                <a:latin typeface="Helvetica"/>
                <a:cs typeface="Helvetica"/>
              </a:rPr>
              <a:t> 	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WTO 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	rules (1)</a:t>
            </a:r>
            <a:endParaRPr lang="en-US" sz="28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002" y="2762685"/>
            <a:ext cx="8605996" cy="3795911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The UK is an original signatory of the GATT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1947</a:t>
            </a: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endParaRPr lang="en-GB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The 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UK joined the WTO in 1995 under the terms of membership of the EU, including the EU’s common external tariff </a:t>
            </a:r>
            <a:endParaRPr lang="en-GB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endParaRPr lang="en-GB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After 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Brexit, the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UK remains a WTO Member in its own right but needs to resubmit its 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schedules of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concessions for goods and services</a:t>
            </a:r>
            <a:endParaRPr lang="en-GB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714375" lvl="1"/>
            <a:endParaRPr lang="en-US" dirty="0"/>
          </a:p>
          <a:p>
            <a:pPr marL="714375" lvl="1"/>
            <a:endParaRPr lang="en-US" dirty="0"/>
          </a:p>
          <a:p>
            <a:pPr marL="714375"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2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0FE4D4-1FF6-6F4A-9366-55BC404167EA}" type="slidenum">
              <a:rPr lang="en-US" b="1" smtClean="0">
                <a:latin typeface="Helvetica"/>
                <a:cs typeface="Helvetica"/>
              </a:rPr>
              <a:pPr/>
              <a:t>9</a:t>
            </a:fld>
            <a:r>
              <a:rPr lang="en-US" b="1" dirty="0" smtClean="0">
                <a:latin typeface="Helvetica"/>
                <a:cs typeface="Helvetica"/>
              </a:rPr>
              <a:t> 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038" y="1441719"/>
            <a:ext cx="82470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1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.	No special arrangement:</a:t>
            </a:r>
            <a:r>
              <a:rPr lang="en-US" sz="2800" b="1" dirty="0">
                <a:latin typeface="Helvetica"/>
                <a:cs typeface="Helvetica"/>
              </a:rPr>
              <a:t> 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Trade under</a:t>
            </a:r>
            <a:r>
              <a:rPr lang="en-US" sz="2800" b="1" dirty="0">
                <a:latin typeface="Helvetica"/>
                <a:cs typeface="Helvetica"/>
              </a:rPr>
              <a:t> 	</a:t>
            </a:r>
            <a:r>
              <a:rPr lang="en-US" sz="2800" b="1" dirty="0">
                <a:solidFill>
                  <a:srgbClr val="00634C"/>
                </a:solidFill>
                <a:latin typeface="Helvetica"/>
                <a:cs typeface="Helvetica"/>
              </a:rPr>
              <a:t>WTO </a:t>
            </a:r>
            <a:r>
              <a:rPr lang="en-US" sz="2800" b="1" dirty="0" smtClean="0">
                <a:solidFill>
                  <a:srgbClr val="00634C"/>
                </a:solidFill>
                <a:latin typeface="Helvetica"/>
                <a:cs typeface="Helvetica"/>
              </a:rPr>
              <a:t>	rules (1)</a:t>
            </a:r>
            <a:endParaRPr lang="en-US" sz="2800" b="1" dirty="0">
              <a:solidFill>
                <a:srgbClr val="00634C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2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002" y="2486079"/>
            <a:ext cx="8605996" cy="4785926"/>
          </a:xfrm>
          <a:prstGeom prst="rect">
            <a:avLst/>
          </a:prstGeom>
          <a:noFill/>
        </p:spPr>
        <p:txBody>
          <a:bodyPr wrap="square" lIns="216000" tIns="0" rIns="0" bIns="0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The UK is an original signatory of the GATT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1947</a:t>
            </a:r>
          </a:p>
          <a:p>
            <a:pPr>
              <a:spcBef>
                <a:spcPts val="500"/>
              </a:spcBef>
              <a:spcAft>
                <a:spcPts val="1200"/>
              </a:spcAft>
              <a:buSzPct val="100000"/>
            </a:pPr>
            <a:endParaRPr lang="en-GB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The 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UK joined the WTO in 1995 under the terms of membership of the EU, including the EU’s common external tariff </a:t>
            </a:r>
            <a:endParaRPr lang="en-GB" dirty="0" smtClean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>
              <a:spcBef>
                <a:spcPts val="500"/>
              </a:spcBef>
              <a:spcAft>
                <a:spcPts val="1200"/>
              </a:spcAft>
              <a:buSzPct val="100000"/>
            </a:pPr>
            <a:endParaRPr lang="en-GB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After 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Brexit, the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UK remains a WTO Member in its own right but needs to resubmit its </a:t>
            </a:r>
            <a:r>
              <a:rPr lang="en-GB" dirty="0">
                <a:solidFill>
                  <a:srgbClr val="191919"/>
                </a:solidFill>
                <a:latin typeface="Helvetica Light"/>
                <a:cs typeface="Helvetica Light"/>
              </a:rPr>
              <a:t>schedules of </a:t>
            </a:r>
            <a:r>
              <a:rPr lang="en-GB" dirty="0" smtClean="0">
                <a:solidFill>
                  <a:srgbClr val="191919"/>
                </a:solidFill>
                <a:latin typeface="Helvetica Light"/>
                <a:cs typeface="Helvetica Light"/>
              </a:rPr>
              <a:t>concessions for goods and services</a:t>
            </a:r>
          </a:p>
          <a:p>
            <a:pPr>
              <a:spcBef>
                <a:spcPts val="500"/>
              </a:spcBef>
              <a:spcAft>
                <a:spcPts val="1200"/>
              </a:spcAft>
              <a:buSzPct val="100000"/>
            </a:pPr>
            <a:endParaRPr lang="en-GB" dirty="0">
              <a:solidFill>
                <a:srgbClr val="191919"/>
              </a:solidFill>
              <a:latin typeface="Helvetica Light"/>
              <a:cs typeface="Helvetica Light"/>
            </a:endParaRPr>
          </a:p>
          <a:p>
            <a:pPr marL="285750" indent="-285750">
              <a:spcBef>
                <a:spcPts val="500"/>
              </a:spcBef>
              <a:spcAft>
                <a:spcPts val="1200"/>
              </a:spcAft>
              <a:buSzPct val="100000"/>
              <a:buFontTx/>
              <a:buChar char="›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schedules can be resubmitted under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rectification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  <a:p>
            <a:pPr marL="714375" lvl="1"/>
            <a:endParaRPr lang="en-US" dirty="0"/>
          </a:p>
          <a:p>
            <a:pPr marL="714375" lvl="1"/>
            <a:endParaRPr lang="en-US" dirty="0"/>
          </a:p>
          <a:p>
            <a:pPr marL="714375"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67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B PPT Template 4">
  <a:themeElements>
    <a:clrScheme name="VBB - New 1">
      <a:dk1>
        <a:srgbClr val="272727"/>
      </a:dk1>
      <a:lt1>
        <a:srgbClr val="FFFFFF"/>
      </a:lt1>
      <a:dk2>
        <a:srgbClr val="777877"/>
      </a:dk2>
      <a:lt2>
        <a:srgbClr val="FFFFFF"/>
      </a:lt2>
      <a:accent1>
        <a:srgbClr val="0A523B"/>
      </a:accent1>
      <a:accent2>
        <a:srgbClr val="7BA019"/>
      </a:accent2>
      <a:accent3>
        <a:srgbClr val="276E7F"/>
      </a:accent3>
      <a:accent4>
        <a:srgbClr val="650F67"/>
      </a:accent4>
      <a:accent5>
        <a:srgbClr val="A82E36"/>
      </a:accent5>
      <a:accent6>
        <a:srgbClr val="272727"/>
      </a:accent6>
      <a:hlink>
        <a:srgbClr val="777877"/>
      </a:hlink>
      <a:folHlink>
        <a:srgbClr val="B2B3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VBB PPT Template 4</Template>
  <TotalTime>16</TotalTime>
  <Words>1310</Words>
  <Application>Microsoft Office PowerPoint</Application>
  <PresentationFormat>On-screen Show (4:3)</PresentationFormat>
  <Paragraphs>193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VBB PPT Template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VBB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VBB</dc:creator>
  <cp:lastModifiedBy>VBB</cp:lastModifiedBy>
  <cp:revision>483</cp:revision>
  <cp:lastPrinted>2017-03-15T16:30:59Z</cp:lastPrinted>
  <dcterms:created xsi:type="dcterms:W3CDTF">2015-03-20T11:24:24Z</dcterms:created>
  <dcterms:modified xsi:type="dcterms:W3CDTF">2017-05-10T06:53:08Z</dcterms:modified>
</cp:coreProperties>
</file>